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12.png" ContentType="image/png"/>
  <Override PartName="/ppt/media/image3.png" ContentType="image/png"/>
  <Override PartName="/ppt/media/image19.png" ContentType="image/png"/>
  <Override PartName="/ppt/media/image14.png" ContentType="image/pn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16.png" ContentType="image/png"/>
  <Override PartName="/ppt/media/image7.png" ContentType="image/png"/>
  <Override PartName="/ppt/media/image2.png" ContentType="image/png"/>
  <Override PartName="/ppt/media/image11.png" ContentType="image/png"/>
  <Override PartName="/ppt/media/image1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AB44A26-DD03-49E7-8072-86D9C4F7948A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D9D1902D-599C-4E8B-9A4A-02846116E8D0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3B310E0-EE7D-4D48-9B8E-162F24A8C4B6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672803-E353-43C8-9458-A664787BC767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F3705A-E8D6-4430-AC62-790B8A13BB2E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C2506FE-257A-4621-82D4-09CE2CA33A18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01BA252-2454-49B8-92C4-AE5EB69BA5DB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D548A0B-3F7C-42CE-B4D0-8DA052E8076D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1759D2A-97F3-4759-A975-7A1AB82078E2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A7F9206-784C-4351-90F4-66FA663E09AA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FE1E277-0C02-4B46-9345-40F0CC7E28F1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5294EE2-9EF9-4F11-9486-178DD644DC7A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7;p9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87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75DB15B-876F-4445-9D8F-7BDE6051A3A7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8320" cy="60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CF0C23-1E2A-45E0-B677-D9ACAF81C6A6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8341"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12000" spc="-1" strike="noStrike">
                <a:solidFill>
                  <a:schemeClr val="dk1"/>
                </a:solidFill>
                <a:latin typeface="Arial"/>
                <a:ea typeface="Arial"/>
              </a:rPr>
              <a:t>xx%</a:t>
            </a:r>
            <a:endParaRPr b="0" lang="en-US" sz="1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50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760387C-99A1-4F03-92C0-86E1DCED69ED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EFAB9BB-D8D6-4EB3-9411-7DE07CFEF81F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B2BAF63-1B3C-4C55-81CB-2A1D7627813F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6FD1231-660A-4B26-80CA-1A07E93A007B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E3E390D-C97B-46C2-99B3-7C0D78EDE287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66ADF8C-854B-4828-9ED6-95CBA8EB9E87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81218"/>
          </a:bodyPr>
          <a:p>
            <a:pPr indent="0"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586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8E2A64-DEA1-4711-ACF7-2370B2DA2355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FA09C38-4BBA-4498-9209-D98E291CB3DA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docs.oracle.com/javase/tutorial/essential/environment/cmdLineArgs.html" TargetMode="Externa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docs.oracle.com/javase/8/docs/api/java/util/Scanner.html" TargetMode="External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867240"/>
            <a:ext cx="8520120" cy="104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200" spc="-1" strike="noStrike">
                <a:solidFill>
                  <a:schemeClr val="dk1"/>
                </a:solidFill>
                <a:latin typeface="Arial"/>
                <a:ea typeface="Arial"/>
              </a:rPr>
              <a:t>CS170 Lab 11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endParaRPr b="0" lang="en-US" sz="2800" spc="-1" strike="noStrike">
              <a:solidFill>
                <a:schemeClr val="dk2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Read/Write from File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52268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175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200" spc="-1" strike="noStrike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</a:rPr>
              <a:t>FileReader</a:t>
            </a:r>
            <a:r>
              <a:rPr b="0" lang="en" sz="1200" spc="-1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</a:rPr>
              <a:t> is an unbuffered character stream. This means it translates bytes from their internal character set to the local character set one byte at a time.</a:t>
            </a:r>
            <a:br>
              <a:rPr sz="1200"/>
            </a:br>
            <a:r>
              <a:rPr b="0" lang="en" sz="1200" spc="-1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200" spc="-1" strike="noStrike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</a:rPr>
              <a:t>BufferedReader</a:t>
            </a:r>
            <a:r>
              <a:rPr b="0" lang="en" sz="1200" spc="-1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</a:rPr>
              <a:t> is a buffered stream. A </a:t>
            </a:r>
            <a:r>
              <a:rPr b="0" lang="en" sz="1200" spc="-1" strike="noStrike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</a:rPr>
              <a:t>FileReader</a:t>
            </a:r>
            <a:r>
              <a:rPr b="0" lang="en" sz="1200" spc="-1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</a:rPr>
              <a:t> can be wrapped in a </a:t>
            </a:r>
            <a:r>
              <a:rPr b="0" lang="en" sz="1200" spc="-1" strike="noStrike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</a:rPr>
              <a:t>BufferedReader</a:t>
            </a:r>
            <a:r>
              <a:rPr b="0" lang="en" sz="1200" spc="-1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</a:rPr>
              <a:t> for more efficient reading of a file.</a:t>
            </a:r>
            <a:br>
              <a:rPr sz="1200"/>
            </a:br>
            <a:r>
              <a:rPr b="0" lang="en" sz="1200" spc="-1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200" spc="-1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</a:rPr>
              <a:t>It's generally a good idea to wrap a </a:t>
            </a:r>
            <a:r>
              <a:rPr b="0" lang="en" sz="1200" spc="-1" strike="noStrike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</a:rPr>
              <a:t>FileReader</a:t>
            </a:r>
            <a:r>
              <a:rPr b="0" lang="en" sz="1200" spc="-1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</a:rPr>
              <a:t> in a </a:t>
            </a:r>
            <a:r>
              <a:rPr b="0" lang="en" sz="1200" spc="-1" strike="noStrike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</a:rPr>
              <a:t>BufferedReader</a:t>
            </a:r>
            <a:r>
              <a:rPr b="0" lang="en" sz="1200" spc="-1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</a:rPr>
              <a:t> for improved performance.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6" name="Google Shape;132;p22" descr=""/>
          <p:cNvPicPr/>
          <p:nvPr/>
        </p:nvPicPr>
        <p:blipFill>
          <a:blip r:embed="rId1"/>
          <a:srcRect l="2447" t="0" r="6185" b="0"/>
          <a:stretch/>
        </p:blipFill>
        <p:spPr>
          <a:xfrm>
            <a:off x="311760" y="3592800"/>
            <a:ext cx="4367880" cy="936360"/>
          </a:xfrm>
          <a:prstGeom prst="rect">
            <a:avLst/>
          </a:prstGeom>
          <a:ln w="0">
            <a:noFill/>
          </a:ln>
        </p:spPr>
      </p:pic>
      <p:pic>
        <p:nvPicPr>
          <p:cNvPr id="77" name="Google Shape;133;p22" descr=""/>
          <p:cNvPicPr/>
          <p:nvPr/>
        </p:nvPicPr>
        <p:blipFill>
          <a:blip r:embed="rId2"/>
          <a:stretch/>
        </p:blipFill>
        <p:spPr>
          <a:xfrm>
            <a:off x="4763160" y="1152360"/>
            <a:ext cx="4044960" cy="341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Pros and Cons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Arial"/>
              <a:ea typeface="Arial"/>
            </a:endParaRPr>
          </a:p>
        </p:txBody>
      </p:sp>
      <p:pic>
        <p:nvPicPr>
          <p:cNvPr id="80" name="Google Shape;140;p23" descr=""/>
          <p:cNvPicPr/>
          <p:nvPr/>
        </p:nvPicPr>
        <p:blipFill>
          <a:blip r:embed="rId1"/>
          <a:stretch/>
        </p:blipFill>
        <p:spPr>
          <a:xfrm>
            <a:off x="363600" y="1202040"/>
            <a:ext cx="4143600" cy="3190320"/>
          </a:xfrm>
          <a:prstGeom prst="rect">
            <a:avLst/>
          </a:prstGeom>
          <a:ln w="0">
            <a:noFill/>
          </a:ln>
        </p:spPr>
      </p:pic>
      <p:pic>
        <p:nvPicPr>
          <p:cNvPr id="81" name="Google Shape;141;p23" descr=""/>
          <p:cNvPicPr/>
          <p:nvPr/>
        </p:nvPicPr>
        <p:blipFill>
          <a:blip r:embed="rId2"/>
          <a:stretch/>
        </p:blipFill>
        <p:spPr>
          <a:xfrm>
            <a:off x="4918320" y="1152360"/>
            <a:ext cx="3422520" cy="311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Practice Problem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68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222"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chemeClr val="dk2"/>
                </a:solidFill>
                <a:latin typeface="Arial"/>
                <a:ea typeface="Arial"/>
              </a:rPr>
              <a:t>In lab12.java, write a program that asks a user to enter a password and keep asking till the user enters a correct one with the following format and congratulate the user for setting a password: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200" spc="-1" strike="noStrike">
                <a:solidFill>
                  <a:schemeClr val="dk2"/>
                </a:solidFill>
                <a:latin typeface="Arial"/>
                <a:ea typeface="Arial"/>
              </a:rPr>
              <a:t>It is at least 8 - 20 long.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200" spc="-1" strike="noStrike">
                <a:solidFill>
                  <a:schemeClr val="dk2"/>
                </a:solidFill>
                <a:latin typeface="Arial"/>
                <a:ea typeface="Arial"/>
              </a:rPr>
              <a:t>It contains at least one digit and one special character (</a:t>
            </a:r>
            <a:r>
              <a:rPr b="1" lang="en" sz="1200" spc="-1" strike="noStrike">
                <a:solidFill>
                  <a:schemeClr val="dk2"/>
                </a:solidFill>
                <a:latin typeface="Arial"/>
                <a:ea typeface="Arial"/>
              </a:rPr>
              <a:t>!@#$%&amp;</a:t>
            </a:r>
            <a:r>
              <a:rPr b="0" lang="en" sz="1200" spc="-1" strike="noStrike">
                <a:solidFill>
                  <a:schemeClr val="dk2"/>
                </a:solidFill>
                <a:latin typeface="Arial"/>
                <a:ea typeface="Arial"/>
              </a:rPr>
              <a:t>).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200" spc="-1" strike="noStrike">
                <a:solidFill>
                  <a:schemeClr val="dk2"/>
                </a:solidFill>
                <a:latin typeface="Arial"/>
                <a:ea typeface="Arial"/>
              </a:rPr>
              <a:t>Must contain one upper case letter and one lower case letter.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chemeClr val="dk2"/>
                </a:solidFill>
                <a:latin typeface="Arial"/>
                <a:ea typeface="Arial"/>
              </a:rPr>
              <a:t>Examples: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chemeClr val="dk2"/>
                </a:solidFill>
                <a:latin typeface="Arial"/>
                <a:ea typeface="Arial"/>
              </a:rPr>
              <a:t>Requirement: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" sz="1200" spc="-1" strike="noStrike">
                <a:solidFill>
                  <a:schemeClr val="dk2"/>
                </a:solidFill>
                <a:latin typeface="Arial"/>
                <a:ea typeface="Arial"/>
              </a:rPr>
              <a:t>Using two ways to read from the terminal (Scanner, Console). Write a program in all possible ways—one method for each.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" sz="1200" spc="-1" strike="noStrike">
                <a:solidFill>
                  <a:schemeClr val="dk2"/>
                </a:solidFill>
                <a:latin typeface="Arial"/>
                <a:ea typeface="Arial"/>
              </a:rPr>
              <a:t>Use </a:t>
            </a:r>
            <a:r>
              <a:rPr b="1" lang="en" sz="1200" spc="-1" strike="noStrike">
                <a:solidFill>
                  <a:schemeClr val="dk2"/>
                </a:solidFill>
                <a:latin typeface="Arial"/>
                <a:ea typeface="Arial"/>
              </a:rPr>
              <a:t>regex</a:t>
            </a:r>
            <a:r>
              <a:rPr b="0" lang="en" sz="1200" spc="-1" strike="noStrike">
                <a:solidFill>
                  <a:schemeClr val="dk2"/>
                </a:solidFill>
                <a:latin typeface="Arial"/>
                <a:ea typeface="Arial"/>
              </a:rPr>
              <a:t> to check if the input password is correct.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" sz="1200" spc="-1" strike="noStrike">
                <a:solidFill>
                  <a:schemeClr val="dk2"/>
                </a:solidFill>
                <a:latin typeface="Arial"/>
                <a:ea typeface="Arial"/>
              </a:rPr>
              <a:t>Write the correct password in to a file.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Google Shape;148;p24" descr=""/>
          <p:cNvPicPr/>
          <p:nvPr/>
        </p:nvPicPr>
        <p:blipFill>
          <a:blip r:embed="rId1"/>
          <a:stretch/>
        </p:blipFill>
        <p:spPr>
          <a:xfrm>
            <a:off x="412200" y="2709000"/>
            <a:ext cx="4074120" cy="910800"/>
          </a:xfrm>
          <a:prstGeom prst="rect">
            <a:avLst/>
          </a:prstGeom>
          <a:ln w="0">
            <a:noFill/>
          </a:ln>
        </p:spPr>
      </p:pic>
      <p:sp>
        <p:nvSpPr>
          <p:cNvPr id="85" name="Google Shape;149;p24"/>
          <p:cNvSpPr/>
          <p:nvPr/>
        </p:nvSpPr>
        <p:spPr>
          <a:xfrm>
            <a:off x="5820120" y="199080"/>
            <a:ext cx="2693160" cy="64044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Wrap up your program in a class Lab12, including discussions of the pros/cons of using both methods.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Today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Reading User Input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File input/output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Questions?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Lab Activity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Reading User Input - Command-Line Arguments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1"/>
              </a:rPr>
              <a:t>https://docs.oracle.com/javase/tutorial/essential/environment/cmdLineArgs.html</a:t>
            </a: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A Java application can accept any number of arguments from the command line. This allows the user to specify configuration information when the application is launched.</a:t>
            </a:r>
            <a:br>
              <a:rPr sz="1700"/>
            </a:br>
            <a:r>
              <a:rPr b="0" lang="en" sz="1700" spc="-1" strike="noStrike">
                <a:solidFill>
                  <a:schemeClr val="dk2"/>
                </a:solidFill>
                <a:latin typeface="Courier New"/>
              </a:rPr>
              <a:t> 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" name="Google Shape;72;p15" descr=""/>
          <p:cNvPicPr/>
          <p:nvPr/>
        </p:nvPicPr>
        <p:blipFill>
          <a:blip r:embed="rId2"/>
          <a:stretch/>
        </p:blipFill>
        <p:spPr>
          <a:xfrm>
            <a:off x="669960" y="2729520"/>
            <a:ext cx="5005440" cy="1364400"/>
          </a:xfrm>
          <a:prstGeom prst="rect">
            <a:avLst/>
          </a:prstGeom>
          <a:ln w="0">
            <a:noFill/>
          </a:ln>
        </p:spPr>
      </p:pic>
      <p:pic>
        <p:nvPicPr>
          <p:cNvPr id="44" name="Google Shape;73;p15" descr=""/>
          <p:cNvPicPr/>
          <p:nvPr/>
        </p:nvPicPr>
        <p:blipFill>
          <a:blip r:embed="rId3"/>
          <a:stretch/>
        </p:blipFill>
        <p:spPr>
          <a:xfrm>
            <a:off x="6504480" y="2729520"/>
            <a:ext cx="1823040" cy="1788840"/>
          </a:xfrm>
          <a:prstGeom prst="rect">
            <a:avLst/>
          </a:prstGeom>
          <a:ln w="0">
            <a:noFill/>
          </a:ln>
        </p:spPr>
      </p:pic>
      <p:pic>
        <p:nvPicPr>
          <p:cNvPr id="45" name="Google Shape;74;p15" descr=""/>
          <p:cNvPicPr/>
          <p:nvPr/>
        </p:nvPicPr>
        <p:blipFill>
          <a:blip r:embed="rId4"/>
          <a:stretch/>
        </p:blipFill>
        <p:spPr>
          <a:xfrm>
            <a:off x="669960" y="4162320"/>
            <a:ext cx="5005440" cy="406080"/>
          </a:xfrm>
          <a:prstGeom prst="rect">
            <a:avLst/>
          </a:prstGeom>
          <a:ln w="0">
            <a:noFill/>
          </a:ln>
        </p:spPr>
      </p:pic>
      <p:sp>
        <p:nvSpPr>
          <p:cNvPr id="46" name="Google Shape;75;p15"/>
          <p:cNvSpPr/>
          <p:nvPr/>
        </p:nvSpPr>
        <p:spPr>
          <a:xfrm>
            <a:off x="5918760" y="3468600"/>
            <a:ext cx="446400" cy="2426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60840" bIns="608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7" name="Google Shape;76;p15"/>
          <p:cNvSpPr/>
          <p:nvPr/>
        </p:nvSpPr>
        <p:spPr>
          <a:xfrm>
            <a:off x="4368240" y="2261160"/>
            <a:ext cx="24433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Array of input arguments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8" name="Google Shape;77;p15"/>
          <p:cNvCxnSpPr/>
          <p:nvPr/>
        </p:nvCxnSpPr>
        <p:spPr>
          <a:xfrm flipH="1">
            <a:off x="3593160" y="2607840"/>
            <a:ext cx="749160" cy="282960"/>
          </a:xfrm>
          <a:prstGeom prst="straightConnector1">
            <a:avLst/>
          </a:prstGeom>
          <a:ln w="9525">
            <a:solidFill>
              <a:srgbClr val="595959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Reading User Input - From Scanner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1"/>
              </a:rPr>
              <a:t>https://docs.oracle.com/javase/8/docs/api/java/util/Scanner.html</a:t>
            </a: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The </a:t>
            </a:r>
            <a:r>
              <a:rPr b="1" lang="en" sz="1400" spc="-1" strike="noStrike">
                <a:solidFill>
                  <a:schemeClr val="dk2"/>
                </a:solidFill>
                <a:latin typeface="Courier New"/>
                <a:ea typeface="Courier New"/>
              </a:rPr>
              <a:t>Scanner</a:t>
            </a: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 class has methods for reading user input values while the program is running.</a:t>
            </a:r>
            <a:br>
              <a:rPr sz="1400"/>
            </a:br>
            <a:r>
              <a:rPr b="0" lang="en" sz="1400" spc="-1" strike="noStrike">
                <a:solidFill>
                  <a:schemeClr val="dk2"/>
                </a:solidFill>
                <a:latin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The </a:t>
            </a:r>
            <a:r>
              <a:rPr b="1" lang="en" sz="1400" spc="-1" strike="noStrike">
                <a:solidFill>
                  <a:schemeClr val="dk2"/>
                </a:solidFill>
                <a:latin typeface="Courier New"/>
                <a:ea typeface="Courier New"/>
              </a:rPr>
              <a:t>Scanner</a:t>
            </a: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 class is in the </a:t>
            </a:r>
            <a:r>
              <a:rPr b="0" lang="en" sz="1400" spc="-1" strike="noStrike">
                <a:solidFill>
                  <a:schemeClr val="dk2"/>
                </a:solidFill>
                <a:latin typeface="Courier New"/>
                <a:ea typeface="Courier New"/>
              </a:rPr>
              <a:t>java.util</a:t>
            </a: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 package.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595959"/>
              </a:buClr>
              <a:buFont typeface="Courier New"/>
              <a:buAutoNum type="alphaLcPeriod"/>
              <a:tabLst>
                <a:tab algn="l" pos="0"/>
              </a:tabLst>
            </a:pPr>
            <a:r>
              <a:rPr b="0" lang="en" sz="1200" spc="-1" strike="noStrike">
                <a:solidFill>
                  <a:schemeClr val="dk2"/>
                </a:solidFill>
                <a:latin typeface="Courier New"/>
                <a:ea typeface="Courier New"/>
              </a:rPr>
              <a:t>import java.util.Scanner;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595959"/>
              </a:buClr>
              <a:buFont typeface="Courier New"/>
              <a:buAutoNum type="alphaLcPeriod"/>
              <a:tabLst>
                <a:tab algn="l" pos="0"/>
              </a:tabLst>
            </a:pPr>
            <a:r>
              <a:rPr b="0" lang="en" sz="1200" spc="-1" strike="noStrike">
                <a:solidFill>
                  <a:schemeClr val="dk2"/>
                </a:solidFill>
                <a:latin typeface="Courier New"/>
                <a:ea typeface="Courier New"/>
              </a:rPr>
              <a:t>Scanner console = new Scanner(System.in);</a:t>
            </a:r>
            <a:br>
              <a:rPr sz="1200"/>
            </a:br>
            <a:r>
              <a:rPr b="0" lang="en" sz="1200" spc="-1" strike="noStrike">
                <a:solidFill>
                  <a:schemeClr val="dk2"/>
                </a:solidFill>
                <a:latin typeface="Courier New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“</a:t>
            </a:r>
            <a:r>
              <a:rPr b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console</a:t>
            </a: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” is a variable that refers to the Scanner object. It can have any variable name.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  <a:tabLst>
                <a:tab algn="l" pos="0"/>
              </a:tabLst>
            </a:pPr>
            <a:r>
              <a:rPr b="1" lang="en" sz="1400" spc="-1" strike="noStrike">
                <a:solidFill>
                  <a:schemeClr val="dk2"/>
                </a:solidFill>
                <a:latin typeface="Courier New"/>
                <a:ea typeface="Courier New"/>
              </a:rPr>
              <a:t>Scanner</a:t>
            </a:r>
            <a:r>
              <a:rPr b="0" lang="en" sz="1400" spc="-1" strike="noStrike">
                <a:solidFill>
                  <a:schemeClr val="dk2"/>
                </a:solidFill>
                <a:latin typeface="Courier New"/>
                <a:ea typeface="Courier New"/>
              </a:rPr>
              <a:t>()</a:t>
            </a: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 is the constructor that sets up the object.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  <a:tabLst>
                <a:tab algn="l" pos="0"/>
              </a:tabLst>
            </a:pPr>
            <a:r>
              <a:rPr b="1" lang="en" sz="1400" spc="-1" strike="noStrike">
                <a:solidFill>
                  <a:schemeClr val="dk2"/>
                </a:solidFill>
                <a:latin typeface="Courier New"/>
                <a:ea typeface="Courier New"/>
              </a:rPr>
              <a:t>System.in</a:t>
            </a: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 is an object in the System class that refers to the standard input stream which, by default, is the keyboard.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Reading User Input - From Scanner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395360"/>
            <a:ext cx="386244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049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200" spc="-1" strike="noStrike">
                <a:solidFill>
                  <a:schemeClr val="dk2"/>
                </a:solidFill>
                <a:latin typeface="Arial"/>
                <a:ea typeface="Arial"/>
              </a:rPr>
              <a:t>Each method waits until the user presses Enter.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200" spc="-1" strike="noStrike">
                <a:solidFill>
                  <a:schemeClr val="dk2"/>
                </a:solidFill>
                <a:latin typeface="Arial"/>
                <a:ea typeface="Arial"/>
              </a:rPr>
              <a:t>The value typed by the user is returned.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1" lang="en" sz="1200" spc="-1" strike="noStrike">
                <a:solidFill>
                  <a:schemeClr val="dk2"/>
                </a:solidFill>
                <a:latin typeface="Arial"/>
                <a:ea typeface="Arial"/>
              </a:rPr>
              <a:t>prompt</a:t>
            </a:r>
            <a:r>
              <a:rPr b="0" lang="en" sz="1200" spc="-1" strike="noStrike">
                <a:solidFill>
                  <a:schemeClr val="dk2"/>
                </a:solidFill>
                <a:latin typeface="Arial"/>
                <a:ea typeface="Arial"/>
              </a:rPr>
              <a:t>: A message telling the user what input to type.</a:t>
            </a:r>
            <a:br>
              <a:rPr sz="1200"/>
            </a:br>
            <a:br>
              <a:rPr sz="1200"/>
            </a:br>
            <a:br>
              <a:rPr sz="1200"/>
            </a:br>
            <a:r>
              <a:rPr b="0" lang="en" sz="1200" spc="-1" strike="noStrike">
                <a:solidFill>
                  <a:schemeClr val="dk2"/>
                </a:solidFill>
                <a:latin typeface="Arial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200" spc="-1" strike="noStrike">
                <a:solidFill>
                  <a:schemeClr val="dk2"/>
                </a:solidFill>
                <a:latin typeface="Arial"/>
                <a:ea typeface="Arial"/>
              </a:rPr>
              <a:t>Console can take various data types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" name="Google Shape;90;p17" descr=""/>
          <p:cNvPicPr/>
          <p:nvPr/>
        </p:nvPicPr>
        <p:blipFill>
          <a:blip r:embed="rId1"/>
          <a:stretch/>
        </p:blipFill>
        <p:spPr>
          <a:xfrm>
            <a:off x="4338720" y="1780920"/>
            <a:ext cx="4657320" cy="2369520"/>
          </a:xfrm>
          <a:prstGeom prst="rect">
            <a:avLst/>
          </a:prstGeom>
          <a:ln w="0">
            <a:noFill/>
          </a:ln>
        </p:spPr>
      </p:pic>
      <p:pic>
        <p:nvPicPr>
          <p:cNvPr id="54" name="Google Shape;91;p17" descr=""/>
          <p:cNvPicPr/>
          <p:nvPr/>
        </p:nvPicPr>
        <p:blipFill>
          <a:blip r:embed="rId2"/>
          <a:stretch/>
        </p:blipFill>
        <p:spPr>
          <a:xfrm>
            <a:off x="872640" y="2419200"/>
            <a:ext cx="3301560" cy="500400"/>
          </a:xfrm>
          <a:prstGeom prst="rect">
            <a:avLst/>
          </a:prstGeom>
          <a:ln w="0">
            <a:noFill/>
          </a:ln>
        </p:spPr>
      </p:pic>
      <p:sp>
        <p:nvSpPr>
          <p:cNvPr id="55" name="Google Shape;92;p17"/>
          <p:cNvSpPr/>
          <p:nvPr/>
        </p:nvSpPr>
        <p:spPr>
          <a:xfrm rot="5400000">
            <a:off x="3304440" y="3205440"/>
            <a:ext cx="604080" cy="572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71640" bIns="716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Reading User Input - From Scanner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40000" y="1198440"/>
            <a:ext cx="806328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Arial"/>
              <a:ea typeface="Arial"/>
            </a:endParaRPr>
          </a:p>
        </p:txBody>
      </p:sp>
      <p:pic>
        <p:nvPicPr>
          <p:cNvPr id="58" name="Google Shape;99;p18" descr=""/>
          <p:cNvPicPr/>
          <p:nvPr/>
        </p:nvPicPr>
        <p:blipFill>
          <a:blip r:embed="rId1"/>
          <a:stretch/>
        </p:blipFill>
        <p:spPr>
          <a:xfrm>
            <a:off x="1707120" y="1152000"/>
            <a:ext cx="5729400" cy="350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Reading User Input - From Console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40000" y="1198440"/>
            <a:ext cx="806328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049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200" spc="-1" strike="noStrike">
                <a:solidFill>
                  <a:schemeClr val="dk2"/>
                </a:solidFill>
                <a:latin typeface="Arial"/>
                <a:ea typeface="Arial"/>
              </a:rPr>
              <a:t>In </a:t>
            </a:r>
            <a:r>
              <a:rPr b="0" i="1" lang="en" sz="1200" spc="-1" strike="noStrike">
                <a:solidFill>
                  <a:schemeClr val="dk2"/>
                </a:solidFill>
                <a:latin typeface="Arial"/>
                <a:ea typeface="Arial"/>
              </a:rPr>
              <a:t>JDK</a:t>
            </a:r>
            <a:r>
              <a:rPr b="0" lang="en" sz="1200" spc="-1" strike="noStrike">
                <a:solidFill>
                  <a:schemeClr val="dk2"/>
                </a:solidFill>
                <a:latin typeface="Arial"/>
                <a:ea typeface="Arial"/>
              </a:rPr>
              <a:t> 6 and later, we can use the Console class from </a:t>
            </a:r>
            <a:r>
              <a:rPr b="0" lang="en" sz="1200" spc="-1" strike="noStrike">
                <a:solidFill>
                  <a:schemeClr val="dk2"/>
                </a:solidFill>
                <a:latin typeface="Courier New"/>
                <a:ea typeface="Courier New"/>
              </a:rPr>
              <a:t>java.io</a:t>
            </a:r>
            <a:r>
              <a:rPr b="0" lang="en" sz="1200" spc="-1" strike="noStrike">
                <a:solidFill>
                  <a:schemeClr val="dk2"/>
                </a:solidFill>
                <a:latin typeface="Arial"/>
                <a:ea typeface="Arial"/>
              </a:rPr>
              <a:t> package to read from and write to the console.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200" spc="-1" strike="noStrike">
                <a:solidFill>
                  <a:schemeClr val="dk2"/>
                </a:solidFill>
                <a:latin typeface="Arial"/>
                <a:ea typeface="Arial"/>
              </a:rPr>
              <a:t>To obtain a Console object, we'll call System.console():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595959"/>
              </a:buClr>
              <a:buFont typeface="Courier New"/>
              <a:buChar char="●"/>
            </a:pPr>
            <a:r>
              <a:rPr b="0" lang="en" sz="1200" spc="-1" strike="noStrike">
                <a:solidFill>
                  <a:schemeClr val="dk2"/>
                </a:solidFill>
                <a:latin typeface="Courier New"/>
                <a:ea typeface="Courier New"/>
              </a:rPr>
              <a:t>Console console = System.console();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200" spc="-1" strike="noStrike">
                <a:solidFill>
                  <a:schemeClr val="dk2"/>
                </a:solidFill>
                <a:latin typeface="Arial"/>
                <a:ea typeface="Arial"/>
              </a:rPr>
              <a:t>Next, the readLine() method of the Console class reads a line from the console: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" name="Google Shape;106;p19" descr=""/>
          <p:cNvPicPr/>
          <p:nvPr/>
        </p:nvPicPr>
        <p:blipFill>
          <a:blip r:embed="rId1"/>
          <a:stretch/>
        </p:blipFill>
        <p:spPr>
          <a:xfrm>
            <a:off x="2805120" y="2680200"/>
            <a:ext cx="3533400" cy="571320"/>
          </a:xfrm>
          <a:prstGeom prst="rect">
            <a:avLst/>
          </a:prstGeom>
          <a:ln w="0">
            <a:noFill/>
          </a:ln>
        </p:spPr>
      </p:pic>
      <p:pic>
        <p:nvPicPr>
          <p:cNvPr id="62" name="Google Shape;107;p19" descr=""/>
          <p:cNvPicPr/>
          <p:nvPr/>
        </p:nvPicPr>
        <p:blipFill>
          <a:blip r:embed="rId2"/>
          <a:stretch/>
        </p:blipFill>
        <p:spPr>
          <a:xfrm>
            <a:off x="1857240" y="3493080"/>
            <a:ext cx="5428800" cy="97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Read/Write from File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A FileReader class is a general tool to read in characters from a File.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The BufferedReader class can wrap around Readers, like FileReader, to buffer the input and improve efficiency.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Google Shape;114;p20" descr=""/>
          <p:cNvPicPr/>
          <p:nvPr/>
        </p:nvPicPr>
        <p:blipFill>
          <a:blip r:embed="rId1"/>
          <a:stretch/>
        </p:blipFill>
        <p:spPr>
          <a:xfrm>
            <a:off x="407520" y="2287080"/>
            <a:ext cx="4781160" cy="2447640"/>
          </a:xfrm>
          <a:prstGeom prst="rect">
            <a:avLst/>
          </a:prstGeom>
          <a:ln w="0">
            <a:noFill/>
          </a:ln>
        </p:spPr>
      </p:pic>
      <p:pic>
        <p:nvPicPr>
          <p:cNvPr id="66" name="Google Shape;115;p20" descr=""/>
          <p:cNvPicPr/>
          <p:nvPr/>
        </p:nvPicPr>
        <p:blipFill>
          <a:blip r:embed="rId2"/>
          <a:stretch/>
        </p:blipFill>
        <p:spPr>
          <a:xfrm>
            <a:off x="3975120" y="3146040"/>
            <a:ext cx="4781160" cy="93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Read/Write from File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Arial"/>
              <a:ea typeface="Arial"/>
            </a:endParaRPr>
          </a:p>
        </p:txBody>
      </p:sp>
      <p:pic>
        <p:nvPicPr>
          <p:cNvPr id="69" name="Google Shape;122;p21" descr=""/>
          <p:cNvPicPr/>
          <p:nvPr/>
        </p:nvPicPr>
        <p:blipFill>
          <a:blip r:embed="rId1"/>
          <a:stretch/>
        </p:blipFill>
        <p:spPr>
          <a:xfrm>
            <a:off x="311760" y="1152360"/>
            <a:ext cx="4123800" cy="2409480"/>
          </a:xfrm>
          <a:prstGeom prst="rect">
            <a:avLst/>
          </a:prstGeom>
          <a:ln w="0">
            <a:noFill/>
          </a:ln>
        </p:spPr>
      </p:pic>
      <p:pic>
        <p:nvPicPr>
          <p:cNvPr id="70" name="Google Shape;123;p21" descr=""/>
          <p:cNvPicPr/>
          <p:nvPr/>
        </p:nvPicPr>
        <p:blipFill>
          <a:blip r:embed="rId2"/>
          <a:stretch/>
        </p:blipFill>
        <p:spPr>
          <a:xfrm>
            <a:off x="3519000" y="2695680"/>
            <a:ext cx="856800" cy="866520"/>
          </a:xfrm>
          <a:prstGeom prst="rect">
            <a:avLst/>
          </a:prstGeom>
          <a:ln w="0">
            <a:noFill/>
          </a:ln>
        </p:spPr>
      </p:pic>
      <p:pic>
        <p:nvPicPr>
          <p:cNvPr id="71" name="Google Shape;124;p21" descr=""/>
          <p:cNvPicPr/>
          <p:nvPr/>
        </p:nvPicPr>
        <p:blipFill>
          <a:blip r:embed="rId3"/>
          <a:stretch/>
        </p:blipFill>
        <p:spPr>
          <a:xfrm>
            <a:off x="4708080" y="770400"/>
            <a:ext cx="4066920" cy="3352320"/>
          </a:xfrm>
          <a:prstGeom prst="rect">
            <a:avLst/>
          </a:prstGeom>
          <a:ln w="0">
            <a:noFill/>
          </a:ln>
        </p:spPr>
      </p:pic>
      <p:pic>
        <p:nvPicPr>
          <p:cNvPr id="72" name="Google Shape;125;p21" descr=""/>
          <p:cNvPicPr/>
          <p:nvPr/>
        </p:nvPicPr>
        <p:blipFill>
          <a:blip r:embed="rId4"/>
          <a:stretch/>
        </p:blipFill>
        <p:spPr>
          <a:xfrm>
            <a:off x="7179480" y="2136960"/>
            <a:ext cx="1652760" cy="2391480"/>
          </a:xfrm>
          <a:prstGeom prst="rect">
            <a:avLst/>
          </a:prstGeom>
          <a:ln w="0">
            <a:noFill/>
          </a:ln>
        </p:spPr>
      </p:pic>
      <p:pic>
        <p:nvPicPr>
          <p:cNvPr id="73" name="Picture 4" descr="Text&#10;&#10;Description automatically generated"/>
          <p:cNvPicPr/>
          <p:nvPr/>
        </p:nvPicPr>
        <p:blipFill>
          <a:blip r:embed="rId5"/>
          <a:stretch/>
        </p:blipFill>
        <p:spPr>
          <a:xfrm>
            <a:off x="311760" y="4165560"/>
            <a:ext cx="5608080" cy="92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Application>LibreOffice/7.6.6.3$Linux_X86_64 LibreOffice_project/60$Build-3</Application>
  <AppVersion>15.0000</AppVersion>
  <Words>588</Words>
  <Paragraphs>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2024-05-15T21:11:11Z</dcterms:modified>
  <cp:revision>5</cp:revision>
  <dc:subject/>
  <dc:title>CS170 Lab 12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12</vt:i4>
  </property>
  <property fmtid="{D5CDD505-2E9C-101B-9397-08002B2CF9AE}" pid="3" name="PresentationFormat">
    <vt:lpwstr>On-screen Show (16:9)</vt:lpwstr>
  </property>
  <property fmtid="{D5CDD505-2E9C-101B-9397-08002B2CF9AE}" pid="4" name="Slides">
    <vt:i4>12</vt:i4>
  </property>
</Properties>
</file>