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1FF408-DC57-412C-BB92-692B2E52520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299813D-0CFD-4FA6-9CDF-46CAA57D7B2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04B0A1-A828-4083-87DE-7DED16D84F5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CFDC54-D2DD-420B-BA7F-884A495CDEA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0440D0-9900-4711-905B-480D969E64E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84AAB5-AD02-4E76-B2F8-664E648CBAD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A9C284-5BD0-4FC7-B125-0987746A216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8F27F0-7480-4950-8F64-A599D22C952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B7BE6A3-4221-4357-BB5F-2C2D3ABA69A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3F4E1E-A5B8-4EA8-B1AD-50FFA8D1EDE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35E6B8-6C85-4E5A-A4C2-56A2158C952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BB540A-05AE-46A9-8110-7CD1B371D78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37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A1B002-2810-4353-BEAA-E5C9BC81A51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1D58EC-E5BE-4FDB-B5E4-3222BB94D5D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D617B2-2730-4902-85BE-C04AEA99B5D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83A7BD-9830-4E14-A115-04D42E817EF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0F39B6-406A-4D01-A022-44BE6E806C3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B467B9-F331-4931-82F3-BE5DA3C5415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FB3527-C7E8-4617-AAF4-959BD60D18E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51B09B-75BE-4296-841C-24515F131B6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107E57-EEFC-4B08-9BC0-12B856CC961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;p1"/>
          <p:cNvSpPr/>
          <p:nvPr/>
        </p:nvSpPr>
        <p:spPr>
          <a:xfrm>
            <a:off x="3459960" y="4697280"/>
            <a:ext cx="222336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CS 170 Fall 2021 Lab 08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12B012-3650-4BF7-8E1E-2B6201B28E9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77280" y="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Arial"/>
                <a:ea typeface="Arial"/>
              </a:rPr>
              <a:t>CS 170 Lab 08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Exercise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Activity - Transpose a matrix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Create a file called lab8.java. Given an n by n 2D matrix representing an image, write a method with signature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void rotateImage(int[][] matrix)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that rotates the image by 90 degrees (clockwise). See examples in next slide.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You have to rotate the image in-place, which means you have to modify the input 2D matrix directly.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DO NOT allocate another 2D matrix and do the rotation.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29;p23" descr=""/>
          <p:cNvPicPr/>
          <p:nvPr/>
        </p:nvPicPr>
        <p:blipFill>
          <a:blip r:embed="rId1"/>
          <a:stretch/>
        </p:blipFill>
        <p:spPr>
          <a:xfrm>
            <a:off x="5209560" y="3135240"/>
            <a:ext cx="3444120" cy="15598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30;p23" descr=""/>
          <p:cNvPicPr/>
          <p:nvPr/>
        </p:nvPicPr>
        <p:blipFill>
          <a:blip r:embed="rId2"/>
          <a:stretch/>
        </p:blipFill>
        <p:spPr>
          <a:xfrm>
            <a:off x="412920" y="3253680"/>
            <a:ext cx="3332880" cy="140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Examples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137;p24" descr=""/>
          <p:cNvPicPr/>
          <p:nvPr/>
        </p:nvPicPr>
        <p:blipFill>
          <a:blip r:embed="rId1"/>
          <a:stretch/>
        </p:blipFill>
        <p:spPr>
          <a:xfrm>
            <a:off x="441000" y="1600920"/>
            <a:ext cx="3639960" cy="141408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138;p24" descr=""/>
          <p:cNvPicPr/>
          <p:nvPr/>
        </p:nvPicPr>
        <p:blipFill>
          <a:blip r:embed="rId2"/>
          <a:stretch/>
        </p:blipFill>
        <p:spPr>
          <a:xfrm>
            <a:off x="441000" y="1231200"/>
            <a:ext cx="881280" cy="26604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139;p24" descr=""/>
          <p:cNvPicPr/>
          <p:nvPr/>
        </p:nvPicPr>
        <p:blipFill>
          <a:blip r:embed="rId3"/>
          <a:stretch/>
        </p:blipFill>
        <p:spPr>
          <a:xfrm>
            <a:off x="4895640" y="1231200"/>
            <a:ext cx="942120" cy="26604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40;p24" descr=""/>
          <p:cNvPicPr/>
          <p:nvPr/>
        </p:nvPicPr>
        <p:blipFill>
          <a:blip r:embed="rId4"/>
          <a:stretch/>
        </p:blipFill>
        <p:spPr>
          <a:xfrm>
            <a:off x="4927320" y="1463400"/>
            <a:ext cx="3904200" cy="1582560"/>
          </a:xfrm>
          <a:prstGeom prst="rect">
            <a:avLst/>
          </a:prstGeom>
          <a:ln w="0">
            <a:noFill/>
          </a:ln>
        </p:spPr>
      </p:pic>
      <p:pic>
        <p:nvPicPr>
          <p:cNvPr id="78" name="Google Shape;141;p24" descr=""/>
          <p:cNvPicPr/>
          <p:nvPr/>
        </p:nvPicPr>
        <p:blipFill>
          <a:blip r:embed="rId5"/>
          <a:stretch/>
        </p:blipFill>
        <p:spPr>
          <a:xfrm>
            <a:off x="585360" y="3046680"/>
            <a:ext cx="3264480" cy="49356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42;p24" descr=""/>
          <p:cNvPicPr/>
          <p:nvPr/>
        </p:nvPicPr>
        <p:blipFill>
          <a:blip r:embed="rId6"/>
          <a:stretch/>
        </p:blipFill>
        <p:spPr>
          <a:xfrm>
            <a:off x="4927320" y="3110040"/>
            <a:ext cx="3904200" cy="36684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43;p24" descr=""/>
          <p:cNvPicPr/>
          <p:nvPr/>
        </p:nvPicPr>
        <p:blipFill>
          <a:blip r:embed="rId7"/>
          <a:stretch/>
        </p:blipFill>
        <p:spPr>
          <a:xfrm>
            <a:off x="441000" y="3598920"/>
            <a:ext cx="2484720" cy="102060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44;p24" descr=""/>
          <p:cNvPicPr/>
          <p:nvPr/>
        </p:nvPicPr>
        <p:blipFill>
          <a:blip r:embed="rId8"/>
          <a:stretch/>
        </p:blipFill>
        <p:spPr>
          <a:xfrm>
            <a:off x="4927320" y="3638880"/>
            <a:ext cx="2368080" cy="10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811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 More Specific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151;p25" descr=""/>
          <p:cNvPicPr/>
          <p:nvPr/>
        </p:nvPicPr>
        <p:blipFill>
          <a:blip r:embed="rId1"/>
          <a:stretch/>
        </p:blipFill>
        <p:spPr>
          <a:xfrm>
            <a:off x="2248200" y="935640"/>
            <a:ext cx="4646880" cy="19684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52;p25" descr=""/>
          <p:cNvPicPr/>
          <p:nvPr/>
        </p:nvPicPr>
        <p:blipFill>
          <a:blip r:embed="rId2"/>
          <a:stretch/>
        </p:blipFill>
        <p:spPr>
          <a:xfrm>
            <a:off x="1603440" y="2934360"/>
            <a:ext cx="5936760" cy="18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More on Arrays!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Multidimensional Arrays in Java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Lab Activity!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Multidimensional Array in Java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22860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i="1" lang="en" sz="1200" spc="-1" strike="noStrike">
                <a:solidFill>
                  <a:srgbClr val="273239"/>
                </a:solidFill>
                <a:latin typeface="Arial"/>
                <a:ea typeface="Arial"/>
              </a:rPr>
              <a:t>data_type</a:t>
            </a:r>
            <a:r>
              <a:rPr b="0" i="1" lang="en" sz="1200" spc="-1" strike="noStrike">
                <a:solidFill>
                  <a:srgbClr val="273239"/>
                </a:solidFill>
                <a:latin typeface="Arial"/>
                <a:ea typeface="Arial"/>
              </a:rPr>
              <a:t>[1st dimension][2nd dimension]...[Nth dimension] </a:t>
            </a:r>
            <a:r>
              <a:rPr b="1" i="1" lang="en" sz="1200" spc="-1" strike="noStrike">
                <a:solidFill>
                  <a:srgbClr val="273239"/>
                </a:solidFill>
                <a:latin typeface="Arial"/>
                <a:ea typeface="Arial"/>
              </a:rPr>
              <a:t>array_name</a:t>
            </a:r>
            <a:r>
              <a:rPr b="0" i="1" lang="en" sz="1200" spc="-1" strike="noStrike">
                <a:solidFill>
                  <a:srgbClr val="273239"/>
                </a:solidFill>
                <a:latin typeface="Arial"/>
                <a:ea typeface="Arial"/>
              </a:rPr>
              <a:t> = </a:t>
            </a:r>
            <a:r>
              <a:rPr b="1" i="1" lang="en" sz="1200" spc="-1" strike="noStrike">
                <a:solidFill>
                  <a:srgbClr val="273239"/>
                </a:solidFill>
                <a:latin typeface="Arial"/>
                <a:ea typeface="Arial"/>
              </a:rPr>
              <a:t>new data_type</a:t>
            </a:r>
            <a:r>
              <a:rPr b="0" i="1" lang="en" sz="1200" spc="-1" strike="noStrike">
                <a:solidFill>
                  <a:srgbClr val="273239"/>
                </a:solidFill>
                <a:latin typeface="Arial"/>
                <a:ea typeface="Arial"/>
              </a:rPr>
              <a:t>[size1][size2]….[sizeN];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25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273239"/>
                </a:solidFill>
                <a:latin typeface="Arial"/>
                <a:ea typeface="Arial"/>
              </a:rPr>
              <a:t>For example, a 2-D array in Java is indexed by two subscripts, one for the row and one for the column, such that: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25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Google Shape;71;p15" descr=""/>
          <p:cNvPicPr/>
          <p:nvPr/>
        </p:nvPicPr>
        <p:blipFill>
          <a:blip r:embed="rId1"/>
          <a:stretch/>
        </p:blipFill>
        <p:spPr>
          <a:xfrm>
            <a:off x="1807560" y="2051280"/>
            <a:ext cx="5527800" cy="21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Similarity with 1D Arrays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Each element in the 2D array must by the same 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either a primitive type (e.g., int, double, ...) or object type (e.g., Turtle).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Subscripted variables can be use just like a variable: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rating[0][3] = 10;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Array indices must be of type </a:t>
            </a:r>
            <a:r>
              <a:rPr b="1" i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int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and can be a literal, variable, or expression.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Courier New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rating[3][j] = j;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If an array element does not exists, the Java runtime system will give you 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Courier New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ArrayIndexOutOfBoundsException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78;p16" descr=""/>
          <p:cNvPicPr/>
          <p:nvPr/>
        </p:nvPicPr>
        <p:blipFill>
          <a:blip r:embed="rId1"/>
          <a:srcRect l="32226" t="0" r="0" b="-1561"/>
          <a:stretch/>
        </p:blipFill>
        <p:spPr>
          <a:xfrm>
            <a:off x="6494040" y="98280"/>
            <a:ext cx="2448720" cy="14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Declaring 2D Arrays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Declare a local variable rating that references a 2D array of </a:t>
            </a:r>
            <a:r>
              <a:rPr b="1" i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int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Courier New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int[][] rating;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Create a 2D array with 3 rows and 4 columns and assign the reference to the new array to 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rating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Courier New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rating = new int[3][4];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Shortcut to declare and create a 2D array: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Courier New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int[][] rating = new int[3][4];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Of course we can also build a 2-D array by directly assigning values to it: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Courier New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Int[][] rating = {{1, 7, 3},{4, 5, 2},{5, 9, 12} };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Example of using 2-D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Suppose we want to find the average score given by reviewer 2:</a:t>
            </a:r>
            <a:br>
              <a:rPr sz="1400"/>
            </a:b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double sum = 0;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for (int col = 0; col &lt;= 3; col++) {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sum += rating[2][col];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}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double average = sum / 4;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Google Shape;91;p18" descr=""/>
          <p:cNvPicPr/>
          <p:nvPr/>
        </p:nvPicPr>
        <p:blipFill>
          <a:blip r:embed="rId1"/>
          <a:stretch/>
        </p:blipFill>
        <p:spPr>
          <a:xfrm>
            <a:off x="5400000" y="2906280"/>
            <a:ext cx="3057480" cy="149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Size of 2D Array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 2D array is a 1D array of (references to) 1D arrays.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int[][] rating = new int[3][4];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What is the value of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 rating.length?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Answer: 3, the number of rows (first dimension)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Courier New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What is the value of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 rating[0].length?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Answer: 4, the number of columns (second dimension)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98;p19" descr=""/>
          <p:cNvPicPr/>
          <p:nvPr/>
        </p:nvPicPr>
        <p:blipFill>
          <a:blip r:embed="rId1"/>
          <a:stretch/>
        </p:blipFill>
        <p:spPr>
          <a:xfrm>
            <a:off x="2692800" y="1739160"/>
            <a:ext cx="3757680" cy="150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Ragged Arrays in Java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Since a 2D array is a 1D array of references to 1D arrays, each of these latter 1D arrays (rows) can have a different length.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How? There are two ways: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Google Shape;105;p20" descr=""/>
          <p:cNvPicPr/>
          <p:nvPr/>
        </p:nvPicPr>
        <p:blipFill>
          <a:blip r:embed="rId1"/>
          <a:stretch/>
        </p:blipFill>
        <p:spPr>
          <a:xfrm>
            <a:off x="392400" y="2647800"/>
            <a:ext cx="4500720" cy="168012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106;p20" descr=""/>
          <p:cNvPicPr/>
          <p:nvPr/>
        </p:nvPicPr>
        <p:blipFill>
          <a:blip r:embed="rId2"/>
          <a:stretch/>
        </p:blipFill>
        <p:spPr>
          <a:xfrm>
            <a:off x="3153600" y="2183040"/>
            <a:ext cx="1417680" cy="464400"/>
          </a:xfrm>
          <a:prstGeom prst="rect">
            <a:avLst/>
          </a:prstGeom>
          <a:ln w="0">
            <a:noFill/>
          </a:ln>
        </p:spPr>
      </p:pic>
      <p:pic>
        <p:nvPicPr>
          <p:cNvPr id="61" name="Google Shape;107;p20" descr=""/>
          <p:cNvPicPr/>
          <p:nvPr/>
        </p:nvPicPr>
        <p:blipFill>
          <a:blip r:embed="rId3"/>
          <a:stretch/>
        </p:blipFill>
        <p:spPr>
          <a:xfrm>
            <a:off x="5044680" y="2941560"/>
            <a:ext cx="3975480" cy="1092960"/>
          </a:xfrm>
          <a:prstGeom prst="rect">
            <a:avLst/>
          </a:prstGeom>
          <a:ln w="0">
            <a:noFill/>
          </a:ln>
        </p:spPr>
      </p:pic>
      <p:cxnSp>
        <p:nvCxnSpPr>
          <p:cNvPr id="62" name="Google Shape;108;p20"/>
          <p:cNvCxnSpPr/>
          <p:nvPr/>
        </p:nvCxnSpPr>
        <p:spPr>
          <a:xfrm flipH="1">
            <a:off x="4950360" y="2184480"/>
            <a:ext cx="3600" cy="250848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Example of using ragged 2-D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Print the average rating for the movie in column 3.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5;p21" descr=""/>
          <p:cNvPicPr/>
          <p:nvPr/>
        </p:nvPicPr>
        <p:blipFill>
          <a:blip r:embed="rId1"/>
          <a:stretch/>
        </p:blipFill>
        <p:spPr>
          <a:xfrm>
            <a:off x="1759680" y="1764360"/>
            <a:ext cx="5623920" cy="280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2024-06-06T09:56:51Z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