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7C4FF-986C-435E-8230-18706F6B3D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23DA224-B84A-4212-8BAE-3B7A73E1DE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82A6219-7830-41C1-8575-234D56117F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4BAD48F-92DC-4E2A-A7B4-84343EFAC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DA5C637-AFD3-449E-AE23-9D24A0AC7F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DE59347-78DF-4380-8025-5AA6A69D3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CC49F-DE88-4E6E-8D70-C9BD1EB3CF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8220B5-B50D-4C66-B470-9BE413C2EE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071CC17-4CB6-4386-BC0B-54DB0FBB986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D1C16F-C76A-44DA-BDF0-CB3C0A5E6F9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607D63-2D25-45FD-903B-FCB0F70F984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AC58B78-F4FE-4DCD-93D0-7843C6292E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FD2069B-0FF4-421C-9055-DEC701E575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748520" y="1536480"/>
            <a:ext cx="12693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A22836E-5818-4163-949B-A00DEC73E9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6D8044-A12B-4959-B50E-5618266D59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1BE8E5-685A-411D-97AF-A068FF5DDE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F3D4A8-7B0B-4121-8D15-69310F2930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521605-AE27-496E-88E1-6315BB681A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180C79-3C6E-4AEB-926E-44A4A59DB20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466F7B-514D-4953-8170-A7ECAF2E7BF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97145C-F276-432A-9CA5-C9C6324BD9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BFE391-F0A1-454C-B32C-C88ADAA35BA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91C387-A91F-43EB-B7DE-5ADC8D91881D}" type="slidenum">
              <a: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53323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11296440" y="621756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62BA99-4133-42FA-88F9-3D523777C3A9}" type="slidenum">
              <a: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1478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2"/>
          </p:nvPr>
        </p:nvSpPr>
        <p:spPr>
          <a:xfrm>
            <a:off x="11296440" y="6217560"/>
            <a:ext cx="730800" cy="5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C08868-E773-4CC8-A8AF-469D8093D75C}" type="slidenum">
              <a:rPr b="0" lang="e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53323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62197E-D963-46F7-A3A9-B3664FB58AF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FFC168-5495-4061-B597-B0CBB1E8B02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47840" y="1536480"/>
            <a:ext cx="260172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E0864B-3BA5-429E-921F-8EBA6A2624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15440" y="0"/>
            <a:ext cx="11360160" cy="273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CS 170 Lab 06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15440" y="3778920"/>
            <a:ext cx="11360160" cy="1056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“</a:t>
            </a: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Break” a Loop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0" lang="en" sz="1870" spc="-1" strike="noStrike">
                <a:solidFill>
                  <a:srgbClr val="ff0000"/>
                </a:solidFill>
                <a:latin typeface="Courier New"/>
                <a:ea typeface="Courier New"/>
              </a:rPr>
              <a:t>break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 statement can be used to jump out of a loop, which is a useful technique to let you exit the loop if a certain condition is met.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Example: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5984640" y="2913840"/>
            <a:ext cx="5433120" cy="287604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6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15440" y="2913840"/>
            <a:ext cx="5366160" cy="335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666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Bad cases of abusing break: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15440" y="1391760"/>
            <a:ext cx="11360160" cy="505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Considering the following two cases, you could avoid using break by properly setting the loop conditions.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Code readability can suffer with odd breaks, only use break when it’s necessary. For example, certain desired condition is reached (like a match is found)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In your homework/quiz, it will not have scenarios that you have to use “break”. However, we will practice the correct way of using “break” in the lab activity. 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36;p23" descr=""/>
          <p:cNvPicPr/>
          <p:nvPr/>
        </p:nvPicPr>
        <p:blipFill>
          <a:blip r:embed="rId1"/>
          <a:stretch/>
        </p:blipFill>
        <p:spPr>
          <a:xfrm>
            <a:off x="1371600" y="1951560"/>
            <a:ext cx="4252320" cy="193464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137;p23" descr=""/>
          <p:cNvPicPr/>
          <p:nvPr/>
        </p:nvPicPr>
        <p:blipFill>
          <a:blip r:embed="rId2"/>
          <a:stretch/>
        </p:blipFill>
        <p:spPr>
          <a:xfrm>
            <a:off x="6858000" y="1828800"/>
            <a:ext cx="3862080" cy="21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Palindrome Checker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defTabSz="91440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Write a method </a:t>
            </a: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ourier New"/>
                <a:ea typeface="Courier New"/>
              </a:rPr>
              <a:t>String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 str)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 which check if a string is a palindrome or not.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Note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: A palindrome is a word, phrase or sequence that reads the same backward as forward, such as madam, racecar.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Example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: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alibri"/>
                <a:ea typeface="Courier New"/>
              </a:rPr>
              <a:t>“cs170”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) → False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alibri"/>
                <a:ea typeface="Courier New"/>
              </a:rPr>
              <a:t>“racecar”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) → True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alibri"/>
                <a:ea typeface="Courier New"/>
              </a:rPr>
              <a:t>“2002”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) → True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Requirement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: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Give two test cases: one returns True and one returns False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51;p25" descr=""/>
          <p:cNvPicPr/>
          <p:nvPr/>
        </p:nvPicPr>
        <p:blipFill>
          <a:blip r:embed="rId1"/>
          <a:stretch/>
        </p:blipFill>
        <p:spPr>
          <a:xfrm>
            <a:off x="6748560" y="3207960"/>
            <a:ext cx="1980720" cy="188568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152;p25" descr=""/>
          <p:cNvPicPr/>
          <p:nvPr/>
        </p:nvPicPr>
        <p:blipFill>
          <a:blip r:embed="rId2"/>
          <a:stretch/>
        </p:blipFill>
        <p:spPr>
          <a:xfrm>
            <a:off x="8730000" y="2921760"/>
            <a:ext cx="3277800" cy="245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Reverse a String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15440" y="1309320"/>
            <a:ext cx="11360160" cy="4944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18612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1. Write a method </a:t>
            </a: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reverseString_1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ourier New"/>
                <a:ea typeface="Courier New"/>
              </a:rPr>
              <a:t>String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 text)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 that takes a sentence as input and return a </a:t>
            </a:r>
            <a:r>
              <a:rPr b="0" i="1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new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 sentence that each word is reversed.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609480" indent="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reverseString_1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ourier New"/>
                <a:ea typeface="Courier New"/>
              </a:rPr>
              <a:t>“I love CS 170, I love coding!”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)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1219320" indent="60948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1870" spc="-1" strike="noStrike">
                <a:solidFill>
                  <a:srgbClr val="ff9900"/>
                </a:solidFill>
                <a:latin typeface="Courier New"/>
                <a:ea typeface="Courier New"/>
              </a:rPr>
              <a:t>“</a:t>
            </a:r>
            <a:r>
              <a:rPr b="0" i="1" lang="en" sz="1870" spc="-1" strike="noStrike">
                <a:solidFill>
                  <a:srgbClr val="ff9900"/>
                </a:solidFill>
                <a:latin typeface="Courier New"/>
                <a:ea typeface="Courier New"/>
              </a:rPr>
              <a:t>I evol SC 071  I evol gnidoc”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186120" indent="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2. Write a method </a:t>
            </a: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reverseString_2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ourier New"/>
                <a:ea typeface="Courier New"/>
              </a:rPr>
              <a:t>String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 text)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 that takes a sentence as input and return a </a:t>
            </a:r>
            <a:r>
              <a:rPr b="0" i="1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new</a:t>
            </a:r>
            <a:r>
              <a:rPr b="0" lang="en" sz="1870" spc="-1" strike="noStrike">
                <a:solidFill>
                  <a:schemeClr val="dk1"/>
                </a:solidFill>
                <a:latin typeface="Calibri"/>
                <a:ea typeface="Courier New"/>
              </a:rPr>
              <a:t> sentence that the order of words is reversed.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609480" indent="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reverseString_2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(</a:t>
            </a:r>
            <a:r>
              <a:rPr b="0" i="1" lang="en" sz="1870" spc="-1" strike="noStrike">
                <a:solidFill>
                  <a:srgbClr val="4a86e8"/>
                </a:solidFill>
                <a:latin typeface="Courier New"/>
                <a:ea typeface="Courier New"/>
              </a:rPr>
              <a:t>“I love CS 170, I love coding!”</a:t>
            </a:r>
            <a:r>
              <a:rPr b="0" lang="en" sz="1870" spc="-1" strike="noStrike">
                <a:solidFill>
                  <a:schemeClr val="dk1"/>
                </a:solidFill>
                <a:latin typeface="Courier New"/>
                <a:ea typeface="Courier New"/>
              </a:rPr>
              <a:t>)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1219320" indent="60948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1870" spc="-1" strike="noStrike">
                <a:solidFill>
                  <a:srgbClr val="ff9900"/>
                </a:solidFill>
                <a:latin typeface="Courier New"/>
                <a:ea typeface="Courier New"/>
              </a:rPr>
              <a:t>“</a:t>
            </a:r>
            <a:r>
              <a:rPr b="0" i="1" lang="en" sz="1870" spc="-1" strike="noStrike">
                <a:solidFill>
                  <a:srgbClr val="ff9900"/>
                </a:solidFill>
                <a:latin typeface="Courier New"/>
                <a:ea typeface="Courier New"/>
              </a:rPr>
              <a:t>coding love I 170 CS love I”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1219320" indent="0" defTabSz="9144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59;p26"/>
          <p:cNvSpPr/>
          <p:nvPr/>
        </p:nvSpPr>
        <p:spPr>
          <a:xfrm>
            <a:off x="1294560" y="2676600"/>
            <a:ext cx="943920" cy="24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1200" bIns="612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Google Shape;160;p26"/>
          <p:cNvSpPr/>
          <p:nvPr/>
        </p:nvSpPr>
        <p:spPr>
          <a:xfrm>
            <a:off x="1338480" y="4428360"/>
            <a:ext cx="943920" cy="24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1200" bIns="612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Google Shape;161;p26"/>
          <p:cNvSpPr/>
          <p:nvPr/>
        </p:nvSpPr>
        <p:spPr>
          <a:xfrm>
            <a:off x="7866720" y="3980160"/>
            <a:ext cx="3725280" cy="23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" sz="1340" spc="-1" strike="noStrike">
                <a:solidFill>
                  <a:schemeClr val="dk1"/>
                </a:solidFill>
                <a:latin typeface="Calibri"/>
              </a:rPr>
              <a:t>Note:</a:t>
            </a:r>
            <a:endParaRPr b="0" lang="en-US" sz="1340" spc="-1" strike="noStrike">
              <a:solidFill>
                <a:srgbClr val="000000"/>
              </a:solidFill>
              <a:latin typeface="Arial"/>
            </a:endParaRPr>
          </a:p>
          <a:p>
            <a:pPr marL="609480" indent="-389520" defTabSz="914400">
              <a:lnSpc>
                <a:spcPct val="100000"/>
              </a:lnSpc>
              <a:buClr>
                <a:srgbClr val="434343"/>
              </a:buClr>
              <a:buFont typeface="OpenSymbol"/>
              <a:buAutoNum type="arabicPeriod"/>
            </a:pPr>
            <a:r>
              <a:rPr b="0" lang="en" sz="1340" spc="-1" strike="noStrike">
                <a:solidFill>
                  <a:srgbClr val="434343"/>
                </a:solidFill>
                <a:latin typeface="Calibri"/>
              </a:rPr>
              <a:t>The input string can have punctuations (e.g., [,.'/&lt;&gt;!?(){};’:”]), but the returned string does not need to have punctuations. (Hint: remove them in the beginning)</a:t>
            </a:r>
            <a:endParaRPr b="0" lang="en-US" sz="1340" spc="-1" strike="noStrike">
              <a:solidFill>
                <a:srgbClr val="000000"/>
              </a:solidFill>
              <a:latin typeface="Arial"/>
            </a:endParaRPr>
          </a:p>
          <a:p>
            <a:pPr marL="609480" indent="-389520" defTabSz="914400">
              <a:lnSpc>
                <a:spcPct val="100000"/>
              </a:lnSpc>
              <a:buClr>
                <a:srgbClr val="434343"/>
              </a:buClr>
              <a:buFont typeface="OpenSymbol"/>
              <a:buAutoNum type="arabicPeriod"/>
            </a:pPr>
            <a:r>
              <a:rPr b="0" lang="en" sz="1340" spc="-1" strike="noStrike">
                <a:solidFill>
                  <a:srgbClr val="434343"/>
                </a:solidFill>
                <a:latin typeface="Calibri"/>
              </a:rPr>
              <a:t>Use “</a:t>
            </a:r>
            <a:r>
              <a:rPr b="0" lang="en" sz="1340" spc="-1" strike="noStrike">
                <a:solidFill>
                  <a:srgbClr val="ff0000"/>
                </a:solidFill>
                <a:latin typeface="Courier New"/>
                <a:ea typeface="Courier New"/>
              </a:rPr>
              <a:t>break</a:t>
            </a:r>
            <a:r>
              <a:rPr b="0" lang="en" sz="1340" spc="-1" strike="noStrike">
                <a:solidFill>
                  <a:srgbClr val="434343"/>
                </a:solidFill>
                <a:latin typeface="Calibri"/>
                <a:ea typeface="Courier New"/>
              </a:rPr>
              <a:t>” if certain condition is met. (e.g., when you have detected there is a space).</a:t>
            </a:r>
            <a:endParaRPr b="0" lang="en-US" sz="1340" spc="-1" strike="noStrike">
              <a:solidFill>
                <a:srgbClr val="000000"/>
              </a:solidFill>
              <a:latin typeface="Arial"/>
            </a:endParaRPr>
          </a:p>
          <a:p>
            <a:pPr marL="609480" indent="-389520" defTabSz="914400">
              <a:lnSpc>
                <a:spcPct val="142000"/>
              </a:lnSpc>
              <a:buClr>
                <a:srgbClr val="434343"/>
              </a:buClr>
              <a:buFont typeface="OpenSymbol"/>
              <a:buAutoNum type="arabicPeriod"/>
            </a:pPr>
            <a:r>
              <a:rPr b="0" lang="en" sz="134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StringBuffer</a:t>
            </a:r>
            <a:r>
              <a:rPr b="0" lang="en" sz="1340" spc="-1" strike="noStrike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r>
              <a:rPr b="0" lang="en" sz="1340" spc="-1" strike="noStrike">
                <a:solidFill>
                  <a:srgbClr val="333333"/>
                </a:solidFill>
                <a:latin typeface="Calibri"/>
                <a:ea typeface="Courier New"/>
              </a:rPr>
              <a:t>is prohibited.</a:t>
            </a:r>
            <a:endParaRPr b="0" lang="en-US" sz="13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2" descr="Graphical user interface, text, application&#10;&#10;Description automatically generated"/>
          <p:cNvPicPr/>
          <p:nvPr/>
        </p:nvPicPr>
        <p:blipFill>
          <a:blip r:embed="rId1"/>
          <a:srcRect l="2446" t="36149" r="7161" b="18296"/>
          <a:stretch/>
        </p:blipFill>
        <p:spPr>
          <a:xfrm>
            <a:off x="685080" y="5542920"/>
            <a:ext cx="5410440" cy="762840"/>
          </a:xfrm>
          <a:prstGeom prst="rect">
            <a:avLst/>
          </a:prstGeom>
          <a:ln w="0">
            <a:noFill/>
          </a:ln>
        </p:spPr>
      </p:pic>
      <p:sp>
        <p:nvSpPr>
          <p:cNvPr id="115" name="TextBox 3"/>
          <p:cNvSpPr/>
          <p:nvPr/>
        </p:nvSpPr>
        <p:spPr>
          <a:xfrm>
            <a:off x="685080" y="5153400"/>
            <a:ext cx="446688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70" spc="-1" strike="noStrike">
                <a:solidFill>
                  <a:schemeClr val="dk1"/>
                </a:solidFill>
                <a:latin typeface="Calibri"/>
              </a:rPr>
              <a:t>Example of the replaceAll() method:</a:t>
            </a:r>
            <a:endParaRPr b="0" lang="en-US" sz="147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Straight Arrow Connector 5"/>
          <p:cNvCxnSpPr/>
          <p:nvPr/>
        </p:nvCxnSpPr>
        <p:spPr>
          <a:xfrm flipV="1">
            <a:off x="6226560" y="4775400"/>
            <a:ext cx="2061720" cy="1077480"/>
          </a:xfrm>
          <a:prstGeom prst="straightConnector1">
            <a:avLst/>
          </a:prstGeom>
          <a:ln w="0">
            <a:solidFill>
              <a:srgbClr val="4472c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Group Activity Summary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533232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Calibri"/>
              </a:rPr>
              <a:t>1. Implement a method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(</a:t>
            </a:r>
            <a:r>
              <a:rPr b="0" i="1" lang="en" sz="1600" spc="-1" strike="noStrike">
                <a:solidFill>
                  <a:srgbClr val="4a86e8"/>
                </a:solidFill>
                <a:latin typeface="Courier New"/>
                <a:ea typeface="Courier New"/>
              </a:rPr>
              <a:t>String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 str)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 that checks if a string is a palindrome or not.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Example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(</a:t>
            </a:r>
            <a:r>
              <a:rPr b="0" i="1" lang="en" sz="1600" spc="-1" strike="noStrike">
                <a:solidFill>
                  <a:srgbClr val="4a86e8"/>
                </a:solidFill>
                <a:latin typeface="Calibri"/>
                <a:ea typeface="Courier New"/>
              </a:rPr>
              <a:t>“cs170”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) → False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(</a:t>
            </a:r>
            <a:r>
              <a:rPr b="0" i="1" lang="en" sz="1600" spc="-1" strike="noStrike">
                <a:solidFill>
                  <a:srgbClr val="4a86e8"/>
                </a:solidFill>
                <a:latin typeface="Calibri"/>
                <a:ea typeface="Courier New"/>
              </a:rPr>
              <a:t>“racecar”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) → True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443280" y="1536480"/>
            <a:ext cx="533232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Calibri"/>
              </a:rPr>
              <a:t>2. Implement two methods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reverseString_1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 and  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reverseString_2</a:t>
            </a:r>
            <a:r>
              <a:rPr b="0" lang="en" sz="1870" spc="-1" strike="noStrike">
                <a:solidFill>
                  <a:srgbClr val="6aa84f"/>
                </a:solidFill>
                <a:latin typeface="Courier New"/>
                <a:ea typeface="Courier New"/>
              </a:rPr>
              <a:t> 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that take one string as input.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For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reverseString_1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, it returns a new string that each word in the string is reversed.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For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reverseString_2</a:t>
            </a:r>
            <a:r>
              <a:rPr b="0" lang="en" sz="1600" spc="-1" strike="noStrike">
                <a:solidFill>
                  <a:schemeClr val="dk1"/>
                </a:solidFill>
                <a:latin typeface="Calibri"/>
                <a:ea typeface="Courier New"/>
              </a:rPr>
              <a:t>, it returns a new string that the order of words is reversed.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Google Shape;169;p27"/>
          <p:cNvCxnSpPr/>
          <p:nvPr/>
        </p:nvCxnSpPr>
        <p:spPr>
          <a:xfrm>
            <a:off x="6105600" y="1740600"/>
            <a:ext cx="18360" cy="2388600"/>
          </a:xfrm>
          <a:prstGeom prst="straightConnector1">
            <a:avLst/>
          </a:prstGeom>
          <a:ln w="9525">
            <a:solidFill>
              <a:srgbClr val="44546a"/>
            </a:solidFill>
            <a:round/>
          </a:ln>
        </p:spPr>
      </p:cxnSp>
      <p:sp>
        <p:nvSpPr>
          <p:cNvPr id="121" name="Google Shape;170;p27"/>
          <p:cNvSpPr/>
          <p:nvPr/>
        </p:nvSpPr>
        <p:spPr>
          <a:xfrm>
            <a:off x="415440" y="4076280"/>
            <a:ext cx="10802520" cy="21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" sz="1600" spc="-1" strike="noStrike">
                <a:solidFill>
                  <a:schemeClr val="dk2"/>
                </a:solidFill>
                <a:latin typeface="Calibri"/>
              </a:rPr>
              <a:t>Requirements</a:t>
            </a:r>
            <a:r>
              <a:rPr b="0" lang="en" sz="1600" spc="-1" strike="noStrike">
                <a:solidFill>
                  <a:schemeClr val="dk2"/>
                </a:solidFill>
                <a:latin typeface="Calibri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9480" indent="-406440" defTabSz="914400">
              <a:lnSpc>
                <a:spcPct val="100000"/>
              </a:lnSpc>
              <a:spcBef>
                <a:spcPts val="1599"/>
              </a:spcBef>
              <a:buClr>
                <a:srgbClr val="44546a"/>
              </a:buClr>
              <a:buFont typeface="OpenSymbol"/>
              <a:buAutoNum type="arabicPeriod"/>
            </a:pPr>
            <a:r>
              <a:rPr b="0" lang="en" sz="1600" spc="-1" strike="noStrike">
                <a:solidFill>
                  <a:schemeClr val="dk2"/>
                </a:solidFill>
                <a:latin typeface="Calibri"/>
              </a:rPr>
              <a:t>Submit all methods in a class called </a:t>
            </a:r>
            <a:r>
              <a:rPr b="0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lab06</a:t>
            </a: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, you could include as many auxiliary methods as you need. Testing each method in the main method.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9480" indent="-406440" defTabSz="914400">
              <a:lnSpc>
                <a:spcPct val="100000"/>
              </a:lnSpc>
              <a:buClr>
                <a:srgbClr val="44546a"/>
              </a:buClr>
              <a:buFont typeface="OpenSymbol"/>
              <a:buAutoNum type="arabicPeriod"/>
            </a:pP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For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isPalindrome</a:t>
            </a:r>
            <a:r>
              <a:rPr b="0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(</a:t>
            </a:r>
            <a:r>
              <a:rPr b="0" i="1" lang="en" sz="1600" spc="-1" strike="noStrike">
                <a:solidFill>
                  <a:srgbClr val="4a86e8"/>
                </a:solidFill>
                <a:latin typeface="Courier New"/>
                <a:ea typeface="Courier New"/>
              </a:rPr>
              <a:t>String</a:t>
            </a:r>
            <a:r>
              <a:rPr b="0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str)</a:t>
            </a: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, you should provide two test cases: one is true and one is false.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9480" indent="-406440" defTabSz="914400">
              <a:lnSpc>
                <a:spcPct val="100000"/>
              </a:lnSpc>
              <a:buClr>
                <a:srgbClr val="44546a"/>
              </a:buClr>
              <a:buFont typeface="OpenSymbol"/>
              <a:buAutoNum type="arabicPeriod"/>
            </a:pP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For </a:t>
            </a:r>
            <a:r>
              <a:rPr b="0" lang="en" sz="1600" spc="-1" strike="noStrike">
                <a:solidFill>
                  <a:srgbClr val="6aa84f"/>
                </a:solidFill>
                <a:latin typeface="Courier New"/>
                <a:ea typeface="Courier New"/>
              </a:rPr>
              <a:t>reverseString</a:t>
            </a: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, remove all punctuations before you reverse the string (Hint: replaceAll() in String class).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9480" indent="-406440" defTabSz="914400">
              <a:lnSpc>
                <a:spcPct val="100000"/>
              </a:lnSpc>
              <a:buClr>
                <a:srgbClr val="44546a"/>
              </a:buClr>
              <a:buFont typeface="OpenSymbol"/>
              <a:buAutoNum type="arabicPeriod"/>
            </a:pP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DO NOT USE </a:t>
            </a:r>
            <a:r>
              <a:rPr b="1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StringBuffer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9480" indent="-406440" defTabSz="914400">
              <a:lnSpc>
                <a:spcPct val="100000"/>
              </a:lnSpc>
              <a:buClr>
                <a:srgbClr val="44546a"/>
              </a:buClr>
              <a:buFont typeface="OpenSymbol"/>
              <a:buAutoNum type="arabicPeriod"/>
            </a:pPr>
            <a:r>
              <a:rPr b="0" lang="en" sz="1600" spc="-1" strike="noStrike">
                <a:solidFill>
                  <a:schemeClr val="dk2"/>
                </a:solidFill>
                <a:latin typeface="Calibri"/>
                <a:ea typeface="Courier New"/>
              </a:rPr>
              <a:t>Include all teammates in your QTest Submission page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Google Shape;171;p27"/>
          <p:cNvCxnSpPr/>
          <p:nvPr/>
        </p:nvCxnSpPr>
        <p:spPr>
          <a:xfrm>
            <a:off x="489600" y="4137480"/>
            <a:ext cx="11066400" cy="720"/>
          </a:xfrm>
          <a:prstGeom prst="straightConnector1">
            <a:avLst/>
          </a:prstGeom>
          <a:ln w="9525">
            <a:solidFill>
              <a:srgbClr val="44546a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Today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String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While vs. Do-while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Break a Loop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800" spc="-1" strike="noStrike">
                <a:solidFill>
                  <a:schemeClr val="dk1"/>
                </a:solidFill>
                <a:latin typeface="Calibri"/>
              </a:rPr>
              <a:t>Lab Activity!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String in Java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892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60948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A String object stores a sequence of characters.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Each character has an index (its position).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609480" indent="-423360" defTabSz="914400">
              <a:lnSpc>
                <a:spcPct val="9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➢"/>
              <a:tabLst>
                <a:tab algn="l" pos="0"/>
              </a:tabLst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Positions start with 0, not 1. 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The '</a:t>
            </a:r>
            <a:r>
              <a:rPr b="0" lang="en" sz="2400" spc="-1" strike="noStrike">
                <a:solidFill>
                  <a:srgbClr val="980000"/>
                </a:solidFill>
                <a:latin typeface="Calibri"/>
              </a:rPr>
              <a:t>J</a:t>
            </a: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' in "</a:t>
            </a:r>
            <a:r>
              <a:rPr b="0" lang="en" sz="2400" spc="-1" strike="noStrike">
                <a:solidFill>
                  <a:srgbClr val="980000"/>
                </a:solidFill>
                <a:latin typeface="Calibri"/>
              </a:rPr>
              <a:t>Java is fun.</a:t>
            </a: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" is in position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21932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The '</a:t>
            </a:r>
            <a:r>
              <a:rPr b="0" lang="en" sz="2400" spc="-1" strike="noStrike">
                <a:solidFill>
                  <a:srgbClr val="980000"/>
                </a:solidFill>
                <a:latin typeface="Calibri"/>
              </a:rPr>
              <a:t>f</a:t>
            </a: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' in "</a:t>
            </a:r>
            <a:r>
              <a:rPr b="0" lang="en" sz="2400" spc="-1" strike="noStrike">
                <a:solidFill>
                  <a:srgbClr val="980000"/>
                </a:solidFill>
                <a:latin typeface="Calibri"/>
              </a:rPr>
              <a:t>Java is fun.</a:t>
            </a:r>
            <a:r>
              <a:rPr b="0" lang="en" sz="2400" spc="-1" strike="noStrike">
                <a:solidFill>
                  <a:schemeClr val="dk1"/>
                </a:solidFill>
                <a:latin typeface="Calibri"/>
              </a:rPr>
              <a:t>" is at index 8.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70;p15" descr=""/>
          <p:cNvPicPr/>
          <p:nvPr/>
        </p:nvPicPr>
        <p:blipFill>
          <a:blip r:embed="rId1"/>
          <a:stretch/>
        </p:blipFill>
        <p:spPr>
          <a:xfrm>
            <a:off x="5519880" y="2514600"/>
            <a:ext cx="6595560" cy="123912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71;p15" descr=""/>
          <p:cNvPicPr/>
          <p:nvPr/>
        </p:nvPicPr>
        <p:blipFill>
          <a:blip r:embed="rId2"/>
          <a:stretch/>
        </p:blipFill>
        <p:spPr>
          <a:xfrm>
            <a:off x="8163360" y="2760840"/>
            <a:ext cx="2187720" cy="3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Frequently-used String Methods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Google Shape;78;p16" descr=""/>
          <p:cNvPicPr/>
          <p:nvPr/>
        </p:nvPicPr>
        <p:blipFill>
          <a:blip r:embed="rId1"/>
          <a:stretch/>
        </p:blipFill>
        <p:spPr>
          <a:xfrm>
            <a:off x="415440" y="1392120"/>
            <a:ext cx="5986800" cy="1658880"/>
          </a:xfrm>
          <a:prstGeom prst="rect">
            <a:avLst/>
          </a:prstGeom>
          <a:ln w="0">
            <a:noFill/>
          </a:ln>
        </p:spPr>
      </p:pic>
      <p:pic>
        <p:nvPicPr>
          <p:cNvPr id="74" name="Google Shape;79;p16" descr=""/>
          <p:cNvPicPr/>
          <p:nvPr/>
        </p:nvPicPr>
        <p:blipFill>
          <a:blip r:embed="rId2"/>
          <a:stretch/>
        </p:blipFill>
        <p:spPr>
          <a:xfrm>
            <a:off x="6523920" y="1392120"/>
            <a:ext cx="5251680" cy="242388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80;p16" descr=""/>
          <p:cNvPicPr/>
          <p:nvPr/>
        </p:nvPicPr>
        <p:blipFill>
          <a:blip r:embed="rId3"/>
          <a:stretch/>
        </p:blipFill>
        <p:spPr>
          <a:xfrm>
            <a:off x="415440" y="3198240"/>
            <a:ext cx="5986800" cy="265068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81;p16" descr=""/>
          <p:cNvPicPr/>
          <p:nvPr/>
        </p:nvPicPr>
        <p:blipFill>
          <a:blip r:embed="rId4"/>
          <a:stretch/>
        </p:blipFill>
        <p:spPr>
          <a:xfrm>
            <a:off x="6523920" y="4010040"/>
            <a:ext cx="5251680" cy="16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String Methods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88;p17" descr=""/>
          <p:cNvPicPr/>
          <p:nvPr/>
        </p:nvPicPr>
        <p:blipFill>
          <a:blip r:embed="rId1"/>
          <a:stretch/>
        </p:blipFill>
        <p:spPr>
          <a:xfrm>
            <a:off x="1269360" y="1536480"/>
            <a:ext cx="9652680" cy="251676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89;p17" descr=""/>
          <p:cNvPicPr/>
          <p:nvPr/>
        </p:nvPicPr>
        <p:blipFill>
          <a:blip r:embed="rId2"/>
          <a:stretch/>
        </p:blipFill>
        <p:spPr>
          <a:xfrm>
            <a:off x="2298600" y="4379400"/>
            <a:ext cx="7593840" cy="10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String Methods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96;p18" descr=""/>
          <p:cNvPicPr/>
          <p:nvPr/>
        </p:nvPicPr>
        <p:blipFill>
          <a:blip r:embed="rId1"/>
          <a:stretch/>
        </p:blipFill>
        <p:spPr>
          <a:xfrm>
            <a:off x="2875680" y="1650240"/>
            <a:ext cx="6440040" cy="206964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97;p18" descr=""/>
          <p:cNvPicPr/>
          <p:nvPr/>
        </p:nvPicPr>
        <p:blipFill>
          <a:blip r:embed="rId2"/>
          <a:stretch/>
        </p:blipFill>
        <p:spPr>
          <a:xfrm>
            <a:off x="5751360" y="43560"/>
            <a:ext cx="6396120" cy="13705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98;p18" descr=""/>
          <p:cNvPicPr/>
          <p:nvPr/>
        </p:nvPicPr>
        <p:blipFill>
          <a:blip r:embed="rId3"/>
          <a:stretch/>
        </p:blipFill>
        <p:spPr>
          <a:xfrm>
            <a:off x="3693960" y="4159440"/>
            <a:ext cx="4803480" cy="10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Escape Characters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60948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Each escape sequence constitutes a single character, 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marL="609480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70" spc="-1" strike="noStrike">
                <a:solidFill>
                  <a:schemeClr val="dk1"/>
                </a:solidFill>
                <a:latin typeface="Calibri"/>
              </a:rPr>
              <a:t>Even though it is typed with two symbols.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05;p19" descr=""/>
          <p:cNvPicPr/>
          <p:nvPr/>
        </p:nvPicPr>
        <p:blipFill>
          <a:blip r:embed="rId1"/>
          <a:stretch/>
        </p:blipFill>
        <p:spPr>
          <a:xfrm>
            <a:off x="3018600" y="3028680"/>
            <a:ext cx="6153840" cy="19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Example - Escape Characters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12;p20" descr=""/>
          <p:cNvPicPr/>
          <p:nvPr/>
        </p:nvPicPr>
        <p:blipFill>
          <a:blip r:embed="rId1"/>
          <a:stretch/>
        </p:blipFill>
        <p:spPr>
          <a:xfrm>
            <a:off x="3161880" y="1536480"/>
            <a:ext cx="5867280" cy="208296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113;p20" descr=""/>
          <p:cNvPicPr/>
          <p:nvPr/>
        </p:nvPicPr>
        <p:blipFill>
          <a:blip r:embed="rId2"/>
          <a:stretch/>
        </p:blipFill>
        <p:spPr>
          <a:xfrm>
            <a:off x="4783680" y="4107240"/>
            <a:ext cx="2623680" cy="128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16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8333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dk1"/>
                </a:solidFill>
                <a:latin typeface="Calibri Light"/>
              </a:rPr>
              <a:t>While Loop vs. Do-While Loop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160" cy="455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20;p21" descr=""/>
          <p:cNvPicPr/>
          <p:nvPr/>
        </p:nvPicPr>
        <p:blipFill>
          <a:blip r:embed="rId1"/>
          <a:stretch/>
        </p:blipFill>
        <p:spPr>
          <a:xfrm>
            <a:off x="999360" y="1585080"/>
            <a:ext cx="4641840" cy="437112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121;p21" descr=""/>
          <p:cNvPicPr/>
          <p:nvPr/>
        </p:nvPicPr>
        <p:blipFill>
          <a:blip r:embed="rId2"/>
          <a:stretch/>
        </p:blipFill>
        <p:spPr>
          <a:xfrm>
            <a:off x="6291000" y="1536480"/>
            <a:ext cx="4794120" cy="455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Application>LibreOffice/7.6.6.3$Linux_X86_64 LibreOffice_project/60$Build-3</Application>
  <AppVersion>15.0000</AppVersion>
  <Words>674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2022-04-23T14:27:55Z</dcterms:created>
  <dc:creator>Seyedamin Pouriyeh</dc:creator>
  <dc:description/>
  <dc:language>en-US</dc:language>
  <cp:lastModifiedBy/>
  <dcterms:modified xsi:type="dcterms:W3CDTF">2024-05-15T16:25:46Z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