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8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5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763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9834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53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48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02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02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4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4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8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0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1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5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0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0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723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amiriparham/IBM_Data_Science_Professional_Certific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 smtClean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Mohammad </a:t>
            </a:r>
            <a:r>
              <a:rPr lang="en-US" sz="2400" spc="-175" dirty="0" err="1" smtClean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Amiri</a:t>
            </a:r>
            <a:endParaRPr sz="2400" dirty="0">
              <a:solidFill>
                <a:schemeClr val="tx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en-IN" sz="2400" spc="70" dirty="0" smtClean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  <a:hlinkClick r:id="rId2"/>
              </a:rPr>
              <a:t>github.com/</a:t>
            </a:r>
            <a:r>
              <a:rPr lang="en-IN" sz="2400" spc="70" dirty="0" smtClean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amiriparham</a:t>
            </a:r>
            <a:endParaRPr lang="en-IN" sz="2400" spc="70" dirty="0">
              <a:solidFill>
                <a:schemeClr val="tx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 smtClean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06/03/2024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2400" y="67957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540256" y="2667000"/>
            <a:ext cx="1127302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0.</a:t>
            </a: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Location’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otherwise</a:t>
            </a:r>
            <a:r>
              <a:rPr sz="2000" spc="-5" dirty="0" smtClean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.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1</a:t>
            </a: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0</a:t>
            </a: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0" y="679572"/>
            <a:ext cx="653415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670" dirty="0" smtClean="0">
                <a:latin typeface="Arial" panose="020B0604020202020204" pitchFamily="34" charset="0"/>
                <a:ea typeface="Nirmala UI" panose="020B0502040204020203" pitchFamily="34" charset="0"/>
                <a:cs typeface="Arial" panose="020B0604020202020204" pitchFamily="34" charset="0"/>
              </a:rPr>
              <a:t>E</a:t>
            </a:r>
            <a:r>
              <a:rPr lang="en-US" spc="-670" dirty="0" smtClean="0">
                <a:latin typeface="Arial" panose="020B0604020202020204" pitchFamily="34" charset="0"/>
                <a:ea typeface="Nirmala UI" panose="020B0502040204020203" pitchFamily="34" charset="0"/>
                <a:cs typeface="Arial" panose="020B0604020202020204" pitchFamily="34" charset="0"/>
              </a:rPr>
              <a:t> </a:t>
            </a:r>
            <a:r>
              <a:rPr spc="-670" dirty="0" smtClean="0">
                <a:latin typeface="Arial" panose="020B0604020202020204" pitchFamily="34" charset="0"/>
                <a:ea typeface="Nirmala UI" panose="020B0502040204020203" pitchFamily="34" charset="0"/>
                <a:cs typeface="Arial" panose="020B0604020202020204" pitchFamily="34" charset="0"/>
              </a:rPr>
              <a:t>D</a:t>
            </a:r>
            <a:r>
              <a:rPr lang="en-US" spc="-670" dirty="0" smtClean="0">
                <a:latin typeface="Arial" panose="020B0604020202020204" pitchFamily="34" charset="0"/>
                <a:ea typeface="Nirmala UI" panose="020B0502040204020203" pitchFamily="34" charset="0"/>
                <a:cs typeface="Arial" panose="020B0604020202020204" pitchFamily="34" charset="0"/>
              </a:rPr>
              <a:t> </a:t>
            </a:r>
            <a:r>
              <a:rPr spc="-670" dirty="0" smtClean="0">
                <a:latin typeface="Arial" panose="020B0604020202020204" pitchFamily="34" charset="0"/>
                <a:ea typeface="Nirmala UI" panose="020B0502040204020203" pitchFamily="34" charset="0"/>
                <a:cs typeface="Arial" panose="020B0604020202020204" pitchFamily="34" charset="0"/>
              </a:rPr>
              <a:t>A </a:t>
            </a:r>
            <a:r>
              <a:rPr lang="en-US" spc="-670" dirty="0" smtClean="0">
                <a:latin typeface="Arial" panose="020B0604020202020204" pitchFamily="34" charset="0"/>
                <a:ea typeface="Nirmala UI" panose="020B0502040204020203" pitchFamily="34" charset="0"/>
                <a:cs typeface="Arial" panose="020B0604020202020204" pitchFamily="34" charset="0"/>
              </a:rPr>
              <a:t>  </a:t>
            </a:r>
            <a:r>
              <a:rPr spc="-45" dirty="0" smtClean="0">
                <a:latin typeface="Arial" panose="020B0604020202020204" pitchFamily="34" charset="0"/>
                <a:ea typeface="Nirmala UI" panose="020B0502040204020203" pitchFamily="34" charset="0"/>
                <a:cs typeface="Arial" panose="020B0604020202020204" pitchFamily="34" charset="0"/>
              </a:rPr>
              <a:t>with </a:t>
            </a:r>
            <a:r>
              <a:rPr spc="-340" dirty="0">
                <a:latin typeface="Arial" panose="020B0604020202020204" pitchFamily="34" charset="0"/>
                <a:ea typeface="Nirmala UI" panose="020B0502040204020203" pitchFamily="34" charset="0"/>
                <a:cs typeface="Arial" panose="020B0604020202020204" pitchFamily="34" charset="0"/>
              </a:rPr>
              <a:t>Data</a:t>
            </a:r>
            <a:r>
              <a:rPr spc="-650" dirty="0">
                <a:latin typeface="Arial" panose="020B0604020202020204" pitchFamily="34" charset="0"/>
                <a:ea typeface="Nirmala UI" panose="020B0502040204020203" pitchFamily="34" charset="0"/>
                <a:cs typeface="Arial" panose="020B0604020202020204" pitchFamily="34" charset="0"/>
              </a:rPr>
              <a:t> </a:t>
            </a:r>
            <a:r>
              <a:rPr spc="-270" dirty="0">
                <a:latin typeface="Arial" panose="020B0604020202020204" pitchFamily="34" charset="0"/>
                <a:ea typeface="Nirmala UI" panose="020B0502040204020203" pitchFamily="34" charset="0"/>
                <a:cs typeface="Arial" panose="020B0604020202020204" pitchFamily="34" charset="0"/>
              </a:rPr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66800" y="2411305"/>
            <a:ext cx="9963150" cy="341567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Year.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chemeClr val="tx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chemeClr val="tx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chemeClr val="tx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Trend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to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 smtClean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model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3800" y="890331"/>
            <a:ext cx="355028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 smtClean="0"/>
              <a:t>E</a:t>
            </a:r>
            <a:r>
              <a:rPr lang="en-US" spc="-670" dirty="0" smtClean="0"/>
              <a:t> </a:t>
            </a:r>
            <a:r>
              <a:rPr spc="-670" dirty="0" smtClean="0"/>
              <a:t>D</a:t>
            </a:r>
            <a:r>
              <a:rPr lang="en-US" spc="-670" dirty="0" smtClean="0"/>
              <a:t> </a:t>
            </a:r>
            <a:r>
              <a:rPr spc="-670" dirty="0" smtClean="0"/>
              <a:t>A </a:t>
            </a:r>
            <a:r>
              <a:rPr lang="en-US" spc="-670" dirty="0" smtClean="0"/>
              <a:t>   </a:t>
            </a:r>
            <a:r>
              <a:rPr spc="-45" dirty="0" smtClean="0"/>
              <a:t>with</a:t>
            </a:r>
            <a:r>
              <a:rPr lang="en-US" spc="-45" dirty="0" smtClean="0"/>
              <a:t> </a:t>
            </a:r>
            <a:r>
              <a:rPr spc="-280" dirty="0" smtClean="0"/>
              <a:t> </a:t>
            </a:r>
            <a:r>
              <a:rPr spc="-770" dirty="0" smtClean="0"/>
              <a:t>S</a:t>
            </a:r>
            <a:r>
              <a:rPr lang="en-US" spc="-770" dirty="0" smtClean="0"/>
              <a:t> </a:t>
            </a:r>
            <a:r>
              <a:rPr spc="-770" dirty="0" smtClean="0"/>
              <a:t>Q</a:t>
            </a:r>
            <a:r>
              <a:rPr lang="en-US" spc="-770" dirty="0" smtClean="0"/>
              <a:t> </a:t>
            </a:r>
            <a:r>
              <a:rPr spc="-770" dirty="0" smtClean="0"/>
              <a:t>L</a:t>
            </a:r>
            <a:endParaRPr spc="-7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93291" y="2667000"/>
            <a:ext cx="9687560" cy="2659702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Loaded </a:t>
            </a: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set </a:t>
            </a: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into </a:t>
            </a:r>
            <a:r>
              <a:rPr sz="22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IBM DB2</a:t>
            </a:r>
            <a:r>
              <a:rPr sz="2200" spc="-1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Database.</a:t>
            </a:r>
            <a:endParaRPr sz="22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Queried using SQL </a:t>
            </a:r>
            <a:r>
              <a:rPr sz="22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Python</a:t>
            </a:r>
            <a:r>
              <a:rPr sz="2200" spc="-1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integration.</a:t>
            </a:r>
            <a:endParaRPr sz="22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Queries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were </a:t>
            </a:r>
            <a:r>
              <a:rPr sz="22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made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2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get </a:t>
            </a:r>
            <a:r>
              <a:rPr sz="22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better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understanding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of </a:t>
            </a:r>
            <a:r>
              <a:rPr sz="22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</a:t>
            </a:r>
            <a:r>
              <a:rPr sz="2200" spc="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dataset.</a:t>
            </a:r>
            <a:endParaRPr sz="22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Queried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information </a:t>
            </a:r>
            <a:r>
              <a:rPr sz="22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about launch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site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names, mission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outcomes, various pay </a:t>
            </a:r>
            <a:r>
              <a:rPr sz="22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load </a:t>
            </a: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sizes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of  </a:t>
            </a: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customers </a:t>
            </a:r>
            <a:r>
              <a:rPr sz="22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and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booster </a:t>
            </a: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versions, </a:t>
            </a:r>
            <a:r>
              <a:rPr sz="22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and landing</a:t>
            </a:r>
            <a:r>
              <a:rPr sz="2200" spc="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outcomes</a:t>
            </a:r>
            <a:endParaRPr sz="22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800" y="1042634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93291" y="2895600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2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maps mark Launch Sites, successful </a:t>
            </a:r>
            <a:r>
              <a:rPr sz="22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and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unsuccessful </a:t>
            </a:r>
            <a:r>
              <a:rPr sz="22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landings, and a </a:t>
            </a: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proximity example 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200" spc="-4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key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locations: </a:t>
            </a:r>
            <a:r>
              <a:rPr sz="2200" spc="-6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Railway, Highway,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Coast, </a:t>
            </a:r>
            <a:r>
              <a:rPr sz="22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and</a:t>
            </a:r>
            <a:r>
              <a:rPr sz="2200" spc="3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City.</a:t>
            </a:r>
            <a:endParaRPr sz="22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This </a:t>
            </a:r>
            <a:r>
              <a:rPr sz="22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allows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us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to understand why </a:t>
            </a:r>
            <a:r>
              <a:rPr sz="22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launch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sites </a:t>
            </a: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may </a:t>
            </a:r>
            <a:r>
              <a:rPr sz="22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be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located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where they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are. </a:t>
            </a:r>
            <a:r>
              <a:rPr sz="22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Also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visualizes 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successful </a:t>
            </a:r>
            <a:r>
              <a:rPr sz="22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landings </a:t>
            </a: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relative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to</a:t>
            </a: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location</a:t>
            </a:r>
            <a:r>
              <a:rPr sz="2200" spc="-5" dirty="0" smtClean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.</a:t>
            </a:r>
            <a:endParaRPr sz="22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800" y="976977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2404378"/>
            <a:ext cx="11430000" cy="316753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plot.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rates.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kg.</a:t>
            </a: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rate.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and</a:t>
            </a: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category</a:t>
            </a:r>
            <a:r>
              <a:rPr sz="2000" spc="-45" dirty="0" smtClean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.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5338" y="435005"/>
            <a:ext cx="7491537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828738" y="1804810"/>
            <a:ext cx="2360954" cy="1846135"/>
            <a:chOff x="3829811" y="1941575"/>
            <a:chExt cx="1923414" cy="1906210"/>
          </a:xfrm>
        </p:grpSpPr>
        <p:sp>
          <p:nvSpPr>
            <p:cNvPr id="6" name="object 6"/>
            <p:cNvSpPr/>
            <p:nvPr/>
          </p:nvSpPr>
          <p:spPr>
            <a:xfrm>
              <a:off x="4686725" y="2415225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11570" y="1917153"/>
            <a:ext cx="1880771" cy="2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8704" y="2531366"/>
            <a:ext cx="1880771" cy="2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50952" y="3351040"/>
            <a:ext cx="2401585" cy="1933636"/>
            <a:chOff x="3829811" y="3383279"/>
            <a:chExt cx="1923414" cy="1883616"/>
          </a:xfrm>
        </p:grpSpPr>
        <p:sp>
          <p:nvSpPr>
            <p:cNvPr id="12" name="object 12"/>
            <p:cNvSpPr/>
            <p:nvPr/>
          </p:nvSpPr>
          <p:spPr>
            <a:xfrm>
              <a:off x="4654437" y="3834335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09840" y="3451295"/>
            <a:ext cx="2055768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95984" y="3795389"/>
            <a:ext cx="1696357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09840" y="4120753"/>
            <a:ext cx="1787398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60325" y="5086438"/>
            <a:ext cx="4233142" cy="1231583"/>
            <a:chOff x="3829811" y="4826508"/>
            <a:chExt cx="3441552" cy="1153795"/>
          </a:xfrm>
        </p:grpSpPr>
        <p:sp>
          <p:nvSpPr>
            <p:cNvPr id="19" name="object 19"/>
            <p:cNvSpPr/>
            <p:nvPr/>
          </p:nvSpPr>
          <p:spPr>
            <a:xfrm>
              <a:off x="4723108" y="5346556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211167" y="5432669"/>
            <a:ext cx="1596095" cy="2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25338" y="5773573"/>
            <a:ext cx="567754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031081" y="3983019"/>
            <a:ext cx="2456357" cy="2326820"/>
            <a:chOff x="6388608" y="3777181"/>
            <a:chExt cx="1923414" cy="2203122"/>
          </a:xfrm>
        </p:grpSpPr>
        <p:sp>
          <p:nvSpPr>
            <p:cNvPr id="25" name="object 25"/>
            <p:cNvSpPr/>
            <p:nvPr/>
          </p:nvSpPr>
          <p:spPr>
            <a:xfrm>
              <a:off x="7210042" y="377718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545510" y="5150664"/>
            <a:ext cx="1611981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13510" y="5456792"/>
            <a:ext cx="2205122" cy="53860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</a:t>
            </a:r>
            <a:r>
              <a:rPr sz="1700" spc="-5" dirty="0" smtClean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053952" y="2269142"/>
            <a:ext cx="2443220" cy="2266022"/>
            <a:chOff x="6388608" y="2272322"/>
            <a:chExt cx="1923414" cy="2266022"/>
          </a:xfrm>
        </p:grpSpPr>
        <p:sp>
          <p:nvSpPr>
            <p:cNvPr id="31" name="object 31"/>
            <p:cNvSpPr/>
            <p:nvPr/>
          </p:nvSpPr>
          <p:spPr>
            <a:xfrm>
              <a:off x="7206894" y="2272322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313510" y="3466380"/>
            <a:ext cx="1909377" cy="2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89016" y="3708584"/>
            <a:ext cx="1878370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48613" y="3964474"/>
            <a:ext cx="2017549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40571" y="4200301"/>
            <a:ext cx="1492277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021352" y="1812094"/>
            <a:ext cx="3775862" cy="1102845"/>
            <a:chOff x="6388608" y="1941575"/>
            <a:chExt cx="2921963" cy="1153795"/>
          </a:xfrm>
        </p:grpSpPr>
        <p:sp>
          <p:nvSpPr>
            <p:cNvPr id="39" name="object 39"/>
            <p:cNvSpPr/>
            <p:nvPr/>
          </p:nvSpPr>
          <p:spPr>
            <a:xfrm>
              <a:off x="6762316" y="241333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400253" y="1915485"/>
            <a:ext cx="1627276" cy="2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55200" y="2440260"/>
            <a:ext cx="1567688" cy="2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534400" y="1798769"/>
            <a:ext cx="2275342" cy="2184250"/>
            <a:chOff x="8945879" y="1941575"/>
            <a:chExt cx="1923414" cy="2282199"/>
          </a:xfrm>
        </p:grpSpPr>
        <p:sp>
          <p:nvSpPr>
            <p:cNvPr id="45" name="object 45"/>
            <p:cNvSpPr/>
            <p:nvPr/>
          </p:nvSpPr>
          <p:spPr>
            <a:xfrm>
              <a:off x="9786951" y="2791214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919231" y="1979042"/>
            <a:ext cx="1736023" cy="2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030810" y="2310263"/>
            <a:ext cx="1736023" cy="2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534400" y="3962400"/>
            <a:ext cx="2259884" cy="1445041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8747542" y="4360010"/>
            <a:ext cx="1830966" cy="53860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0755" y="-13855"/>
            <a:ext cx="2554289" cy="127906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75" dirty="0" smtClean="0">
                <a:uFill>
                  <a:solidFill>
                    <a:srgbClr val="7D7D7D"/>
                  </a:solidFill>
                </a:uFill>
              </a:rPr>
              <a:t>Results</a:t>
            </a:r>
            <a:endParaRPr spc="-37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3360" y="5715000"/>
            <a:ext cx="95732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This is </a:t>
            </a:r>
            <a:r>
              <a:rPr sz="1800" b="1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a </a:t>
            </a:r>
            <a:r>
              <a:rPr sz="1800" b="1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preview </a:t>
            </a:r>
            <a:r>
              <a:rPr sz="1800" b="1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of </a:t>
            </a:r>
            <a:r>
              <a:rPr sz="1800" b="1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the </a:t>
            </a:r>
            <a:r>
              <a:rPr sz="1800" b="1" spc="-1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Plotly dashboard. </a:t>
            </a:r>
            <a:r>
              <a:rPr sz="1800" b="1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The </a:t>
            </a:r>
            <a:r>
              <a:rPr sz="1800" b="1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following </a:t>
            </a:r>
            <a:r>
              <a:rPr sz="1800" b="1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sides will show </a:t>
            </a:r>
            <a:r>
              <a:rPr sz="1800" b="1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the </a:t>
            </a:r>
            <a:r>
              <a:rPr sz="1800" b="1" spc="-1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results </a:t>
            </a:r>
            <a:r>
              <a:rPr sz="1800" b="1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of </a:t>
            </a:r>
            <a:r>
              <a:rPr sz="1800" b="1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EDA </a:t>
            </a:r>
            <a:r>
              <a:rPr sz="1800" b="1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with  </a:t>
            </a:r>
            <a:r>
              <a:rPr sz="1800" b="1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visualization, EDA </a:t>
            </a:r>
            <a:r>
              <a:rPr sz="1800" b="1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with </a:t>
            </a:r>
            <a:r>
              <a:rPr sz="1800" b="1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SQL, </a:t>
            </a:r>
            <a:r>
              <a:rPr sz="1800" b="1" spc="-2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Interactive </a:t>
            </a:r>
            <a:r>
              <a:rPr sz="1800" b="1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Map </a:t>
            </a:r>
            <a:r>
              <a:rPr sz="1800" b="1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with </a:t>
            </a:r>
            <a:r>
              <a:rPr sz="1800" b="1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Folium, </a:t>
            </a:r>
            <a:r>
              <a:rPr sz="1800" b="1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and </a:t>
            </a:r>
            <a:r>
              <a:rPr sz="1800" b="1" spc="-1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finally </a:t>
            </a:r>
            <a:r>
              <a:rPr sz="1800" b="1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the </a:t>
            </a:r>
            <a:r>
              <a:rPr sz="1800" b="1" spc="-1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results </a:t>
            </a:r>
            <a:r>
              <a:rPr sz="1800" b="1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of our </a:t>
            </a:r>
            <a:r>
              <a:rPr sz="1800" b="1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model </a:t>
            </a:r>
            <a:r>
              <a:rPr sz="1800" b="1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with  </a:t>
            </a:r>
            <a:r>
              <a:rPr sz="1800" b="1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about 83%</a:t>
            </a:r>
            <a:r>
              <a:rPr sz="1800" b="1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 </a:t>
            </a:r>
            <a:r>
              <a:rPr sz="1800" b="1" spc="-4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accuracy.</a:t>
            </a:r>
            <a:endParaRPr sz="1800" b="1" dirty="0">
              <a:solidFill>
                <a:schemeClr val="tx1">
                  <a:lumMod val="65000"/>
                </a:schemeClr>
              </a:solidFill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10896600" cy="423949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0" y="1219200"/>
            <a:ext cx="5758181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438400" y="3733800"/>
            <a:ext cx="7554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 smtClean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EXPLORATORY</a:t>
            </a:r>
            <a:r>
              <a:rPr lang="en-US" sz="2400" spc="-275" dirty="0" smtClean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  </a:t>
            </a:r>
            <a:r>
              <a:rPr sz="2400" spc="-340" dirty="0" smtClean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DATA  </a:t>
            </a:r>
            <a:r>
              <a:rPr sz="2400" spc="-330" dirty="0" smtClean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225" dirty="0" smtClean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ANALYSIS</a:t>
            </a:r>
            <a:r>
              <a:rPr lang="en-US" sz="2400" spc="-225" dirty="0" smtClean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  </a:t>
            </a:r>
            <a:r>
              <a:rPr sz="2400" spc="-85" dirty="0" smtClean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WITH</a:t>
            </a:r>
            <a:r>
              <a:rPr lang="en-US" sz="2400" spc="-85" dirty="0" smtClean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215" dirty="0" smtClean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SEABORN</a:t>
            </a:r>
            <a:r>
              <a:rPr lang="en-US" sz="2400" spc="-215" dirty="0" smtClean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spc="-215" dirty="0" smtClean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295" dirty="0" smtClean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PLOTS</a:t>
            </a:r>
            <a:endParaRPr sz="2400" dirty="0">
              <a:solidFill>
                <a:schemeClr val="tx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8000" y="152400"/>
            <a:ext cx="574629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chemeClr val="tx1"/>
                </a:solidFill>
              </a:rPr>
              <a:t>Flight </a:t>
            </a:r>
            <a:r>
              <a:rPr sz="3600" spc="-229" dirty="0">
                <a:solidFill>
                  <a:schemeClr val="tx1"/>
                </a:solidFill>
              </a:rPr>
              <a:t>Number </a:t>
            </a:r>
            <a:r>
              <a:rPr sz="3600" spc="-300" dirty="0">
                <a:solidFill>
                  <a:schemeClr val="tx1"/>
                </a:solidFill>
              </a:rPr>
              <a:t>vs. </a:t>
            </a:r>
            <a:r>
              <a:rPr sz="3600" spc="-310" dirty="0">
                <a:solidFill>
                  <a:schemeClr val="tx1"/>
                </a:solidFill>
              </a:rPr>
              <a:t>Launch</a:t>
            </a:r>
            <a:r>
              <a:rPr sz="3600" spc="-765" dirty="0">
                <a:solidFill>
                  <a:schemeClr val="tx1"/>
                </a:solidFill>
              </a:rPr>
              <a:t> </a:t>
            </a:r>
            <a:r>
              <a:rPr sz="3600" spc="-265" dirty="0">
                <a:solidFill>
                  <a:schemeClr val="tx1"/>
                </a:solidFill>
              </a:rPr>
              <a:t>Site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5638800"/>
            <a:ext cx="10927893" cy="9071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b="1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Graphic </a:t>
            </a:r>
            <a:r>
              <a:rPr sz="1600" b="1" spc="-1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suggests </a:t>
            </a:r>
            <a:r>
              <a:rPr sz="1600" b="1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an </a:t>
            </a:r>
            <a:r>
              <a:rPr sz="1600" b="1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increase </a:t>
            </a:r>
            <a:r>
              <a:rPr sz="1600" b="1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in </a:t>
            </a:r>
            <a:r>
              <a:rPr sz="1600" b="1" spc="-1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success </a:t>
            </a:r>
            <a:r>
              <a:rPr sz="1600" b="1" spc="-4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rate </a:t>
            </a:r>
            <a:r>
              <a:rPr sz="1600" b="1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over </a:t>
            </a:r>
            <a:r>
              <a:rPr sz="1600" b="1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time </a:t>
            </a:r>
            <a:r>
              <a:rPr sz="1600" b="1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(indicated </a:t>
            </a:r>
            <a:r>
              <a:rPr sz="1600" b="1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in </a:t>
            </a:r>
            <a:r>
              <a:rPr sz="1600" b="1" spc="-1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Flight </a:t>
            </a:r>
            <a:r>
              <a:rPr sz="1600" b="1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Number).  </a:t>
            </a:r>
            <a:r>
              <a:rPr sz="1600" b="1" spc="-2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Likely </a:t>
            </a:r>
            <a:r>
              <a:rPr sz="1600" b="1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a big </a:t>
            </a:r>
            <a:r>
              <a:rPr sz="1600" b="1" spc="-2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breakthrough </a:t>
            </a:r>
            <a:r>
              <a:rPr sz="1600" b="1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around </a:t>
            </a:r>
            <a:r>
              <a:rPr sz="1600" b="1" spc="-1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flight </a:t>
            </a:r>
            <a:r>
              <a:rPr sz="1600" b="1" spc="-1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20 </a:t>
            </a:r>
            <a:r>
              <a:rPr sz="1600" b="1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which </a:t>
            </a:r>
            <a:r>
              <a:rPr sz="1600" b="1" spc="-1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significantly </a:t>
            </a:r>
            <a:r>
              <a:rPr sz="1600" b="1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increased </a:t>
            </a:r>
            <a:r>
              <a:rPr sz="1600" b="1" spc="-1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success </a:t>
            </a:r>
            <a:r>
              <a:rPr sz="1600" b="1" spc="-2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rate.  </a:t>
            </a:r>
            <a:r>
              <a:rPr sz="1600" b="1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CCAFS appears </a:t>
            </a:r>
            <a:r>
              <a:rPr sz="1600" b="1" spc="-1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to </a:t>
            </a:r>
            <a:r>
              <a:rPr sz="1600" b="1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be the main </a:t>
            </a:r>
            <a:r>
              <a:rPr sz="1600" b="1" spc="-1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launch </a:t>
            </a:r>
            <a:r>
              <a:rPr sz="1600" b="1" spc="-1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site </a:t>
            </a:r>
            <a:r>
              <a:rPr sz="1600" b="1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as it has the </a:t>
            </a:r>
            <a:r>
              <a:rPr sz="1600" b="1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most</a:t>
            </a:r>
            <a:r>
              <a:rPr sz="1600" b="1" spc="-9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 </a:t>
            </a:r>
            <a:r>
              <a:rPr sz="1600" b="1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volume.</a:t>
            </a:r>
            <a:endParaRPr sz="1600" b="1" dirty="0">
              <a:solidFill>
                <a:schemeClr val="tx1">
                  <a:lumMod val="65000"/>
                </a:schemeClr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" y="1077636"/>
            <a:ext cx="12100560" cy="3722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62200" y="5029200"/>
            <a:ext cx="71755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rlito"/>
                <a:cs typeface="Carlito"/>
              </a:rPr>
              <a:t>Green indicates successful </a:t>
            </a:r>
            <a:r>
              <a:rPr sz="1600" b="1" spc="-10" dirty="0">
                <a:latin typeface="Carlito"/>
                <a:cs typeface="Carlito"/>
              </a:rPr>
              <a:t>launch; </a:t>
            </a:r>
            <a:r>
              <a:rPr sz="1600" b="1" spc="-15" dirty="0">
                <a:latin typeface="Carlito"/>
                <a:cs typeface="Carlito"/>
              </a:rPr>
              <a:t>Purple </a:t>
            </a:r>
            <a:r>
              <a:rPr sz="1600" b="1" spc="-20" dirty="0">
                <a:latin typeface="Carlito"/>
                <a:cs typeface="Carlito"/>
              </a:rPr>
              <a:t>indicates unsuccessful</a:t>
            </a:r>
            <a:r>
              <a:rPr sz="1600" b="1" spc="18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launch.</a:t>
            </a:r>
            <a:endParaRPr sz="1600" b="1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29000" y="74536"/>
            <a:ext cx="534578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chemeClr val="tx1"/>
                </a:solidFill>
              </a:rPr>
              <a:t>Payload </a:t>
            </a:r>
            <a:r>
              <a:rPr sz="3600" spc="-300" dirty="0">
                <a:solidFill>
                  <a:schemeClr val="tx1"/>
                </a:solidFill>
              </a:rPr>
              <a:t>vs. </a:t>
            </a:r>
            <a:r>
              <a:rPr sz="3600" spc="-310" dirty="0">
                <a:solidFill>
                  <a:schemeClr val="tx1"/>
                </a:solidFill>
              </a:rPr>
              <a:t>Launch</a:t>
            </a:r>
            <a:r>
              <a:rPr sz="3600" spc="-495" dirty="0">
                <a:solidFill>
                  <a:schemeClr val="tx1"/>
                </a:solidFill>
              </a:rPr>
              <a:t> </a:t>
            </a:r>
            <a:r>
              <a:rPr sz="3600" spc="-260" dirty="0">
                <a:solidFill>
                  <a:schemeClr val="tx1"/>
                </a:solidFill>
              </a:rPr>
              <a:t>Site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0323" y="5943600"/>
            <a:ext cx="10832186" cy="6519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b="1" spc="-2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Payload </a:t>
            </a:r>
            <a:r>
              <a:rPr b="1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mass </a:t>
            </a:r>
            <a:r>
              <a:rPr b="1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appears </a:t>
            </a:r>
            <a:r>
              <a:rPr b="1" spc="-1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to </a:t>
            </a:r>
            <a:r>
              <a:rPr b="1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fall mostly between </a:t>
            </a:r>
            <a:r>
              <a:rPr b="1" spc="-1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0-6000 </a:t>
            </a:r>
            <a:r>
              <a:rPr b="1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kg.  </a:t>
            </a:r>
            <a:r>
              <a:rPr b="1" spc="-2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Different </a:t>
            </a:r>
            <a:r>
              <a:rPr b="1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launch </a:t>
            </a:r>
            <a:r>
              <a:rPr b="1" spc="-1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sites </a:t>
            </a:r>
            <a:r>
              <a:rPr b="1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also </a:t>
            </a:r>
            <a:r>
              <a:rPr b="1" spc="-1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seem to use </a:t>
            </a:r>
            <a:r>
              <a:rPr b="1" spc="-2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different </a:t>
            </a:r>
            <a:r>
              <a:rPr b="1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payload</a:t>
            </a:r>
            <a:r>
              <a:rPr b="1" spc="-1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mass.</a:t>
            </a:r>
            <a:endParaRPr b="1" dirty="0">
              <a:solidFill>
                <a:schemeClr val="tx1">
                  <a:lumMod val="65000"/>
                </a:schemeClr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996795"/>
            <a:ext cx="12100560" cy="3880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90800" y="5029200"/>
            <a:ext cx="702218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Green indicates successful </a:t>
            </a:r>
            <a:r>
              <a:rPr b="1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launch; </a:t>
            </a:r>
            <a:r>
              <a:rPr b="1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Purple </a:t>
            </a:r>
            <a:r>
              <a:rPr b="1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indicates unsuccessful</a:t>
            </a:r>
            <a:r>
              <a:rPr b="1" spc="18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b="1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launch.</a:t>
            </a:r>
            <a:endParaRPr b="1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 smtClean="0">
                <a:uFill>
                  <a:solidFill>
                    <a:srgbClr val="7D7D7D"/>
                  </a:solidFill>
                </a:uFill>
              </a:rPr>
              <a:t>Outline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2793180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00800" y="2492987"/>
            <a:ext cx="3886200" cy="2582117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(3)</a:t>
            </a:r>
            <a:endParaRPr sz="22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(4)</a:t>
            </a:r>
            <a:endParaRPr sz="22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(6)</a:t>
            </a:r>
            <a:endParaRPr sz="22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(16)</a:t>
            </a:r>
            <a:endParaRPr sz="22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(46)</a:t>
            </a:r>
            <a:endParaRPr sz="22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(47)</a:t>
            </a:r>
            <a:endParaRPr sz="22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67000" y="172212"/>
            <a:ext cx="48005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 </a:t>
            </a:r>
            <a:r>
              <a:rPr sz="3600" spc="-16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 </a:t>
            </a:r>
            <a:r>
              <a:rPr sz="3600" spc="-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sz="3600" spc="-13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Orbit</a:t>
            </a:r>
            <a:r>
              <a:rPr sz="3600" spc="-6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391" y="5334000"/>
            <a:ext cx="10709352" cy="12161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0601" y="1185672"/>
            <a:ext cx="6760462" cy="3843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21227" y="2659433"/>
            <a:ext cx="363613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Success </a:t>
            </a:r>
            <a:r>
              <a:rPr sz="18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Rate </a:t>
            </a:r>
            <a:r>
              <a:rPr sz="18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Scale</a:t>
            </a:r>
            <a:r>
              <a:rPr sz="1800" spc="-6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0 as</a:t>
            </a:r>
            <a:r>
              <a:rPr sz="1800" spc="-7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0%</a:t>
            </a:r>
            <a:endParaRPr sz="18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0.6 as</a:t>
            </a:r>
            <a:r>
              <a:rPr sz="1800" spc="-19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60%  1 as</a:t>
            </a:r>
            <a:r>
              <a:rPr sz="1800" spc="-1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100%</a:t>
            </a:r>
            <a:endParaRPr sz="18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19400" y="256097"/>
            <a:ext cx="610778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Flight </a:t>
            </a:r>
            <a:r>
              <a:rPr sz="3600" spc="-229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sz="3600" spc="-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sz="3600" spc="-13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Orbit</a:t>
            </a:r>
            <a:r>
              <a:rPr sz="3600" spc="-76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63651" y="5334000"/>
            <a:ext cx="11658600" cy="1211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 dirty="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385990"/>
            <a:ext cx="12094464" cy="3133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90800" y="4519744"/>
            <a:ext cx="846998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96386" y="125071"/>
            <a:ext cx="551129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Payload </a:t>
            </a:r>
            <a:r>
              <a:rPr sz="3600" spc="-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sz="3600" spc="-13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Orbit</a:t>
            </a:r>
            <a:r>
              <a:rPr sz="3600" spc="-46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5657" y="5411049"/>
            <a:ext cx="9032749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orbit</a:t>
            </a:r>
            <a:endParaRPr sz="1600" dirty="0">
              <a:solidFill>
                <a:schemeClr val="tx1">
                  <a:lumMod val="6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mass</a:t>
            </a:r>
            <a:endParaRPr sz="1600" dirty="0">
              <a:solidFill>
                <a:schemeClr val="tx1">
                  <a:lumMod val="6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range</a:t>
            </a:r>
            <a:endParaRPr sz="1600" dirty="0">
              <a:solidFill>
                <a:schemeClr val="tx1">
                  <a:lumMod val="65000"/>
                </a:schemeClr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143000"/>
            <a:ext cx="12094464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90800" y="4572000"/>
            <a:ext cx="778418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Green indicates successful </a:t>
            </a:r>
            <a:r>
              <a:rPr sz="16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launch; </a:t>
            </a:r>
            <a:r>
              <a:rPr sz="16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Purple </a:t>
            </a:r>
            <a:r>
              <a:rPr sz="16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indicates unsuccessful</a:t>
            </a:r>
            <a:r>
              <a:rPr sz="1600" spc="18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launch.</a:t>
            </a:r>
            <a:endParaRPr sz="16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250781"/>
            <a:ext cx="552958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</a:t>
            </a:r>
            <a:r>
              <a:rPr sz="3600" spc="-4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 </a:t>
            </a:r>
            <a:r>
              <a:rPr sz="3600" spc="-33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Yearly</a:t>
            </a:r>
            <a:r>
              <a:rPr sz="3600" spc="-4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30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</a:t>
            </a:r>
            <a:endParaRPr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4892" y="5638800"/>
            <a:ext cx="7772400" cy="6085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b="1" spc="-1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Success </a:t>
            </a:r>
            <a:r>
              <a:rPr sz="1600" b="1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generally </a:t>
            </a:r>
            <a:r>
              <a:rPr sz="1600" b="1" spc="-1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increases </a:t>
            </a:r>
            <a:r>
              <a:rPr sz="1600" b="1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over </a:t>
            </a:r>
            <a:r>
              <a:rPr sz="1600" b="1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time since </a:t>
            </a:r>
            <a:r>
              <a:rPr sz="1600" b="1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2013 </a:t>
            </a:r>
            <a:r>
              <a:rPr sz="1600" b="1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with a </a:t>
            </a:r>
            <a:r>
              <a:rPr sz="1600" b="1" spc="-1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slight </a:t>
            </a:r>
            <a:r>
              <a:rPr sz="1600" b="1" spc="-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dip </a:t>
            </a:r>
            <a:r>
              <a:rPr sz="1600" b="1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in</a:t>
            </a:r>
            <a:r>
              <a:rPr sz="1600" b="1" spc="5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 </a:t>
            </a:r>
            <a:r>
              <a:rPr sz="1600" b="1" spc="-2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2018</a:t>
            </a:r>
            <a:endParaRPr sz="1600" b="1" dirty="0">
              <a:solidFill>
                <a:schemeClr val="tx1">
                  <a:lumMod val="6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b="1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Success </a:t>
            </a:r>
            <a:r>
              <a:rPr sz="1600" b="1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in </a:t>
            </a:r>
            <a:r>
              <a:rPr sz="1600" b="1" spc="-2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recent years </a:t>
            </a:r>
            <a:r>
              <a:rPr sz="1600" b="1" spc="-1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at </a:t>
            </a:r>
            <a:r>
              <a:rPr sz="1600" b="1" spc="-2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around</a:t>
            </a:r>
            <a:r>
              <a:rPr sz="1600" b="1" spc="90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 </a:t>
            </a:r>
            <a:r>
              <a:rPr sz="1600" b="1" spc="-25" dirty="0">
                <a:solidFill>
                  <a:schemeClr val="tx1">
                    <a:lumMod val="65000"/>
                  </a:schemeClr>
                </a:solidFill>
                <a:latin typeface="Carlito"/>
                <a:cs typeface="Carlito"/>
              </a:rPr>
              <a:t>80%</a:t>
            </a:r>
            <a:endParaRPr sz="1600" b="1" dirty="0">
              <a:solidFill>
                <a:schemeClr val="tx1">
                  <a:lumMod val="65000"/>
                </a:schemeClr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0600" y="1484374"/>
            <a:ext cx="8686800" cy="4078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29800" y="2772639"/>
            <a:ext cx="1974214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95% confidence interval  </a:t>
            </a:r>
            <a:r>
              <a:rPr sz="16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(light blue</a:t>
            </a:r>
            <a:r>
              <a:rPr sz="1600" spc="-1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shading)</a:t>
            </a:r>
            <a:endParaRPr sz="16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1574" y="1098052"/>
            <a:ext cx="617220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 smtClean="0">
                <a:solidFill>
                  <a:srgbClr val="242424"/>
                </a:solidFill>
                <a:latin typeface="Arial"/>
                <a:cs typeface="Arial"/>
              </a:rPr>
              <a:t>E</a:t>
            </a:r>
            <a:r>
              <a:rPr lang="en-US" sz="8000" spc="-1125" dirty="0" smtClean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125" dirty="0" smtClean="0">
                <a:solidFill>
                  <a:srgbClr val="242424"/>
                </a:solidFill>
                <a:latin typeface="Arial"/>
                <a:cs typeface="Arial"/>
              </a:rPr>
              <a:t>D</a:t>
            </a:r>
            <a:r>
              <a:rPr lang="en-US" sz="8000" spc="-1125" dirty="0" smtClean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125" dirty="0" smtClean="0">
                <a:solidFill>
                  <a:srgbClr val="242424"/>
                </a:solidFill>
                <a:latin typeface="Arial"/>
                <a:cs typeface="Arial"/>
              </a:rPr>
              <a:t>A </a:t>
            </a:r>
            <a:r>
              <a:rPr lang="en-US" sz="8000" spc="-1125" dirty="0" smtClean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50" dirty="0" smtClean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 smtClean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 smtClean="0">
                <a:solidFill>
                  <a:srgbClr val="242424"/>
                </a:solidFill>
                <a:latin typeface="Arial"/>
                <a:cs typeface="Arial"/>
              </a:rPr>
              <a:t>S</a:t>
            </a:r>
            <a:r>
              <a:rPr lang="en-US" sz="8000" spc="-1270" dirty="0" smtClean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 smtClean="0">
                <a:solidFill>
                  <a:srgbClr val="242424"/>
                </a:solidFill>
                <a:latin typeface="Arial"/>
                <a:cs typeface="Arial"/>
              </a:rPr>
              <a:t>Q</a:t>
            </a:r>
            <a:r>
              <a:rPr lang="en-US" sz="8000" spc="-1270" dirty="0" smtClean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 smtClean="0">
                <a:solidFill>
                  <a:srgbClr val="242424"/>
                </a:solidFill>
                <a:latin typeface="Arial"/>
                <a:cs typeface="Arial"/>
              </a:rPr>
              <a:t>L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760027" y="3886200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latin typeface="Arial"/>
                <a:cs typeface="Arial"/>
              </a:rPr>
              <a:t>EXPLORATORY	</a:t>
            </a:r>
            <a:r>
              <a:rPr sz="2400" spc="-340" dirty="0">
                <a:latin typeface="Arial"/>
                <a:cs typeface="Arial"/>
              </a:rPr>
              <a:t>DATA 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ANALYSIS	</a:t>
            </a:r>
            <a:r>
              <a:rPr sz="2400" spc="-85" dirty="0">
                <a:latin typeface="Arial"/>
                <a:cs typeface="Arial"/>
              </a:rPr>
              <a:t>WITH	</a:t>
            </a:r>
            <a:r>
              <a:rPr sz="2400" spc="-290" dirty="0">
                <a:latin typeface="Arial"/>
                <a:cs typeface="Arial"/>
              </a:rPr>
              <a:t>SQL	</a:t>
            </a:r>
            <a:r>
              <a:rPr sz="2400" spc="-155" dirty="0">
                <a:latin typeface="Arial"/>
                <a:cs typeface="Arial"/>
              </a:rPr>
              <a:t>DB2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latin typeface="Arial"/>
                <a:cs typeface="Arial"/>
              </a:rPr>
              <a:t>INTEGRATED	</a:t>
            </a:r>
            <a:r>
              <a:rPr sz="2400" spc="-95" dirty="0">
                <a:latin typeface="Arial"/>
                <a:cs typeface="Arial"/>
              </a:rPr>
              <a:t>IN	</a:t>
            </a:r>
            <a:r>
              <a:rPr sz="2400" spc="-185" dirty="0">
                <a:latin typeface="Arial"/>
                <a:cs typeface="Arial"/>
              </a:rPr>
              <a:t>PYTHON	</a:t>
            </a:r>
            <a:r>
              <a:rPr sz="2400" spc="-85" dirty="0">
                <a:latin typeface="Arial"/>
                <a:cs typeface="Arial"/>
              </a:rPr>
              <a:t>WITH	</a:t>
            </a:r>
            <a:r>
              <a:rPr sz="2400" spc="-175" dirty="0">
                <a:latin typeface="Arial"/>
                <a:cs typeface="Arial"/>
              </a:rPr>
              <a:t>SQLALCHEMY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6600" y="263482"/>
            <a:ext cx="51816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spc="-400" dirty="0">
                <a:latin typeface="Arial" panose="020B0604020202020204" pitchFamily="34" charset="0"/>
                <a:cs typeface="Arial" panose="020B0604020202020204" pitchFamily="34" charset="0"/>
              </a:rPr>
              <a:t>Launch </a:t>
            </a:r>
            <a:r>
              <a:rPr spc="-340" dirty="0"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spc="-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459" dirty="0"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016360" y="2286000"/>
            <a:ext cx="7161785" cy="32742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database.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same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errors.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SLC-4E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4"/>
            <a:ext cx="3220212" cy="408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622295" y="6174546"/>
            <a:ext cx="8788909" cy="33021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CCA.</a:t>
            </a:r>
          </a:p>
        </p:txBody>
      </p:sp>
      <p:sp>
        <p:nvSpPr>
          <p:cNvPr id="5" name="object 5"/>
          <p:cNvSpPr/>
          <p:nvPr/>
        </p:nvSpPr>
        <p:spPr>
          <a:xfrm>
            <a:off x="873251" y="1853182"/>
            <a:ext cx="10286999" cy="3861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5906" y="332164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6048" y="5181600"/>
            <a:ext cx="10714691" cy="106375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customer.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(ISS).</a:t>
            </a:r>
          </a:p>
        </p:txBody>
      </p:sp>
      <p:sp>
        <p:nvSpPr>
          <p:cNvPr id="5" name="object 5"/>
          <p:cNvSpPr/>
          <p:nvPr/>
        </p:nvSpPr>
        <p:spPr>
          <a:xfrm>
            <a:off x="476048" y="2263139"/>
            <a:ext cx="10877751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200" y="265008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04800" y="5480026"/>
            <a:ext cx="11506200" cy="7843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 smtClean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v1.1</a:t>
            </a: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range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0" y="2127504"/>
            <a:ext cx="9906000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96542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date.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wasn’t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2015.</a:t>
            </a: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general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2014.</a:t>
            </a: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0" y="13855"/>
            <a:ext cx="3773489" cy="257173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 smtClean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lang="en-US"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 smtClean="0">
                <a:uFill>
                  <a:solidFill>
                    <a:srgbClr val="7D7D7D"/>
                  </a:solidFill>
                </a:uFill>
              </a:rPr>
              <a:t>Summary</a:t>
            </a:r>
            <a:r>
              <a:rPr spc="-370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2438400"/>
            <a:ext cx="10164445" cy="3958583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 algn="just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Created </a:t>
            </a:r>
            <a:r>
              <a:rPr sz="2200" spc="-5" dirty="0" smtClean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</a:t>
            </a:r>
            <a:r>
              <a:rPr lang="en-US" sz="2200" spc="-5" dirty="0" smtClean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</a:t>
            </a:r>
            <a:r>
              <a:rPr sz="2200" spc="-5" dirty="0" smtClean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bels 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models.</a:t>
            </a:r>
            <a:endParaRPr sz="22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algn="just"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marR="5080" indent="-228600" algn="just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accuracy.</a:t>
            </a:r>
            <a:endParaRPr sz="22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73739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noninclusively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42710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each</a:t>
            </a: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outcome.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time.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landing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intended.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flight.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92644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15600  kg.</a:t>
            </a: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variety.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used.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21672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ship.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occurrences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6072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inclusively.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landings.</a:t>
            </a: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period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-215652"/>
            <a:ext cx="6832425" cy="127906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 smtClean="0">
                <a:uFill>
                  <a:solidFill>
                    <a:srgbClr val="7D7D7D"/>
                  </a:solidFill>
                </a:uFill>
              </a:rPr>
              <a:t>Markers</a:t>
            </a:r>
            <a:endParaRPr u="heavy" spc="-2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6600" y="1371600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-482698"/>
            <a:ext cx="7050089" cy="127906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 smtClean="0">
                <a:uFill>
                  <a:solidFill>
                    <a:srgbClr val="7D7D7D"/>
                  </a:solidFill>
                </a:uFill>
              </a:rPr>
              <a:t>Proximities</a:t>
            </a:r>
            <a:endParaRPr u="heavy" spc="-26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1077271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981200" y="329717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19600" y="709186"/>
            <a:ext cx="7640321" cy="4481996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 algn="just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chemeClr val="tx1">
                    <a:lumMod val="75000"/>
                  </a:schemeClr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253365" indent="-229235" algn="just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Here</a:t>
            </a:r>
            <a:endParaRPr sz="22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253365" indent="-229235" algn="just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USD)</a:t>
            </a:r>
            <a:endParaRPr sz="22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253365" indent="-229235" algn="just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1)</a:t>
            </a:r>
            <a:endParaRPr sz="22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253365" indent="-229235" algn="just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X</a:t>
            </a:r>
            <a:endParaRPr sz="22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algn="just"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algn="just"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44780" algn="just">
              <a:lnSpc>
                <a:spcPct val="100000"/>
              </a:lnSpc>
            </a:pPr>
            <a:r>
              <a:rPr sz="3000" u="heavy" spc="-20" dirty="0">
                <a:solidFill>
                  <a:schemeClr val="tx1">
                    <a:lumMod val="75000"/>
                  </a:schemeClr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240665" marR="591185" indent="-240665" algn="just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recovery</a:t>
            </a:r>
            <a:endParaRPr sz="22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1696" y="5420062"/>
            <a:ext cx="3200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SpaceX </a:t>
            </a:r>
            <a:r>
              <a:rPr sz="1400" spc="-20" dirty="0">
                <a:solidFill>
                  <a:schemeClr val="bg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Falcon </a:t>
            </a:r>
            <a:r>
              <a:rPr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9 </a:t>
            </a:r>
            <a:r>
              <a:rPr sz="1400" spc="-25" dirty="0">
                <a:solidFill>
                  <a:schemeClr val="bg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Rocket </a:t>
            </a:r>
            <a:r>
              <a:rPr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– </a:t>
            </a:r>
            <a:r>
              <a:rPr sz="14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The</a:t>
            </a:r>
            <a:r>
              <a:rPr sz="1400" spc="-185" dirty="0">
                <a:solidFill>
                  <a:schemeClr val="bg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 </a:t>
            </a:r>
            <a:r>
              <a:rPr sz="1400" spc="-45" dirty="0">
                <a:solidFill>
                  <a:schemeClr val="bg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Verge</a:t>
            </a:r>
            <a:endParaRPr sz="1400" dirty="0">
              <a:solidFill>
                <a:schemeClr val="bg1">
                  <a:lumMod val="95000"/>
                  <a:lumOff val="5000"/>
                </a:schemeClr>
              </a:solidFill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-343805"/>
            <a:ext cx="8726489" cy="127906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sng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sng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sng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sng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sng" spc="-380" dirty="0" smtClean="0">
                <a:uFill>
                  <a:solidFill>
                    <a:srgbClr val="7D7D7D"/>
                  </a:solidFill>
                </a:uFill>
              </a:rPr>
              <a:t>Sit</a:t>
            </a:r>
            <a:r>
              <a:rPr lang="en-US" u="sng" spc="-380" dirty="0" smtClean="0">
                <a:uFill>
                  <a:solidFill>
                    <a:srgbClr val="7D7D7D"/>
                  </a:solidFill>
                </a:uFill>
              </a:rPr>
              <a:t>e</a:t>
            </a:r>
            <a:endParaRPr u="sng" spc="-38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-343805"/>
            <a:ext cx="7709980" cy="127906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 smtClean="0">
                <a:uFill>
                  <a:solidFill>
                    <a:srgbClr val="7D7D7D"/>
                  </a:solidFill>
                </a:uFill>
              </a:rPr>
              <a:t>Site</a:t>
            </a:r>
            <a:endParaRPr u="heavy" spc="-32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3269269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48627" y="3269269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27709"/>
            <a:ext cx="8458200" cy="752769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z="3200" spc="-385" dirty="0"/>
              <a:t>Payload </a:t>
            </a:r>
            <a:r>
              <a:rPr sz="3200" spc="-390" dirty="0"/>
              <a:t>Mass </a:t>
            </a:r>
            <a:r>
              <a:rPr sz="3200" spc="-365" dirty="0"/>
              <a:t>vs. </a:t>
            </a:r>
            <a:r>
              <a:rPr sz="3200" spc="-520" dirty="0"/>
              <a:t>Success </a:t>
            </a:r>
            <a:r>
              <a:rPr sz="3200" spc="-365" dirty="0"/>
              <a:t>vs. </a:t>
            </a:r>
            <a:r>
              <a:rPr sz="3200" spc="-270" dirty="0" smtClean="0"/>
              <a:t>Booste</a:t>
            </a:r>
            <a:r>
              <a:rPr lang="en-US" sz="3200" spc="-270" dirty="0" smtClean="0"/>
              <a:t>r version category</a:t>
            </a:r>
            <a:endParaRPr sz="3200" u="heavy" spc="-33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219200"/>
            <a:ext cx="11568046" cy="3536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03312" y="2052918"/>
            <a:ext cx="8946541" cy="153779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4800" spc="-385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</a:t>
            </a:r>
            <a:r>
              <a:rPr lang="en-US" sz="4800" spc="-385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7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57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 </a:t>
            </a:r>
            <a:r>
              <a:rPr lang="en-US" sz="3200" spc="-57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425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3200" spc="-4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DECISION</a:t>
            </a:r>
            <a:endParaRPr sz="2400" dirty="0">
              <a:solidFill>
                <a:schemeClr val="tx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KNN</a:t>
            </a:r>
            <a:endParaRPr sz="2400" dirty="0">
              <a:solidFill>
                <a:schemeClr val="tx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4346062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SpaceX</a:t>
            </a: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USD</a:t>
            </a: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page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database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visualization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83%</a:t>
            </a: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not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accuracy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8" y="1496901"/>
            <a:ext cx="8729981" cy="2897588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</a:t>
            </a:r>
            <a:r>
              <a:rPr lang="en-IN" sz="2000" u="heavy" spc="-10" dirty="0" smtClean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github.com/amiriparham/IBM_Data_Science_Professional_Certification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IN" sz="20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152400"/>
            <a:ext cx="4114800" cy="127906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 algn="ctr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190" dirty="0" smtClean="0">
                <a:uFill>
                  <a:solidFill>
                    <a:srgbClr val="7D7D7D"/>
                  </a:solidFill>
                </a:uFill>
              </a:rPr>
              <a:t>Methodology</a:t>
            </a:r>
            <a:endParaRPr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4" y="1742066"/>
            <a:ext cx="9736735" cy="316304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methodology:</a:t>
            </a:r>
            <a:endParaRPr sz="22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page</a:t>
            </a:r>
            <a:endParaRPr sz="18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wrangling</a:t>
            </a:r>
            <a:endParaRPr sz="22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otherwise</a:t>
            </a:r>
            <a:endParaRPr sz="18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SQL</a:t>
            </a:r>
            <a:endParaRPr sz="22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Dash</a:t>
            </a:r>
            <a:endParaRPr sz="22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models</a:t>
            </a:r>
            <a:endParaRPr sz="22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GridSearchCV</a:t>
            </a:r>
            <a:endParaRPr sz="18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6801" y="1752600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OVERVIEW </a:t>
            </a:r>
            <a:r>
              <a:rPr sz="2400" spc="-285" dirty="0" smtClean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OF</a:t>
            </a:r>
            <a:r>
              <a:rPr lang="en-US" sz="2400" spc="-285" dirty="0" smtClean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285" dirty="0" smtClean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340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DATA </a:t>
            </a:r>
            <a:r>
              <a:rPr lang="en-US" sz="2400" spc="-340" dirty="0" smtClean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140" dirty="0" smtClean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COLLECTION</a:t>
            </a:r>
            <a:r>
              <a:rPr sz="2400" spc="-140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, </a:t>
            </a:r>
            <a:r>
              <a:rPr sz="2400" spc="-95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VISUALIZATION,</a:t>
            </a:r>
            <a:endParaRPr sz="2400" dirty="0">
              <a:solidFill>
                <a:schemeClr val="tx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 smtClean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DASHBOARD</a:t>
            </a:r>
            <a:r>
              <a:rPr lang="en-US" sz="2400" spc="-165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spc="-165" dirty="0" smtClean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155" dirty="0" smtClean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AND</a:t>
            </a:r>
            <a:r>
              <a:rPr lang="en-US" sz="2400" spc="-155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140" dirty="0" smtClean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MODEL</a:t>
            </a:r>
            <a:r>
              <a:rPr lang="en-US" sz="2400" spc="-140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150" dirty="0" smtClean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METHODS</a:t>
            </a:r>
            <a:endParaRPr sz="2400" dirty="0">
              <a:solidFill>
                <a:schemeClr val="tx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9400" y="457200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6475" y="2024111"/>
            <a:ext cx="9899650" cy="401840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entry.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webscraping.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chemeClr val="tx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chemeClr val="tx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chemeClr val="tx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chemeClr val="tx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GridFins,</a:t>
            </a: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Latitude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chemeClr val="tx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chemeClr val="tx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chemeClr val="tx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chemeClr val="tx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>
                    <a:lumMod val="75000"/>
                  </a:schemeClr>
                </a:solidFill>
                <a:latin typeface="Carlito"/>
                <a:cs typeface="Carlito"/>
              </a:rPr>
              <a:t>Time</a:t>
            </a:r>
            <a:endParaRPr sz="2000" dirty="0">
              <a:solidFill>
                <a:schemeClr val="tx1">
                  <a:lumMod val="75000"/>
                </a:schemeClr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122" y="0"/>
            <a:ext cx="51841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542833" y="462530"/>
            <a:ext cx="4986553" cy="525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B Nazanin" panose="00000400000000000000" pitchFamily="2" charset="-78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B Nazanin" panose="00000400000000000000" pitchFamily="2" charset="-78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B Nazanin" panose="00000400000000000000" pitchFamily="2" charset="-78"/>
              </a:rPr>
              <a:t> </a:t>
            </a:r>
            <a:r>
              <a:rPr sz="3600" spc="-425" dirty="0" err="1" smtClean="0">
                <a:solidFill>
                  <a:srgbClr val="FFFFFF"/>
                </a:solidFill>
                <a:latin typeface="Arial"/>
                <a:cs typeface="B Nazanin" panose="00000400000000000000" pitchFamily="2" charset="-78"/>
              </a:rPr>
              <a:t>SpaceX</a:t>
            </a:r>
            <a:r>
              <a:rPr lang="en-US" sz="3600" spc="-425" dirty="0" smtClean="0">
                <a:solidFill>
                  <a:srgbClr val="FFFFFF"/>
                </a:solidFill>
                <a:latin typeface="Arial"/>
                <a:cs typeface="B Nazanin" panose="00000400000000000000" pitchFamily="2" charset="-78"/>
              </a:rPr>
              <a:t>  </a:t>
            </a:r>
            <a:r>
              <a:rPr sz="3600" spc="-385" dirty="0" smtClean="0">
                <a:solidFill>
                  <a:srgbClr val="FFFFFF"/>
                </a:solidFill>
                <a:latin typeface="Arial"/>
                <a:cs typeface="B Nazanin" panose="00000400000000000000" pitchFamily="2" charset="-78"/>
              </a:rPr>
              <a:t> </a:t>
            </a:r>
            <a:r>
              <a:rPr sz="3600" spc="-385" dirty="0">
                <a:solidFill>
                  <a:srgbClr val="FFFFFF"/>
                </a:solidFill>
                <a:latin typeface="Arial"/>
                <a:cs typeface="B Nazanin" panose="00000400000000000000" pitchFamily="2" charset="-78"/>
              </a:rPr>
              <a:t>API</a:t>
            </a:r>
            <a:endParaRPr sz="3600" dirty="0">
              <a:latin typeface="Arial"/>
              <a:cs typeface="B Nazanin" panose="00000400000000000000" pitchFamily="2" charset="-78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27272" y="2023873"/>
            <a:ext cx="3864738" cy="1480738"/>
            <a:chOff x="4782311" y="1478280"/>
            <a:chExt cx="1851660" cy="1829249"/>
          </a:xfrm>
        </p:grpSpPr>
        <p:sp>
          <p:nvSpPr>
            <p:cNvPr id="8" name="object 8"/>
            <p:cNvSpPr/>
            <p:nvPr/>
          </p:nvSpPr>
          <p:spPr>
            <a:xfrm>
              <a:off x="5542918" y="1987745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775597" y="2288869"/>
            <a:ext cx="2225041" cy="241733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43000" y="3352800"/>
            <a:ext cx="3855706" cy="1393890"/>
            <a:chOff x="4782311" y="2807207"/>
            <a:chExt cx="1851660" cy="1649336"/>
          </a:xfrm>
        </p:grpSpPr>
        <p:sp>
          <p:nvSpPr>
            <p:cNvPr id="15" name="object 15"/>
            <p:cNvSpPr/>
            <p:nvPr/>
          </p:nvSpPr>
          <p:spPr>
            <a:xfrm>
              <a:off x="5537147" y="3136759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34628" y="3570124"/>
            <a:ext cx="3400044" cy="456792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87428" y="4683252"/>
            <a:ext cx="6116203" cy="1141476"/>
            <a:chOff x="4782311" y="4137659"/>
            <a:chExt cx="2970233" cy="1141476"/>
          </a:xfrm>
        </p:grpSpPr>
        <p:sp>
          <p:nvSpPr>
            <p:cNvPr id="22" name="object 22"/>
            <p:cNvSpPr/>
            <p:nvPr/>
          </p:nvSpPr>
          <p:spPr>
            <a:xfrm>
              <a:off x="5405584" y="4590984"/>
              <a:ext cx="2346960" cy="1600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29478" y="5021278"/>
            <a:ext cx="3178314" cy="4514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046835" y="3698748"/>
            <a:ext cx="3020348" cy="2125980"/>
            <a:chOff x="7139940" y="3153155"/>
            <a:chExt cx="1859280" cy="2125980"/>
          </a:xfrm>
        </p:grpSpPr>
        <p:sp>
          <p:nvSpPr>
            <p:cNvPr id="29" name="object 29"/>
            <p:cNvSpPr/>
            <p:nvPr/>
          </p:nvSpPr>
          <p:spPr>
            <a:xfrm>
              <a:off x="7935429" y="3153155"/>
              <a:ext cx="160020" cy="13197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468402" y="5039868"/>
            <a:ext cx="2860184" cy="241733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046833" y="2395474"/>
            <a:ext cx="3020347" cy="2100326"/>
            <a:chOff x="7139940" y="1849881"/>
            <a:chExt cx="1868423" cy="2100326"/>
          </a:xfrm>
        </p:grpSpPr>
        <p:sp>
          <p:nvSpPr>
            <p:cNvPr id="36" name="object 36"/>
            <p:cNvSpPr/>
            <p:nvPr/>
          </p:nvSpPr>
          <p:spPr>
            <a:xfrm>
              <a:off x="7937656" y="1849881"/>
              <a:ext cx="160020" cy="13197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198473" y="3641598"/>
            <a:ext cx="2793127" cy="241733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046835" y="2023873"/>
            <a:ext cx="4314864" cy="1143000"/>
            <a:chOff x="7139940" y="1478280"/>
            <a:chExt cx="2694711" cy="1143000"/>
          </a:xfrm>
        </p:grpSpPr>
        <p:sp>
          <p:nvSpPr>
            <p:cNvPr id="43" name="object 43"/>
            <p:cNvSpPr/>
            <p:nvPr/>
          </p:nvSpPr>
          <p:spPr>
            <a:xfrm>
              <a:off x="7487692" y="1933579"/>
              <a:ext cx="2346959" cy="15849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6260956" y="2206498"/>
            <a:ext cx="2425844" cy="47192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13603" y="1970278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559145" y="2093816"/>
            <a:ext cx="1523999" cy="87357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68695" y="728917"/>
            <a:ext cx="7878426" cy="525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6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 smtClean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92525" y="2137292"/>
            <a:ext cx="2621280" cy="1409743"/>
            <a:chOff x="5111496" y="713231"/>
            <a:chExt cx="2621280" cy="2560299"/>
          </a:xfrm>
        </p:grpSpPr>
        <p:sp>
          <p:nvSpPr>
            <p:cNvPr id="8" name="object 8"/>
            <p:cNvSpPr/>
            <p:nvPr/>
          </p:nvSpPr>
          <p:spPr>
            <a:xfrm>
              <a:off x="6243154" y="1411203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76369" y="2157314"/>
            <a:ext cx="2336292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16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1600" dirty="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12545" y="3280465"/>
            <a:ext cx="2580131" cy="1401980"/>
            <a:chOff x="5111496" y="2589276"/>
            <a:chExt cx="2580131" cy="2353389"/>
          </a:xfrm>
        </p:grpSpPr>
        <p:sp>
          <p:nvSpPr>
            <p:cNvPr id="15" name="object 15"/>
            <p:cNvSpPr/>
            <p:nvPr/>
          </p:nvSpPr>
          <p:spPr>
            <a:xfrm>
              <a:off x="6221265" y="3080339"/>
              <a:ext cx="225551" cy="18623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616276" y="3365840"/>
            <a:ext cx="2193037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0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362200" y="4648200"/>
            <a:ext cx="5795254" cy="896471"/>
            <a:chOff x="5132832" y="4486656"/>
            <a:chExt cx="5795254" cy="896471"/>
          </a:xfrm>
        </p:grpSpPr>
        <p:sp>
          <p:nvSpPr>
            <p:cNvPr id="22" name="object 22"/>
            <p:cNvSpPr/>
            <p:nvPr/>
          </p:nvSpPr>
          <p:spPr>
            <a:xfrm>
              <a:off x="7614910" y="4780464"/>
              <a:ext cx="3313176" cy="2255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8964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683258" y="4703524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0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420490" y="3612024"/>
            <a:ext cx="2500883" cy="1896299"/>
            <a:chOff x="8459724" y="2966517"/>
            <a:chExt cx="2500883" cy="3021279"/>
          </a:xfrm>
        </p:grpSpPr>
        <p:sp>
          <p:nvSpPr>
            <p:cNvPr id="29" name="object 29"/>
            <p:cNvSpPr/>
            <p:nvPr/>
          </p:nvSpPr>
          <p:spPr>
            <a:xfrm>
              <a:off x="9643927" y="2966517"/>
              <a:ext cx="225551" cy="186232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617405"/>
              <a:ext cx="2500883" cy="13703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693631" y="4855289"/>
            <a:ext cx="194373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454433" y="2393817"/>
            <a:ext cx="2580131" cy="1839796"/>
            <a:chOff x="8438388" y="1227632"/>
            <a:chExt cx="2580131" cy="2974036"/>
          </a:xfrm>
        </p:grpSpPr>
        <p:sp>
          <p:nvSpPr>
            <p:cNvPr id="36" name="object 36"/>
            <p:cNvSpPr/>
            <p:nvPr/>
          </p:nvSpPr>
          <p:spPr>
            <a:xfrm>
              <a:off x="9615677" y="1227632"/>
              <a:ext cx="225551" cy="18623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37241"/>
              <a:ext cx="2500883" cy="14897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617500" y="3265828"/>
            <a:ext cx="2222500" cy="804836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dirty="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508281" y="2069232"/>
            <a:ext cx="2534411" cy="855831"/>
            <a:chOff x="8459724" y="911527"/>
            <a:chExt cx="2534411" cy="1361147"/>
          </a:xfrm>
        </p:grpSpPr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911527"/>
              <a:ext cx="2500883" cy="13611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816699" y="2069232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</TotalTime>
  <Words>2485</Words>
  <Application>Microsoft Office PowerPoint</Application>
  <PresentationFormat>Widescreen</PresentationFormat>
  <Paragraphs>264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-apple-system</vt:lpstr>
      <vt:lpstr>Arial</vt:lpstr>
      <vt:lpstr>B Nazanin</vt:lpstr>
      <vt:lpstr>Bahnschrift Condensed</vt:lpstr>
      <vt:lpstr>Bahnschrift Light SemiCondensed</vt:lpstr>
      <vt:lpstr>Carlito</vt:lpstr>
      <vt:lpstr>Century Gothic</vt:lpstr>
      <vt:lpstr>Nirmala UI</vt:lpstr>
      <vt:lpstr>Wingdings 3</vt:lpstr>
      <vt:lpstr>Ion</vt:lpstr>
      <vt:lpstr>PowerPoint Presentation</vt:lpstr>
      <vt:lpstr>Outline</vt:lpstr>
      <vt:lpstr>Executive Summary </vt:lpstr>
      <vt:lpstr>Introduction</vt:lpstr>
      <vt:lpstr>Methodology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 D A   with Data Visualization</vt:lpstr>
      <vt:lpstr>E D A    with  S Q 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</vt:lpstr>
      <vt:lpstr>Key Location Proximities</vt:lpstr>
      <vt:lpstr>Build a Dashboard with  Plotly Dash</vt:lpstr>
      <vt:lpstr>Successful Launches Across Launch Site</vt:lpstr>
      <vt:lpstr>Highest Success Rate Launch Site</vt:lpstr>
      <vt:lpstr>Payload Mass vs. Success vs. Booster version category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user</cp:lastModifiedBy>
  <cp:revision>47</cp:revision>
  <dcterms:created xsi:type="dcterms:W3CDTF">2021-08-26T16:53:12Z</dcterms:created>
  <dcterms:modified xsi:type="dcterms:W3CDTF">2024-03-06T18:29:23Z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