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90" r:id="rId2"/>
    <p:sldId id="291" r:id="rId3"/>
    <p:sldId id="292" r:id="rId4"/>
    <p:sldId id="293" r:id="rId5"/>
    <p:sldId id="311" r:id="rId6"/>
    <p:sldId id="294" r:id="rId7"/>
    <p:sldId id="312" r:id="rId8"/>
    <p:sldId id="313" r:id="rId9"/>
    <p:sldId id="314" r:id="rId10"/>
    <p:sldId id="315" r:id="rId11"/>
    <p:sldId id="295" r:id="rId12"/>
    <p:sldId id="316" r:id="rId13"/>
    <p:sldId id="317" r:id="rId14"/>
    <p:sldId id="318" r:id="rId15"/>
    <p:sldId id="319" r:id="rId16"/>
    <p:sldId id="296" r:id="rId17"/>
    <p:sldId id="297" r:id="rId18"/>
    <p:sldId id="298" r:id="rId19"/>
    <p:sldId id="300" r:id="rId20"/>
    <p:sldId id="299" r:id="rId21"/>
    <p:sldId id="305" r:id="rId22"/>
    <p:sldId id="306" r:id="rId23"/>
    <p:sldId id="321" r:id="rId24"/>
    <p:sldId id="322" r:id="rId25"/>
    <p:sldId id="323" r:id="rId26"/>
    <p:sldId id="324" r:id="rId27"/>
    <p:sldId id="325" r:id="rId28"/>
    <p:sldId id="307" r:id="rId29"/>
    <p:sldId id="308" r:id="rId30"/>
    <p:sldId id="309" r:id="rId31"/>
    <p:sldId id="310" r:id="rId32"/>
    <p:sldId id="326" r:id="rId33"/>
    <p:sldId id="25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50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072DBD-0558-446A-880A-8866B0EE7860}" type="datetimeFigureOut">
              <a:rPr lang="en-US" smtClean="0"/>
              <a:t>1/9/2020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18C0ED-8D7C-4DA4-B6F2-0AFEA9BD0501}" type="slidenum">
              <a:rPr lang="en-US" smtClean="0"/>
              <a:t>‹#›</a:t>
            </a:fld>
            <a:endParaRPr lang="en-US"/>
          </a:p>
        </p:txBody>
      </p:sp>
    </p:spTree>
    <p:extLst>
      <p:ext uri="{BB962C8B-B14F-4D97-AF65-F5344CB8AC3E}">
        <p14:creationId xmlns:p14="http://schemas.microsoft.com/office/powerpoint/2010/main" val="1879297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references: Objects can be accessed via object references.</a:t>
            </a:r>
          </a:p>
          <a:p>
            <a:r>
              <a:rPr lang="en-US" dirty="0"/>
              <a:t>Interfaces: An interface provides a definition of the signatures of a set of methods</a:t>
            </a:r>
          </a:p>
          <a:p>
            <a:r>
              <a:rPr lang="en-US" dirty="0"/>
              <a:t>Actions : Action in an object-oriented program is initiated by an object invoking a method in another object.</a:t>
            </a:r>
          </a:p>
          <a:p>
            <a:r>
              <a:rPr lang="en-US" dirty="0"/>
              <a:t>Exceptions : Programs can encounter many sorts of errors and unexpected conditions of varying seriousness.</a:t>
            </a:r>
          </a:p>
          <a:p>
            <a:r>
              <a:rPr lang="en-US" dirty="0"/>
              <a:t>Garbage collection : It is necessary to provide a means of freeing the space occupied by objects when they are no longer needed.</a:t>
            </a:r>
          </a:p>
        </p:txBody>
      </p:sp>
      <p:sp>
        <p:nvSpPr>
          <p:cNvPr id="4" name="Slide Number Placeholder 3"/>
          <p:cNvSpPr>
            <a:spLocks noGrp="1"/>
          </p:cNvSpPr>
          <p:nvPr>
            <p:ph type="sldNum" sz="quarter" idx="10"/>
          </p:nvPr>
        </p:nvSpPr>
        <p:spPr/>
        <p:txBody>
          <a:bodyPr/>
          <a:lstStyle/>
          <a:p>
            <a:fld id="{35A11EAB-687D-4AE4-B775-678A923E9436}" type="slidenum">
              <a:rPr lang="en-US" smtClean="0"/>
              <a:t>29</a:t>
            </a:fld>
            <a:endParaRPr lang="en-US"/>
          </a:p>
        </p:txBody>
      </p:sp>
    </p:spTree>
    <p:extLst>
      <p:ext uri="{BB962C8B-B14F-4D97-AF65-F5344CB8AC3E}">
        <p14:creationId xmlns:p14="http://schemas.microsoft.com/office/powerpoint/2010/main" val="8505653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066800"/>
            <a:ext cx="7772400" cy="1470025"/>
          </a:xfrm>
        </p:spPr>
        <p:txBody>
          <a:bodyPr/>
          <a:lstStyle/>
          <a:p>
            <a:r>
              <a:rPr lang="en-US" dirty="0"/>
              <a:t>Click to edit Master title style</a:t>
            </a:r>
          </a:p>
        </p:txBody>
      </p:sp>
      <p:sp>
        <p:nvSpPr>
          <p:cNvPr id="3" name="Subtitle 2"/>
          <p:cNvSpPr>
            <a:spLocks noGrp="1"/>
          </p:cNvSpPr>
          <p:nvPr>
            <p:ph type="subTitle" idx="1"/>
          </p:nvPr>
        </p:nvSpPr>
        <p:spPr>
          <a:xfrm>
            <a:off x="4191000" y="3429000"/>
            <a:ext cx="4267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BC3F39D-59DC-44C0-BE27-D5F9864CF726}"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2"/>
          <p:cNvPicPr/>
          <p:nvPr userDrawn="1"/>
        </p:nvPicPr>
        <p:blipFill>
          <a:blip r:embed="rId2"/>
          <a:stretch/>
        </p:blipFill>
        <p:spPr>
          <a:xfrm>
            <a:off x="5589720" y="216720"/>
            <a:ext cx="3263400" cy="647280"/>
          </a:xfrm>
          <a:prstGeom prst="rect">
            <a:avLst/>
          </a:prstGeom>
          <a:ln>
            <a:noFill/>
          </a:ln>
        </p:spPr>
      </p:pic>
      <p:pic>
        <p:nvPicPr>
          <p:cNvPr id="8" name="Picture 2"/>
          <p:cNvPicPr/>
          <p:nvPr userDrawn="1"/>
        </p:nvPicPr>
        <p:blipFill>
          <a:blip r:embed="rId3"/>
          <a:srcRect r="17786" b="11856"/>
          <a:stretch/>
        </p:blipFill>
        <p:spPr>
          <a:xfrm>
            <a:off x="43560" y="3251520"/>
            <a:ext cx="3847320" cy="3093120"/>
          </a:xfrm>
          <a:prstGeom prst="rect">
            <a:avLst/>
          </a:prstGeom>
          <a:ln>
            <a:noFill/>
          </a:ln>
        </p:spPr>
      </p:pic>
    </p:spTree>
    <p:extLst>
      <p:ext uri="{BB962C8B-B14F-4D97-AF65-F5344CB8AC3E}">
        <p14:creationId xmlns:p14="http://schemas.microsoft.com/office/powerpoint/2010/main" val="78322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F4EA34-807F-4FEA-9E36-3059B6D08849}"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89463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371600"/>
            <a:ext cx="2057400" cy="4754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371600"/>
            <a:ext cx="6019800" cy="47545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F30EC2F-230B-40A7-A7C3-2BA75D9E7F31}"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86243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8" name="Picture 2"/>
          <p:cNvPicPr/>
          <p:nvPr userDrawn="1"/>
        </p:nvPicPr>
        <p:blipFill>
          <a:blip r:embed="rId2"/>
          <a:srcRect t="17910" b="13979"/>
          <a:stretch/>
        </p:blipFill>
        <p:spPr>
          <a:xfrm>
            <a:off x="-2520" y="0"/>
            <a:ext cx="9142560" cy="4669560"/>
          </a:xfrm>
          <a:prstGeom prst="rect">
            <a:avLst/>
          </a:prstGeom>
          <a:ln>
            <a:noFill/>
          </a:ln>
        </p:spPr>
      </p:pic>
      <p:pic>
        <p:nvPicPr>
          <p:cNvPr id="9" name="Picture 2"/>
          <p:cNvPicPr/>
          <p:nvPr userDrawn="1"/>
        </p:nvPicPr>
        <p:blipFill>
          <a:blip r:embed="rId3"/>
          <a:stretch/>
        </p:blipFill>
        <p:spPr>
          <a:xfrm>
            <a:off x="154440" y="142920"/>
            <a:ext cx="3037680" cy="602280"/>
          </a:xfrm>
          <a:prstGeom prst="rect">
            <a:avLst/>
          </a:prstGeom>
          <a:ln>
            <a:noFill/>
          </a:ln>
        </p:spPr>
      </p:pic>
      <p:sp>
        <p:nvSpPr>
          <p:cNvPr id="10" name="CustomShape 4"/>
          <p:cNvSpPr/>
          <p:nvPr userDrawn="1"/>
        </p:nvSpPr>
        <p:spPr>
          <a:xfrm>
            <a:off x="-360" y="4671000"/>
            <a:ext cx="9140400" cy="92160"/>
          </a:xfrm>
          <a:prstGeom prst="rect">
            <a:avLst/>
          </a:prstGeom>
          <a:solidFill>
            <a:srgbClr val="C0000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p:style>
      </p:sp>
      <p:sp>
        <p:nvSpPr>
          <p:cNvPr id="11" name="CustomShape 3"/>
          <p:cNvSpPr/>
          <p:nvPr userDrawn="1"/>
        </p:nvSpPr>
        <p:spPr>
          <a:xfrm>
            <a:off x="434520" y="4489200"/>
            <a:ext cx="8325000" cy="211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5400" b="1" strike="noStrike" spc="-1" dirty="0">
                <a:solidFill>
                  <a:srgbClr val="C00000"/>
                </a:solidFill>
                <a:uFill>
                  <a:solidFill>
                    <a:srgbClr val="FFFFFF"/>
                  </a:solidFill>
                </a:uFill>
                <a:latin typeface="Brush Script Std"/>
                <a:ea typeface="ＭＳ Ｐゴシック"/>
              </a:rPr>
              <a:t>THANK YOU</a:t>
            </a:r>
            <a:endParaRPr lang="en-US" sz="1800" b="0" strike="noStrike"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799870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365760" y="2009550"/>
            <a:ext cx="8326438" cy="4025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1"/>
          <p:cNvSpPr>
            <a:spLocks noGrp="1"/>
          </p:cNvSpPr>
          <p:nvPr>
            <p:ph type="sldNum" sz="quarter" idx="15"/>
          </p:nvPr>
        </p:nvSpPr>
        <p:spPr/>
        <p:txBody>
          <a:bodyPr/>
          <a:lstStyle>
            <a:lvl1pPr>
              <a:defRPr/>
            </a:lvl1pPr>
          </a:lstStyle>
          <a:p>
            <a:pPr>
              <a:defRPr/>
            </a:pPr>
            <a:fld id="{1F2884EB-C6E3-684C-A39B-0E652C4E0E60}" type="slidenum">
              <a:rPr lang="en-US"/>
              <a:pPr>
                <a:defRPr/>
              </a:pPr>
              <a:t>‹#›</a:t>
            </a:fld>
            <a:endParaRPr lang="en-US" dirty="0"/>
          </a:p>
        </p:txBody>
      </p:sp>
      <p:sp>
        <p:nvSpPr>
          <p:cNvPr id="6" name="Date Placeholder 2"/>
          <p:cNvSpPr>
            <a:spLocks noGrp="1"/>
          </p:cNvSpPr>
          <p:nvPr>
            <p:ph type="dt" sz="half" idx="16"/>
          </p:nvPr>
        </p:nvSpPr>
        <p:spPr/>
        <p:txBody>
          <a:bodyPr/>
          <a:lstStyle>
            <a:lvl1pPr>
              <a:defRPr/>
            </a:lvl1pPr>
          </a:lstStyle>
          <a:p>
            <a:pPr>
              <a:defRPr/>
            </a:pPr>
            <a:fld id="{4AA595CC-8171-4672-837A-0685FD565EA1}" type="datetime1">
              <a:rPr lang="en-US" smtClean="0"/>
              <a:t>1/9/2020</a:t>
            </a:fld>
            <a:endParaRPr lang="en-US" dirty="0"/>
          </a:p>
        </p:txBody>
      </p:sp>
      <p:sp>
        <p:nvSpPr>
          <p:cNvPr id="2" name="Rectangle 1"/>
          <p:cNvSpPr/>
          <p:nvPr userDrawn="1"/>
        </p:nvSpPr>
        <p:spPr>
          <a:xfrm>
            <a:off x="0" y="1242940"/>
            <a:ext cx="9144000" cy="2530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12"/>
          <p:cNvSpPr>
            <a:spLocks noGrp="1"/>
          </p:cNvSpPr>
          <p:nvPr>
            <p:ph type="title"/>
          </p:nvPr>
        </p:nvSpPr>
        <p:spPr/>
        <p:txBody>
          <a:bodyPr/>
          <a:lstStyle/>
          <a:p>
            <a:r>
              <a:rPr lang="en-US"/>
              <a:t>Click to edit Master title style</a:t>
            </a:r>
          </a:p>
        </p:txBody>
      </p:sp>
      <p:sp>
        <p:nvSpPr>
          <p:cNvPr id="21"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Tree>
    <p:extLst>
      <p:ext uri="{BB962C8B-B14F-4D97-AF65-F5344CB8AC3E}">
        <p14:creationId xmlns:p14="http://schemas.microsoft.com/office/powerpoint/2010/main" val="3364582357"/>
      </p:ext>
    </p:extLst>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45B396DD-54E2-4BB2-8F98-8F36DEC9DDF8}" type="datetime1">
              <a:rPr lang="en-US" smtClean="0"/>
              <a:t>1/9/2020</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Tree>
    <p:extLst>
      <p:ext uri="{BB962C8B-B14F-4D97-AF65-F5344CB8AC3E}">
        <p14:creationId xmlns:p14="http://schemas.microsoft.com/office/powerpoint/2010/main" val="1696587169"/>
      </p:ext>
    </p:extLst>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50" name="Picture 2" descr="C:\Users\Mystogan\Downloads\Compressed\2917_internet_ppt\template_main.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r="17785" b="11855"/>
          <a:stretch/>
        </p:blipFill>
        <p:spPr bwMode="auto">
          <a:xfrm>
            <a:off x="43394" y="3251531"/>
            <a:ext cx="3848669" cy="30946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ctrTitle"/>
          </p:nvPr>
        </p:nvSpPr>
        <p:spPr>
          <a:xfrm>
            <a:off x="1234684" y="1269242"/>
            <a:ext cx="7909316" cy="765053"/>
          </a:xfrm>
          <a:prstGeom prst="rect">
            <a:avLst/>
          </a:prstGeom>
        </p:spPr>
        <p:txBody>
          <a:bodyPr/>
          <a:lstStyle>
            <a:lvl1pPr algn="l">
              <a:lnSpc>
                <a:spcPct val="90000"/>
              </a:lnSpc>
              <a:defRPr sz="2800" b="1">
                <a:solidFill>
                  <a:schemeClr val="tx1"/>
                </a:solidFill>
                <a:latin typeface="+mn-lt"/>
              </a:defRPr>
            </a:lvl1pPr>
          </a:lstStyle>
          <a:p>
            <a:r>
              <a:rPr lang="en-US" dirty="0"/>
              <a:t>Click to edit Master title style</a:t>
            </a:r>
          </a:p>
        </p:txBody>
      </p:sp>
      <p:sp>
        <p:nvSpPr>
          <p:cNvPr id="10" name="Rectangle 3"/>
          <p:cNvSpPr>
            <a:spLocks noGrp="1" noChangeArrowheads="1"/>
          </p:cNvSpPr>
          <p:nvPr>
            <p:ph type="subTitle" idx="1"/>
          </p:nvPr>
        </p:nvSpPr>
        <p:spPr>
          <a:xfrm>
            <a:off x="1234684" y="2227425"/>
            <a:ext cx="7909316" cy="429768"/>
          </a:xfrm>
          <a:prstGeom prst="rect">
            <a:avLst/>
          </a:prstGeom>
        </p:spPr>
        <p:txBody>
          <a:bodyPr/>
          <a:lstStyle>
            <a:lvl1pPr marL="0" indent="0">
              <a:lnSpc>
                <a:spcPct val="90000"/>
              </a:lnSpc>
              <a:buFont typeface="Wingdings" pitchFamily="28" charset="2"/>
              <a:buNone/>
              <a:defRPr sz="2000" b="0" baseline="0">
                <a:solidFill>
                  <a:schemeClr val="tx1"/>
                </a:solidFill>
                <a:latin typeface="Verdana"/>
                <a:cs typeface="Verdana"/>
              </a:defRPr>
            </a:lvl1pPr>
          </a:lstStyle>
          <a:p>
            <a:r>
              <a:rPr lang="en-US" dirty="0"/>
              <a:t>Click to edit Master subtitle style</a:t>
            </a:r>
          </a:p>
        </p:txBody>
      </p:sp>
      <p:sp>
        <p:nvSpPr>
          <p:cNvPr id="7" name="Text Placeholder 15"/>
          <p:cNvSpPr>
            <a:spLocks noGrp="1"/>
          </p:cNvSpPr>
          <p:nvPr>
            <p:ph type="body" sz="quarter" idx="13"/>
          </p:nvPr>
        </p:nvSpPr>
        <p:spPr>
          <a:xfrm>
            <a:off x="1234684" y="2875084"/>
            <a:ext cx="7918022" cy="378005"/>
          </a:xfrm>
          <a:prstGeom prst="rect">
            <a:avLst/>
          </a:prstGeom>
        </p:spPr>
        <p:txBody>
          <a:bodyPr/>
          <a:lstStyle>
            <a:lvl1pPr marL="0" indent="0">
              <a:buFontTx/>
              <a:buNone/>
              <a:defRPr sz="1600">
                <a:solidFill>
                  <a:schemeClr val="tx1"/>
                </a:solidFill>
                <a:latin typeface="Verdana"/>
              </a:defRPr>
            </a:lvl1pPr>
          </a:lstStyle>
          <a:p>
            <a:pPr lvl="0"/>
            <a:r>
              <a:rPr lang="en-US" dirty="0"/>
              <a:t>Click to edit Master text styles</a:t>
            </a:r>
          </a:p>
        </p:txBody>
      </p:sp>
      <p:sp>
        <p:nvSpPr>
          <p:cNvPr id="11" name="Date Placeholder 1"/>
          <p:cNvSpPr>
            <a:spLocks noGrp="1"/>
          </p:cNvSpPr>
          <p:nvPr>
            <p:ph type="dt" sz="half" idx="14"/>
          </p:nvPr>
        </p:nvSpPr>
        <p:spPr/>
        <p:txBody>
          <a:bodyPr/>
          <a:lstStyle>
            <a:lvl1pPr>
              <a:defRPr>
                <a:solidFill>
                  <a:schemeClr val="tx1"/>
                </a:solidFill>
              </a:defRPr>
            </a:lvl1pPr>
          </a:lstStyle>
          <a:p>
            <a:pPr>
              <a:defRPr/>
            </a:pPr>
            <a:fld id="{505271C1-9D5E-4AE4-9C5D-583ED5D64DA7}" type="datetime1">
              <a:rPr lang="en-US" smtClean="0"/>
              <a:t>1/9/2020</a:t>
            </a:fld>
            <a:endParaRPr lang="en-US" dirty="0"/>
          </a:p>
        </p:txBody>
      </p:sp>
      <p:sp>
        <p:nvSpPr>
          <p:cNvPr id="12" name="Slide Number Placeholder 2"/>
          <p:cNvSpPr>
            <a:spLocks noGrp="1"/>
          </p:cNvSpPr>
          <p:nvPr>
            <p:ph type="sldNum" sz="quarter" idx="15"/>
          </p:nvPr>
        </p:nvSpPr>
        <p:spPr/>
        <p:txBody>
          <a:bodyPr/>
          <a:lstStyle>
            <a:lvl1pPr>
              <a:defRPr>
                <a:solidFill>
                  <a:schemeClr val="tx1"/>
                </a:solidFill>
              </a:defRPr>
            </a:lvl1pPr>
          </a:lstStyle>
          <a:p>
            <a:pPr>
              <a:defRPr/>
            </a:pPr>
            <a:fld id="{FA0FCE97-1E5D-3942-9893-29D29393C492}" type="slidenum">
              <a:rPr lang="en-US" smtClean="0"/>
              <a:pPr>
                <a:defRPr/>
              </a:pPr>
              <a:t>‹#›</a:t>
            </a:fld>
            <a:endParaRPr lang="en-US" dirty="0"/>
          </a:p>
        </p:txBody>
      </p:sp>
      <p:sp>
        <p:nvSpPr>
          <p:cNvPr id="2" name="Rectangle 1"/>
          <p:cNvSpPr/>
          <p:nvPr userDrawn="1"/>
        </p:nvSpPr>
        <p:spPr>
          <a:xfrm>
            <a:off x="0" y="0"/>
            <a:ext cx="9144000" cy="12692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026" name="Picture 2" descr="C:\Users\Mystogan\Pictures\Untitled-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89705" y="216578"/>
            <a:ext cx="3264827" cy="6486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0"/>
          <p:cNvSpPr>
            <a:spLocks noGrp="1"/>
          </p:cNvSpPr>
          <p:nvPr>
            <p:ph type="body" sz="quarter" idx="17" hasCustomPrompt="1"/>
          </p:nvPr>
        </p:nvSpPr>
        <p:spPr>
          <a:xfrm>
            <a:off x="5418163" y="6451600"/>
            <a:ext cx="3315778" cy="365125"/>
          </a:xfrm>
        </p:spPr>
        <p:txBody>
          <a:bodyPr anchor="ctr">
            <a:normAutofit/>
          </a:bodyPr>
          <a:lstStyle>
            <a:lvl1pPr marL="0" indent="0" algn="r" defTabSz="914400" rtl="0" eaLnBrk="1" latinLnBrk="0" hangingPunct="1">
              <a:spcBef>
                <a:spcPct val="20000"/>
              </a:spcBef>
              <a:buFontTx/>
              <a:buNone/>
              <a:defRPr lang="en-US" sz="1050" kern="1200" dirty="0">
                <a:solidFill>
                  <a:schemeClr val="tx1"/>
                </a:solidFill>
                <a:latin typeface="+mn-lt"/>
                <a:ea typeface="+mn-ea"/>
                <a:cs typeface="+mn-cs"/>
              </a:defRPr>
            </a:lvl1pPr>
            <a:lvl2pPr>
              <a:defRPr sz="1050">
                <a:solidFill>
                  <a:schemeClr val="bg1"/>
                </a:solidFill>
              </a:defRPr>
            </a:lvl2pPr>
            <a:lvl3pPr>
              <a:defRPr sz="1050">
                <a:solidFill>
                  <a:schemeClr val="bg1"/>
                </a:solidFill>
              </a:defRPr>
            </a:lvl3pPr>
            <a:lvl4pPr>
              <a:defRPr sz="1050">
                <a:solidFill>
                  <a:schemeClr val="bg1"/>
                </a:solidFill>
              </a:defRPr>
            </a:lvl4pPr>
            <a:lvl5pPr>
              <a:defRPr sz="1050">
                <a:solidFill>
                  <a:schemeClr val="bg1"/>
                </a:solidFill>
              </a:defRPr>
            </a:lvl5p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Tree>
    <p:extLst>
      <p:ext uri="{BB962C8B-B14F-4D97-AF65-F5344CB8AC3E}">
        <p14:creationId xmlns:p14="http://schemas.microsoft.com/office/powerpoint/2010/main" val="4033131675"/>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190B2-B882-4148-AF9C-4262CFDE1BB8}" type="datetime1">
              <a:rPr lang="en-US" smtClean="0"/>
              <a:t>1/9/2020</a:t>
            </a:fld>
            <a:endParaRPr lang="en-US" dirty="0"/>
          </a:p>
        </p:txBody>
      </p:sp>
      <p:sp>
        <p:nvSpPr>
          <p:cNvPr id="5" name="Footer Placeholder 4"/>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051382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1CB78-6100-4699-B559-342D371D170E}" type="datetime1">
              <a:rPr lang="en-US" smtClean="0"/>
              <a:t>1/9/2020</a:t>
            </a:fld>
            <a:endParaRPr lang="en-US"/>
          </a:p>
        </p:txBody>
      </p:sp>
      <p:sp>
        <p:nvSpPr>
          <p:cNvPr id="5" name="Footer Placeholder 4"/>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a:t>
            </a:fld>
            <a:endParaRPr lang="en-US"/>
          </a:p>
        </p:txBody>
      </p:sp>
      <p:pic>
        <p:nvPicPr>
          <p:cNvPr id="7"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387951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4038600" cy="4144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C14C330-DE26-47B3-B734-25138C2F0295}" type="datetime1">
              <a:rPr lang="en-US" smtClean="0"/>
              <a:t>1/9/2020</a:t>
            </a:fld>
            <a:endParaRPr lang="en-US"/>
          </a:p>
        </p:txBody>
      </p:sp>
      <p:sp>
        <p:nvSpPr>
          <p:cNvPr id="6" name="Footer Placeholder 5"/>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34205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9510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743199"/>
            <a:ext cx="4040188"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9510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743199"/>
            <a:ext cx="4041775" cy="3382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BFE4355-D5A6-4FE2-AB2C-B87DF65CF608}" type="datetime1">
              <a:rPr lang="en-US" smtClean="0"/>
              <a:t>1/9/2020</a:t>
            </a:fld>
            <a:endParaRPr lang="en-US"/>
          </a:p>
        </p:txBody>
      </p:sp>
      <p:sp>
        <p:nvSpPr>
          <p:cNvPr id="8" name="Footer Placeholder 7"/>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9" name="Slide Number Placeholder 8"/>
          <p:cNvSpPr>
            <a:spLocks noGrp="1"/>
          </p:cNvSpPr>
          <p:nvPr>
            <p:ph type="sldNum" sz="quarter" idx="12"/>
          </p:nvPr>
        </p:nvSpPr>
        <p:spPr/>
        <p:txBody>
          <a:bodyPr/>
          <a:lstStyle/>
          <a:p>
            <a:fld id="{68A5523F-4C95-49F3-8F3F-2B05583CC12F}" type="slidenum">
              <a:rPr lang="en-US" smtClean="0"/>
              <a:t>‹#›</a:t>
            </a:fld>
            <a:endParaRPr lang="en-US"/>
          </a:p>
        </p:txBody>
      </p:sp>
      <p:pic>
        <p:nvPicPr>
          <p:cNvPr id="10"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4250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48AD50-1323-4EAF-87A3-9DCFA7331525}" type="datetime1">
              <a:rPr lang="en-US" smtClean="0"/>
              <a:t>1/9/2020</a:t>
            </a:fld>
            <a:endParaRPr lang="en-US"/>
          </a:p>
        </p:txBody>
      </p:sp>
      <p:sp>
        <p:nvSpPr>
          <p:cNvPr id="4" name="Footer Placeholder 3"/>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a:t>
            </a:fld>
            <a:endParaRPr lang="en-US"/>
          </a:p>
        </p:txBody>
      </p:sp>
      <p:pic>
        <p:nvPicPr>
          <p:cNvPr id="6"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330669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9B49CB-E07F-4F6A-AF85-CA41C37D1503}" type="datetime1">
              <a:rPr lang="en-US" smtClean="0"/>
              <a:t>1/9/2020</a:t>
            </a:fld>
            <a:endParaRPr lang="en-US"/>
          </a:p>
        </p:txBody>
      </p:sp>
      <p:sp>
        <p:nvSpPr>
          <p:cNvPr id="3" name="Footer Placeholder 2"/>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a:t>
            </a:fld>
            <a:endParaRPr lang="en-US"/>
          </a:p>
        </p:txBody>
      </p:sp>
      <p:pic>
        <p:nvPicPr>
          <p:cNvPr id="5"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264039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3008313" cy="91440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371600"/>
            <a:ext cx="5111750" cy="4754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362200"/>
            <a:ext cx="3008313" cy="3763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54BECF-97F7-429C-95FD-1A7D5E9E4906}" type="datetime1">
              <a:rPr lang="en-US" smtClean="0"/>
              <a:t>1/9/2020</a:t>
            </a:fld>
            <a:endParaRPr lang="en-US"/>
          </a:p>
        </p:txBody>
      </p:sp>
      <p:sp>
        <p:nvSpPr>
          <p:cNvPr id="6" name="Footer Placeholder 5"/>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9"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4089267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1371599"/>
            <a:ext cx="5486400" cy="33559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C0EB7F-2273-4F52-B3DC-040DD4C22E71}" type="datetime1">
              <a:rPr lang="en-US" smtClean="0"/>
              <a:t>1/9/2020</a:t>
            </a:fld>
            <a:endParaRPr lang="en-US"/>
          </a:p>
        </p:txBody>
      </p:sp>
      <p:sp>
        <p:nvSpPr>
          <p:cNvPr id="6" name="Footer Placeholder 5"/>
          <p:cNvSpPr>
            <a:spLocks noGrp="1"/>
          </p:cNvSpPr>
          <p:nvPr>
            <p:ph type="ftr" sz="quarter" idx="11"/>
          </p:nvPr>
        </p:nvSpPr>
        <p:spPr/>
        <p:txBody>
          <a:body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a:t>
            </a:fld>
            <a:endParaRPr lang="en-US"/>
          </a:p>
        </p:txBody>
      </p:sp>
      <p:pic>
        <p:nvPicPr>
          <p:cNvPr id="8" name="Picture 3"/>
          <p:cNvPicPr/>
          <p:nvPr userDrawn="1"/>
        </p:nvPicPr>
        <p:blipFill>
          <a:blip r:embed="rId2"/>
          <a:stretch/>
        </p:blipFill>
        <p:spPr>
          <a:xfrm>
            <a:off x="0" y="0"/>
            <a:ext cx="9142560" cy="1246320"/>
          </a:xfrm>
          <a:prstGeom prst="rect">
            <a:avLst/>
          </a:prstGeom>
          <a:ln>
            <a:noFill/>
          </a:ln>
        </p:spPr>
      </p:pic>
    </p:spTree>
    <p:extLst>
      <p:ext uri="{BB962C8B-B14F-4D97-AF65-F5344CB8AC3E}">
        <p14:creationId xmlns:p14="http://schemas.microsoft.com/office/powerpoint/2010/main" val="1294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p:cNvPicPr/>
          <p:nvPr userDrawn="1"/>
        </p:nvPicPr>
        <p:blipFill>
          <a:blip r:embed="rId17"/>
          <a:stretch/>
        </p:blipFill>
        <p:spPr>
          <a:xfrm>
            <a:off x="0" y="6248520"/>
            <a:ext cx="9142560" cy="608040"/>
          </a:xfrm>
          <a:prstGeom prst="rect">
            <a:avLst/>
          </a:prstGeom>
          <a:ln>
            <a:noFill/>
          </a:ln>
        </p:spPr>
      </p:pic>
      <p:sp>
        <p:nvSpPr>
          <p:cNvPr id="2" name="Title Placeholder 1"/>
          <p:cNvSpPr>
            <a:spLocks noGrp="1"/>
          </p:cNvSpPr>
          <p:nvPr>
            <p:ph type="title"/>
          </p:nvPr>
        </p:nvSpPr>
        <p:spPr>
          <a:xfrm>
            <a:off x="457200" y="1295400"/>
            <a:ext cx="8229600" cy="5794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81200"/>
            <a:ext cx="8229600" cy="4144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14400" y="6356350"/>
            <a:ext cx="2133600" cy="365125"/>
          </a:xfrm>
          <a:prstGeom prst="rect">
            <a:avLst/>
          </a:prstGeom>
        </p:spPr>
        <p:txBody>
          <a:bodyPr vert="horz" lIns="91440" tIns="45720" rIns="91440" bIns="45720" rtlCol="0" anchor="ctr"/>
          <a:lstStyle>
            <a:lvl1pPr algn="l">
              <a:defRPr sz="1200">
                <a:solidFill>
                  <a:schemeClr val="tx1"/>
                </a:solidFill>
              </a:defRPr>
            </a:lvl1pPr>
          </a:lstStyle>
          <a:p>
            <a:fld id="{B92EE659-38BD-45D2-ADB3-BE357F68296A}" type="datetime1">
              <a:rPr lang="en-US" smtClean="0"/>
              <a:t>1/9/2020</a:t>
            </a:fld>
            <a:endParaRPr lang="en-US" dirty="0"/>
          </a:p>
        </p:txBody>
      </p:sp>
      <p:sp>
        <p:nvSpPr>
          <p:cNvPr id="5" name="Footer Placeholder 4"/>
          <p:cNvSpPr>
            <a:spLocks noGrp="1"/>
          </p:cNvSpPr>
          <p:nvPr>
            <p:ph type="ftr" sz="quarter" idx="3"/>
          </p:nvPr>
        </p:nvSpPr>
        <p:spPr>
          <a:xfrm>
            <a:off x="5791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CSH3J3 – </a:t>
            </a:r>
            <a:r>
              <a:rPr lang="en-US" dirty="0" err="1"/>
              <a:t>Sistem</a:t>
            </a:r>
            <a:r>
              <a:rPr lang="en-US" dirty="0"/>
              <a:t> </a:t>
            </a:r>
            <a:r>
              <a:rPr lang="en-US" dirty="0" err="1"/>
              <a:t>Paralel</a:t>
            </a:r>
            <a:r>
              <a:rPr lang="en-US" dirty="0"/>
              <a:t> </a:t>
            </a:r>
            <a:r>
              <a:rPr lang="en-US" dirty="0" err="1"/>
              <a:t>dan</a:t>
            </a:r>
            <a:r>
              <a:rPr lang="en-US" dirty="0"/>
              <a:t> </a:t>
            </a:r>
            <a:r>
              <a:rPr lang="en-US" dirty="0" err="1"/>
              <a:t>Terdistribusi</a:t>
            </a:r>
            <a:endParaRPr lang="en-US" dirty="0"/>
          </a:p>
        </p:txBody>
      </p:sp>
      <p:sp>
        <p:nvSpPr>
          <p:cNvPr id="6" name="Slide Number Placeholder 5"/>
          <p:cNvSpPr>
            <a:spLocks noGrp="1"/>
          </p:cNvSpPr>
          <p:nvPr>
            <p:ph type="sldNum" sz="quarter" idx="4"/>
          </p:nvPr>
        </p:nvSpPr>
        <p:spPr>
          <a:xfrm>
            <a:off x="457200" y="6356350"/>
            <a:ext cx="381000" cy="365125"/>
          </a:xfrm>
          <a:prstGeom prst="rect">
            <a:avLst/>
          </a:prstGeom>
        </p:spPr>
        <p:txBody>
          <a:bodyPr vert="horz" lIns="91440" tIns="45720" rIns="91440" bIns="45720" rtlCol="0" anchor="ctr"/>
          <a:lstStyle>
            <a:lvl1pPr algn="r">
              <a:defRPr sz="1200">
                <a:solidFill>
                  <a:schemeClr val="tx1"/>
                </a:solidFill>
              </a:defRPr>
            </a:lvl1pPr>
          </a:lstStyle>
          <a:p>
            <a:fld id="{68A5523F-4C95-49F3-8F3F-2B05583CC12F}" type="slidenum">
              <a:rPr lang="en-US" smtClean="0"/>
              <a:pPr/>
              <a:t>‹#›</a:t>
            </a:fld>
            <a:endParaRPr lang="en-US" dirty="0"/>
          </a:p>
        </p:txBody>
      </p:sp>
    </p:spTree>
    <p:extLst>
      <p:ext uri="{BB962C8B-B14F-4D97-AF65-F5344CB8AC3E}">
        <p14:creationId xmlns:p14="http://schemas.microsoft.com/office/powerpoint/2010/main" val="349602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lass_stub" TargetMode="External"/><Relationship Id="rId7" Type="http://schemas.openxmlformats.org/officeDocument/2006/relationships/hyperlink" Target="https://en.wikipedia.org/wiki/Unmarshalling" TargetMode="External"/><Relationship Id="rId2" Type="http://schemas.openxmlformats.org/officeDocument/2006/relationships/hyperlink" Target="https://en.wikipedia.org/wiki/Stub_(distributed_computing)" TargetMode="External"/><Relationship Id="rId1" Type="http://schemas.openxmlformats.org/officeDocument/2006/relationships/slideLayout" Target="../slideLayouts/slideLayout2.xml"/><Relationship Id="rId6" Type="http://schemas.openxmlformats.org/officeDocument/2006/relationships/hyperlink" Target="https://en.wikipedia.org/wiki/Class_skeleton" TargetMode="External"/><Relationship Id="rId5" Type="http://schemas.openxmlformats.org/officeDocument/2006/relationships/hyperlink" Target="https://en.wikipedia.org/wiki/Operating_system" TargetMode="External"/><Relationship Id="rId4" Type="http://schemas.openxmlformats.org/officeDocument/2006/relationships/hyperlink" Target="https://en.wikipedia.org/wiki/Marshalling_(computer_science)"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normAutofit fontScale="90000"/>
          </a:bodyPr>
          <a:lstStyle/>
          <a:p>
            <a:r>
              <a:rPr lang="en-US" dirty="0">
                <a:latin typeface="Times New Roman" pitchFamily="18" charset="0"/>
                <a:cs typeface="Times New Roman" pitchFamily="18" charset="0"/>
              </a:rPr>
              <a:t>CSH3J3</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SISTEM PARALEL DAN TERDISTRIBUSI</a:t>
            </a:r>
          </a:p>
        </p:txBody>
      </p:sp>
      <p:sp>
        <p:nvSpPr>
          <p:cNvPr id="8" name="Title 9"/>
          <p:cNvSpPr txBox="1">
            <a:spLocks/>
          </p:cNvSpPr>
          <p:nvPr/>
        </p:nvSpPr>
        <p:spPr bwMode="auto">
          <a:xfrm>
            <a:off x="3786187" y="3450467"/>
            <a:ext cx="4757737" cy="163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defTabSz="457200" rtl="0" eaLnBrk="1" fontAlgn="base" hangingPunct="1">
              <a:lnSpc>
                <a:spcPct val="90000"/>
              </a:lnSpc>
              <a:spcBef>
                <a:spcPct val="0"/>
              </a:spcBef>
              <a:spcAft>
                <a:spcPct val="0"/>
              </a:spcAft>
              <a:defRPr sz="2800" b="1" kern="1200">
                <a:solidFill>
                  <a:schemeClr val="tx1"/>
                </a:solidFill>
                <a:latin typeface="+mn-lt"/>
                <a:ea typeface="ＭＳ Ｐゴシック" charset="0"/>
                <a:cs typeface="ＭＳ Ｐゴシック" charset="0"/>
              </a:defRPr>
            </a:lvl1pPr>
            <a:lvl2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2pPr>
            <a:lvl3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3pPr>
            <a:lvl4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4pPr>
            <a:lvl5pPr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a:lstStyle>
          <a:p>
            <a:pPr algn="r"/>
            <a:r>
              <a:rPr lang="en-US" sz="3200" b="0">
                <a:ln w="0"/>
                <a:effectLst>
                  <a:reflection blurRad="6350" stA="53000" endA="300" endPos="35500" dir="5400000" sy="-90000" algn="bl" rotWithShape="0"/>
                </a:effectLst>
                <a:latin typeface="Times New Roman" pitchFamily="18" charset="0"/>
                <a:cs typeface="Times New Roman" pitchFamily="18" charset="0"/>
              </a:rPr>
              <a:t>Chapter 4:</a:t>
            </a:r>
            <a:br>
              <a:rPr lang="en-US" sz="3200" b="0" dirty="0">
                <a:ln w="0"/>
                <a:effectLst>
                  <a:reflection blurRad="6350" stA="53000" endA="300" endPos="35500" dir="5400000" sy="-90000" algn="bl" rotWithShape="0"/>
                </a:effectLst>
                <a:latin typeface="Times New Roman" pitchFamily="18" charset="0"/>
                <a:cs typeface="Times New Roman" pitchFamily="18" charset="0"/>
              </a:rPr>
            </a:br>
            <a:r>
              <a:rPr lang="en-US" sz="3200" b="0" dirty="0">
                <a:ln w="0"/>
                <a:effectLst>
                  <a:reflection blurRad="6350" stA="53000" endA="300" endPos="35500" dir="5400000" sy="-90000" algn="bl" rotWithShape="0"/>
                </a:effectLst>
                <a:latin typeface="Times New Roman" pitchFamily="18" charset="0"/>
                <a:cs typeface="Times New Roman" pitchFamily="18" charset="0"/>
              </a:rPr>
              <a:t>Remote Invocation</a:t>
            </a:r>
          </a:p>
        </p:txBody>
      </p:sp>
      <p:sp>
        <p:nvSpPr>
          <p:cNvPr id="3" name="Slide Number Placeholder 2"/>
          <p:cNvSpPr>
            <a:spLocks noGrp="1"/>
          </p:cNvSpPr>
          <p:nvPr>
            <p:ph type="sldNum" sz="quarter" idx="15"/>
          </p:nvPr>
        </p:nvSpPr>
        <p:spPr/>
        <p:txBody>
          <a:bodyPr/>
          <a:lstStyle/>
          <a:p>
            <a:pPr>
              <a:defRPr/>
            </a:pPr>
            <a:fld id="{FA0FCE97-1E5D-3942-9893-29D29393C492}" type="slidenum">
              <a:rPr lang="en-US" smtClean="0"/>
              <a:pPr>
                <a:defRPr/>
              </a:pPr>
              <a:t>1</a:t>
            </a:fld>
            <a:endParaRPr lang="en-US" dirty="0"/>
          </a:p>
        </p:txBody>
      </p:sp>
    </p:spTree>
    <p:extLst>
      <p:ext uri="{BB962C8B-B14F-4D97-AF65-F5344CB8AC3E}">
        <p14:creationId xmlns:p14="http://schemas.microsoft.com/office/powerpoint/2010/main" val="167618381"/>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R-R message Structure</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41116"/>
            <a:ext cx="7924800" cy="2869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879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Characteristic of RR Protocol</a:t>
            </a:r>
          </a:p>
        </p:txBody>
      </p:sp>
      <p:sp>
        <p:nvSpPr>
          <p:cNvPr id="2" name="Content Placeholder 1"/>
          <p:cNvSpPr>
            <a:spLocks noGrp="1"/>
          </p:cNvSpPr>
          <p:nvPr>
            <p:ph idx="1"/>
          </p:nvPr>
        </p:nvSpPr>
        <p:spPr/>
        <p:txBody>
          <a:bodyPr>
            <a:normAutofit lnSpcReduction="10000"/>
          </a:bodyPr>
          <a:lstStyle/>
          <a:p>
            <a:pPr marL="457200" indent="-457200" algn="just">
              <a:buFont typeface="+mj-lt"/>
              <a:buAutoNum type="alphaLcParenR"/>
            </a:pPr>
            <a:endParaRPr lang="en-US" sz="2000" dirty="0">
              <a:solidFill>
                <a:srgbClr val="7030A0"/>
              </a:solidFill>
            </a:endParaRPr>
          </a:p>
          <a:p>
            <a:pPr marL="457200" indent="-457200" algn="just">
              <a:buFont typeface="+mj-lt"/>
              <a:buAutoNum type="alphaLcParenR"/>
            </a:pPr>
            <a:r>
              <a:rPr lang="en-US" sz="2000" dirty="0">
                <a:solidFill>
                  <a:srgbClr val="7030A0"/>
                </a:solidFill>
              </a:rPr>
              <a:t>The Request-Reply Protocol </a:t>
            </a:r>
            <a:r>
              <a:rPr lang="en-US" sz="2000" dirty="0"/>
              <a:t>: </a:t>
            </a:r>
            <a:r>
              <a:rPr lang="en-US" sz="2000" dirty="0" err="1"/>
              <a:t>doOperation</a:t>
            </a:r>
            <a:r>
              <a:rPr lang="en-US" sz="2000" dirty="0"/>
              <a:t>, </a:t>
            </a:r>
            <a:r>
              <a:rPr lang="en-US" sz="2000" dirty="0" err="1"/>
              <a:t>getRequest</a:t>
            </a:r>
            <a:r>
              <a:rPr lang="en-US" sz="2000" dirty="0"/>
              <a:t> and </a:t>
            </a:r>
            <a:r>
              <a:rPr lang="en-US" sz="2000" dirty="0" err="1"/>
              <a:t>sendReply</a:t>
            </a:r>
            <a:endParaRPr lang="en-US" sz="2000" dirty="0"/>
          </a:p>
          <a:p>
            <a:pPr marL="457200" indent="-457200" algn="just">
              <a:buFont typeface="+mj-lt"/>
              <a:buAutoNum type="alphaLcParenR"/>
            </a:pPr>
            <a:r>
              <a:rPr lang="en-US" sz="2000" dirty="0">
                <a:solidFill>
                  <a:srgbClr val="7030A0"/>
                </a:solidFill>
              </a:rPr>
              <a:t>Message identifiers </a:t>
            </a:r>
            <a:r>
              <a:rPr lang="en-US" sz="2000" dirty="0"/>
              <a:t>: </a:t>
            </a:r>
            <a:r>
              <a:rPr lang="en-US" sz="2000" dirty="0" err="1"/>
              <a:t>requestId</a:t>
            </a:r>
            <a:r>
              <a:rPr lang="en-US" sz="2000" dirty="0"/>
              <a:t> and identifier</a:t>
            </a:r>
          </a:p>
          <a:p>
            <a:pPr marL="457200" indent="-457200" algn="just">
              <a:buFont typeface="+mj-lt"/>
              <a:buAutoNum type="alphaLcParenR"/>
            </a:pPr>
            <a:r>
              <a:rPr lang="en-US" sz="2000" dirty="0">
                <a:solidFill>
                  <a:srgbClr val="7030A0"/>
                </a:solidFill>
              </a:rPr>
              <a:t>Failure model </a:t>
            </a:r>
            <a:r>
              <a:rPr lang="en-US" sz="2000" dirty="0"/>
              <a:t>: omission failures and messages are not guarantee delivered</a:t>
            </a:r>
          </a:p>
          <a:p>
            <a:pPr marL="457200" indent="-457200" algn="just">
              <a:buFont typeface="+mj-lt"/>
              <a:buAutoNum type="alphaLcParenR"/>
            </a:pPr>
            <a:r>
              <a:rPr lang="en-US" sz="2000" dirty="0">
                <a:solidFill>
                  <a:srgbClr val="7030A0"/>
                </a:solidFill>
              </a:rPr>
              <a:t>Timeouts</a:t>
            </a:r>
            <a:r>
              <a:rPr lang="en-US" sz="2000" dirty="0"/>
              <a:t> : return immediately, repeatedly</a:t>
            </a:r>
          </a:p>
          <a:p>
            <a:pPr marL="457200" indent="-457200" algn="just">
              <a:buFont typeface="+mj-lt"/>
              <a:buAutoNum type="alphaLcParenR"/>
            </a:pPr>
            <a:r>
              <a:rPr lang="en-US" sz="2000" dirty="0">
                <a:solidFill>
                  <a:srgbClr val="7030A0"/>
                </a:solidFill>
              </a:rPr>
              <a:t>Discarding duplicate request messages </a:t>
            </a:r>
            <a:r>
              <a:rPr lang="en-US" sz="2000" dirty="0"/>
              <a:t>: filter using </a:t>
            </a:r>
            <a:r>
              <a:rPr lang="en-US" sz="2000" dirty="0" err="1"/>
              <a:t>requestId</a:t>
            </a:r>
            <a:endParaRPr lang="en-US" sz="2000" dirty="0"/>
          </a:p>
          <a:p>
            <a:pPr marL="457200" indent="-457200" algn="just">
              <a:buFont typeface="+mj-lt"/>
              <a:buAutoNum type="alphaLcParenR"/>
            </a:pPr>
            <a:r>
              <a:rPr lang="en-US" sz="2000" dirty="0">
                <a:solidFill>
                  <a:srgbClr val="7030A0"/>
                </a:solidFill>
              </a:rPr>
              <a:t>Lost reply messages </a:t>
            </a:r>
            <a:r>
              <a:rPr lang="en-US" sz="2000" dirty="0"/>
              <a:t>: repeat reply or not depends on idempotent </a:t>
            </a:r>
          </a:p>
          <a:p>
            <a:pPr marL="457200" indent="-457200" algn="just">
              <a:buFont typeface="+mj-lt"/>
              <a:buAutoNum type="alphaLcParenR"/>
            </a:pPr>
            <a:r>
              <a:rPr lang="en-US" sz="2000" dirty="0">
                <a:solidFill>
                  <a:srgbClr val="7030A0"/>
                </a:solidFill>
              </a:rPr>
              <a:t>History</a:t>
            </a:r>
            <a:r>
              <a:rPr lang="en-US" sz="2000" dirty="0"/>
              <a:t> : contains a record</a:t>
            </a:r>
          </a:p>
          <a:p>
            <a:pPr marL="457200" indent="-457200" algn="just">
              <a:buFont typeface="+mj-lt"/>
              <a:buAutoNum type="alphaLcParenR"/>
            </a:pPr>
            <a:r>
              <a:rPr lang="en-US" sz="2000" dirty="0">
                <a:solidFill>
                  <a:srgbClr val="7030A0"/>
                </a:solidFill>
              </a:rPr>
              <a:t>Styles of exchange protocols </a:t>
            </a:r>
            <a:r>
              <a:rPr lang="en-US" sz="2000" dirty="0"/>
              <a:t>: R-RR-RRA</a:t>
            </a:r>
          </a:p>
          <a:p>
            <a:pPr marL="457200" indent="-457200" algn="just">
              <a:buFont typeface="+mj-lt"/>
              <a:buAutoNum type="alphaLcParenR"/>
            </a:pPr>
            <a:r>
              <a:rPr lang="en-US" sz="2000" dirty="0">
                <a:solidFill>
                  <a:srgbClr val="7030A0"/>
                </a:solidFill>
              </a:rPr>
              <a:t>Use of TCP streams to implement the request-reply protocol </a:t>
            </a:r>
            <a:r>
              <a:rPr lang="en-US" sz="2000" dirty="0"/>
              <a:t>: reliably</a:t>
            </a:r>
          </a:p>
          <a:p>
            <a:pPr marL="457200" indent="-457200" algn="just">
              <a:buFont typeface="+mj-lt"/>
              <a:buAutoNum type="alphaLcParenR"/>
            </a:pPr>
            <a:r>
              <a:rPr lang="en-US" sz="2000" dirty="0">
                <a:solidFill>
                  <a:srgbClr val="7030A0"/>
                </a:solidFill>
              </a:rPr>
              <a:t>HTTP </a:t>
            </a:r>
            <a:r>
              <a:rPr lang="en-US" sz="2000" dirty="0"/>
              <a:t>: An example of a request-reply protocol</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11</a:t>
            </a:fld>
            <a:endParaRPr lang="en-US"/>
          </a:p>
        </p:txBody>
      </p:sp>
    </p:spTree>
    <p:extLst>
      <p:ext uri="{BB962C8B-B14F-4D97-AF65-F5344CB8AC3E}">
        <p14:creationId xmlns:p14="http://schemas.microsoft.com/office/powerpoint/2010/main" val="270036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Style of Exchange Protocol</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148" y="2743200"/>
            <a:ext cx="7923029"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1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 Protocol</a:t>
            </a:r>
          </a:p>
        </p:txBody>
      </p:sp>
      <p:sp>
        <p:nvSpPr>
          <p:cNvPr id="3" name="Content Placeholder 2"/>
          <p:cNvSpPr>
            <a:spLocks noGrp="1"/>
          </p:cNvSpPr>
          <p:nvPr>
            <p:ph idx="1"/>
          </p:nvPr>
        </p:nvSpPr>
        <p:spPr/>
        <p:txBody>
          <a:bodyPr>
            <a:normAutofit fontScale="85000" lnSpcReduction="20000"/>
          </a:bodyPr>
          <a:lstStyle/>
          <a:p>
            <a:r>
              <a:rPr lang="en-US" dirty="0"/>
              <a:t>a single </a:t>
            </a:r>
            <a:r>
              <a:rPr lang="en-US" i="1" dirty="0"/>
              <a:t>Request </a:t>
            </a:r>
            <a:r>
              <a:rPr lang="en-US" dirty="0"/>
              <a:t>message is sent by the client to the server. </a:t>
            </a:r>
          </a:p>
          <a:p>
            <a:r>
              <a:rPr lang="en-US" dirty="0"/>
              <a:t>The R protocol may be used when there is no value to be returned from the remote operation and the client requires no confirmation that the operation has been executed. </a:t>
            </a:r>
          </a:p>
          <a:p>
            <a:r>
              <a:rPr lang="en-US" dirty="0"/>
              <a:t>The client may proceed immediately after the request message is sent as there is no need to wait for a reply</a:t>
            </a:r>
            <a:br>
              <a:rPr lang="en-US" dirty="0"/>
            </a:br>
            <a:r>
              <a:rPr lang="en-US" dirty="0"/>
              <a:t>message. </a:t>
            </a:r>
          </a:p>
          <a:p>
            <a:r>
              <a:rPr lang="en-US" dirty="0"/>
              <a:t>This protocol is implemented over UDP datagrams and therefore suffers from the same communication failure </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13</a:t>
            </a:fld>
            <a:endParaRPr lang="en-US"/>
          </a:p>
        </p:txBody>
      </p:sp>
    </p:spTree>
    <p:extLst>
      <p:ext uri="{BB962C8B-B14F-4D97-AF65-F5344CB8AC3E}">
        <p14:creationId xmlns:p14="http://schemas.microsoft.com/office/powerpoint/2010/main" val="2208385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RR Protocol</a:t>
            </a:r>
          </a:p>
        </p:txBody>
      </p:sp>
      <p:sp>
        <p:nvSpPr>
          <p:cNvPr id="3" name="Content Placeholder 2"/>
          <p:cNvSpPr>
            <a:spLocks noGrp="1"/>
          </p:cNvSpPr>
          <p:nvPr>
            <p:ph idx="1"/>
          </p:nvPr>
        </p:nvSpPr>
        <p:spPr/>
        <p:txBody>
          <a:bodyPr>
            <a:normAutofit fontScale="92500" lnSpcReduction="10000"/>
          </a:bodyPr>
          <a:lstStyle/>
          <a:p>
            <a:r>
              <a:rPr lang="en-US" dirty="0"/>
              <a:t>useful for most client-server exchanges because it is based on the request-reply protocol </a:t>
            </a:r>
          </a:p>
          <a:p>
            <a:r>
              <a:rPr lang="en-US" dirty="0"/>
              <a:t>Special acknowledgement messages are not required, because a server’s reply message is regarded as an acknowledgement of the client’s</a:t>
            </a:r>
            <a:br>
              <a:rPr lang="en-US" dirty="0"/>
            </a:br>
            <a:r>
              <a:rPr lang="en-US" dirty="0"/>
              <a:t>request message </a:t>
            </a:r>
          </a:p>
          <a:p>
            <a:r>
              <a:rPr lang="en-US" dirty="0"/>
              <a:t>a subsequent call from a client may be regarded as an acknowledgement of a server’s reply message. </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14</a:t>
            </a:fld>
            <a:endParaRPr lang="en-US"/>
          </a:p>
        </p:txBody>
      </p:sp>
    </p:spTree>
    <p:extLst>
      <p:ext uri="{BB962C8B-B14F-4D97-AF65-F5344CB8AC3E}">
        <p14:creationId xmlns:p14="http://schemas.microsoft.com/office/powerpoint/2010/main" val="2513872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RRA</a:t>
            </a:r>
          </a:p>
        </p:txBody>
      </p:sp>
      <p:sp>
        <p:nvSpPr>
          <p:cNvPr id="3" name="Content Placeholder 2"/>
          <p:cNvSpPr>
            <a:spLocks noGrp="1"/>
          </p:cNvSpPr>
          <p:nvPr>
            <p:ph idx="1"/>
          </p:nvPr>
        </p:nvSpPr>
        <p:spPr/>
        <p:txBody>
          <a:bodyPr>
            <a:normAutofit fontScale="70000" lnSpcReduction="20000"/>
          </a:bodyPr>
          <a:lstStyle/>
          <a:p>
            <a:r>
              <a:rPr lang="en-US" dirty="0"/>
              <a:t>the exchange of three messages: request-reply-acknowledge reply </a:t>
            </a:r>
          </a:p>
          <a:p>
            <a:r>
              <a:rPr lang="en-US" dirty="0"/>
              <a:t>The </a:t>
            </a:r>
            <a:r>
              <a:rPr lang="en-US" i="1" dirty="0"/>
              <a:t>Acknowledge reply </a:t>
            </a:r>
            <a:r>
              <a:rPr lang="en-US" dirty="0"/>
              <a:t>message contains the </a:t>
            </a:r>
            <a:r>
              <a:rPr lang="en-US" i="1" dirty="0" err="1"/>
              <a:t>requestId</a:t>
            </a:r>
            <a:r>
              <a:rPr lang="en-US" i="1" dirty="0"/>
              <a:t> </a:t>
            </a:r>
            <a:r>
              <a:rPr lang="en-US" dirty="0"/>
              <a:t>from the</a:t>
            </a:r>
            <a:br>
              <a:rPr lang="en-US" dirty="0"/>
            </a:br>
            <a:r>
              <a:rPr lang="en-US" dirty="0"/>
              <a:t>reply message being acknowledged. </a:t>
            </a:r>
          </a:p>
          <a:p>
            <a:r>
              <a:rPr lang="en-US" dirty="0"/>
              <a:t>This will enable the server to discard entries from its history. </a:t>
            </a:r>
          </a:p>
          <a:p>
            <a:r>
              <a:rPr lang="en-US" dirty="0"/>
              <a:t>The arrival of a </a:t>
            </a:r>
            <a:r>
              <a:rPr lang="en-US" i="1" dirty="0" err="1"/>
              <a:t>requestId</a:t>
            </a:r>
            <a:r>
              <a:rPr lang="en-US" i="1" dirty="0"/>
              <a:t> </a:t>
            </a:r>
            <a:r>
              <a:rPr lang="en-US" dirty="0"/>
              <a:t>in an acknowledgement message will be</a:t>
            </a:r>
            <a:br>
              <a:rPr lang="en-US" dirty="0"/>
            </a:br>
            <a:r>
              <a:rPr lang="en-US" dirty="0"/>
              <a:t>interpreted as acknowledging the receipt of all reply messages with lower </a:t>
            </a:r>
            <a:r>
              <a:rPr lang="en-US" i="1" dirty="0" err="1"/>
              <a:t>requestId</a:t>
            </a:r>
            <a:r>
              <a:rPr lang="en-US" dirty="0" err="1"/>
              <a:t>s</a:t>
            </a:r>
            <a:r>
              <a:rPr lang="en-US" dirty="0"/>
              <a:t>, so the loss of an acknowledgement message is harmless. </a:t>
            </a:r>
          </a:p>
          <a:p>
            <a:r>
              <a:rPr lang="en-US" dirty="0"/>
              <a:t>Although the exchange involves an additional message, it need not block the client, as the acknowledgement may be transmitted after the reply has been given to the client</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15</a:t>
            </a:fld>
            <a:endParaRPr lang="en-US"/>
          </a:p>
        </p:txBody>
      </p:sp>
    </p:spTree>
    <p:extLst>
      <p:ext uri="{BB962C8B-B14F-4D97-AF65-F5344CB8AC3E}">
        <p14:creationId xmlns:p14="http://schemas.microsoft.com/office/powerpoint/2010/main" val="339808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2. RPC</a:t>
            </a:r>
          </a:p>
        </p:txBody>
      </p:sp>
      <p:sp>
        <p:nvSpPr>
          <p:cNvPr id="2" name="Content Placeholder 1"/>
          <p:cNvSpPr>
            <a:spLocks noGrp="1"/>
          </p:cNvSpPr>
          <p:nvPr>
            <p:ph idx="1"/>
          </p:nvPr>
        </p:nvSpPr>
        <p:spPr/>
        <p:txBody>
          <a:bodyPr>
            <a:normAutofit/>
          </a:bodyPr>
          <a:lstStyle/>
          <a:p>
            <a:pPr algn="just"/>
            <a:endParaRPr lang="en-US" sz="2400" dirty="0"/>
          </a:p>
          <a:p>
            <a:pPr algn="just"/>
            <a:r>
              <a:rPr lang="en-US" sz="2400" dirty="0"/>
              <a:t>The concept of a </a:t>
            </a:r>
            <a:r>
              <a:rPr lang="en-US" sz="2400" b="1" dirty="0">
                <a:solidFill>
                  <a:srgbClr val="0000FF"/>
                </a:solidFill>
              </a:rPr>
              <a:t>Remote Procedure Call (RPC)</a:t>
            </a:r>
            <a:r>
              <a:rPr lang="en-US" sz="2400" dirty="0"/>
              <a:t> represents a major intellectual breakthrough in distributed computing, with the goal of </a:t>
            </a:r>
            <a:r>
              <a:rPr lang="en-US" sz="2400" dirty="0">
                <a:solidFill>
                  <a:srgbClr val="7030A0"/>
                </a:solidFill>
              </a:rPr>
              <a:t>making the programming </a:t>
            </a:r>
            <a:r>
              <a:rPr lang="en-US" sz="2400" dirty="0"/>
              <a:t>of distributed systems look similar, </a:t>
            </a:r>
            <a:r>
              <a:rPr lang="en-US" sz="2400" dirty="0">
                <a:solidFill>
                  <a:srgbClr val="FF0000"/>
                </a:solidFill>
              </a:rPr>
              <a:t>if not </a:t>
            </a:r>
            <a:r>
              <a:rPr lang="en-US" sz="2400" dirty="0"/>
              <a:t>identical, </a:t>
            </a:r>
            <a:r>
              <a:rPr lang="en-US" sz="2400" dirty="0">
                <a:solidFill>
                  <a:srgbClr val="7030A0"/>
                </a:solidFill>
              </a:rPr>
              <a:t>to conventional programming</a:t>
            </a:r>
            <a:r>
              <a:rPr lang="en-US" sz="2400" dirty="0"/>
              <a:t>.</a:t>
            </a:r>
          </a:p>
          <a:p>
            <a:pPr algn="just"/>
            <a:r>
              <a:rPr lang="en-US" sz="2400" dirty="0"/>
              <a:t>That is, achieving a high level of distribution transparency.</a:t>
            </a:r>
          </a:p>
          <a:p>
            <a:pPr algn="just"/>
            <a:r>
              <a:rPr lang="en-US" sz="2400" b="1" dirty="0"/>
              <a:t>In </a:t>
            </a:r>
            <a:r>
              <a:rPr lang="en-US" sz="2400" b="1" dirty="0">
                <a:solidFill>
                  <a:srgbClr val="7030A0"/>
                </a:solidFill>
              </a:rPr>
              <a:t>RPC</a:t>
            </a:r>
            <a:r>
              <a:rPr lang="en-US" sz="2400" b="1" dirty="0"/>
              <a:t>, procedures on remote machines can be called as if they are procedures in the local address space.</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16</a:t>
            </a:fld>
            <a:endParaRPr lang="en-US"/>
          </a:p>
        </p:txBody>
      </p:sp>
    </p:spTree>
    <p:extLst>
      <p:ext uri="{BB962C8B-B14F-4D97-AF65-F5344CB8AC3E}">
        <p14:creationId xmlns:p14="http://schemas.microsoft.com/office/powerpoint/2010/main" val="307546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p:cNvSpPr>
            <a:spLocks noGrp="1"/>
          </p:cNvSpPr>
          <p:nvPr>
            <p:ph type="ftr" sz="quarter" idx="11"/>
          </p:nvPr>
        </p:nvSpPr>
        <p:spPr/>
        <p:txBody>
          <a:bodyPr/>
          <a:lstStyle/>
          <a:p>
            <a:r>
              <a:rPr lang="en-US"/>
              <a:t>CSH3J3 – Sistem Paralel dan Terdistribusi</a:t>
            </a:r>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17</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524000"/>
            <a:ext cx="7277100" cy="4506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3046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Sequence of event</a:t>
            </a:r>
          </a:p>
        </p:txBody>
      </p:sp>
      <p:sp>
        <p:nvSpPr>
          <p:cNvPr id="2" name="Content Placeholder 1"/>
          <p:cNvSpPr>
            <a:spLocks noGrp="1"/>
          </p:cNvSpPr>
          <p:nvPr>
            <p:ph idx="1"/>
          </p:nvPr>
        </p:nvSpPr>
        <p:spPr/>
        <p:txBody>
          <a:bodyPr>
            <a:normAutofit fontScale="70000" lnSpcReduction="20000"/>
          </a:bodyPr>
          <a:lstStyle/>
          <a:p>
            <a:pPr marL="457200" indent="-457200">
              <a:buFont typeface="+mj-lt"/>
              <a:buAutoNum type="arabicPeriod"/>
            </a:pPr>
            <a:r>
              <a:rPr lang="en-US" dirty="0"/>
              <a:t>The client calls the client </a:t>
            </a:r>
            <a:r>
              <a:rPr lang="en-US" dirty="0">
                <a:hlinkClick r:id="rId2" tooltip="Stub (distributed computing)"/>
              </a:rPr>
              <a:t>stub</a:t>
            </a:r>
            <a:r>
              <a:rPr lang="en-US" dirty="0"/>
              <a:t>. The call is a local procedure call, with parameters pushed on to the stack in the normal way.</a:t>
            </a:r>
          </a:p>
          <a:p>
            <a:pPr marL="457200" indent="-457200">
              <a:buFont typeface="+mj-lt"/>
              <a:buAutoNum type="arabicPeriod"/>
            </a:pPr>
            <a:r>
              <a:rPr lang="en-US" dirty="0"/>
              <a:t>The </a:t>
            </a:r>
            <a:r>
              <a:rPr lang="en-US" dirty="0">
                <a:hlinkClick r:id="rId3" tooltip="Class stub"/>
              </a:rPr>
              <a:t>client stub</a:t>
            </a:r>
            <a:r>
              <a:rPr lang="en-US" dirty="0"/>
              <a:t> packs the parameters into a message and makes a system call to send the message. Packing the parameters is called </a:t>
            </a:r>
            <a:r>
              <a:rPr lang="en-US" dirty="0" err="1">
                <a:hlinkClick r:id="rId4" tooltip="Marshalling (computer science)"/>
              </a:rPr>
              <a:t>marshalling</a:t>
            </a:r>
            <a:r>
              <a:rPr lang="en-US" dirty="0"/>
              <a:t>.</a:t>
            </a:r>
          </a:p>
          <a:p>
            <a:pPr marL="457200" indent="-457200">
              <a:buFont typeface="+mj-lt"/>
              <a:buAutoNum type="arabicPeriod"/>
            </a:pPr>
            <a:r>
              <a:rPr lang="en-US" dirty="0"/>
              <a:t>The client's local </a:t>
            </a:r>
            <a:r>
              <a:rPr lang="en-US" dirty="0">
                <a:hlinkClick r:id="rId5" tooltip="Operating system"/>
              </a:rPr>
              <a:t>operating system</a:t>
            </a:r>
            <a:r>
              <a:rPr lang="en-US" dirty="0"/>
              <a:t> sends the message from the client machine to the server machine.</a:t>
            </a:r>
          </a:p>
          <a:p>
            <a:pPr marL="457200" indent="-457200">
              <a:buFont typeface="+mj-lt"/>
              <a:buAutoNum type="arabicPeriod"/>
            </a:pPr>
            <a:r>
              <a:rPr lang="en-US" dirty="0"/>
              <a:t>The local </a:t>
            </a:r>
            <a:r>
              <a:rPr lang="en-US" dirty="0">
                <a:hlinkClick r:id="rId5" tooltip="Operating system"/>
              </a:rPr>
              <a:t>operating system</a:t>
            </a:r>
            <a:r>
              <a:rPr lang="en-US" dirty="0"/>
              <a:t> on the server machine passes the incoming packets to the </a:t>
            </a:r>
            <a:r>
              <a:rPr lang="en-US" dirty="0">
                <a:hlinkClick r:id="rId6" tooltip="Class skeleton"/>
              </a:rPr>
              <a:t>server stub</a:t>
            </a:r>
            <a:r>
              <a:rPr lang="en-US" dirty="0"/>
              <a:t>.</a:t>
            </a:r>
          </a:p>
          <a:p>
            <a:pPr marL="457200" indent="-457200">
              <a:buFont typeface="+mj-lt"/>
              <a:buAutoNum type="arabicPeriod"/>
            </a:pPr>
            <a:r>
              <a:rPr lang="en-US" dirty="0"/>
              <a:t>The server stub unpacks the parameters from the message. Unpacking the parameters is called </a:t>
            </a:r>
            <a:r>
              <a:rPr lang="en-US" dirty="0" err="1">
                <a:hlinkClick r:id="rId7" tooltip="Unmarshalling"/>
              </a:rPr>
              <a:t>unmarshalling</a:t>
            </a:r>
            <a:r>
              <a:rPr lang="en-US" dirty="0"/>
              <a:t>.</a:t>
            </a:r>
          </a:p>
          <a:p>
            <a:pPr marL="457200" indent="-457200">
              <a:buFont typeface="+mj-lt"/>
              <a:buAutoNum type="arabicPeriod"/>
            </a:pPr>
            <a:r>
              <a:rPr lang="en-US" dirty="0"/>
              <a:t>Finally, the server stub calls the server procedure. The reply traces the same steps in the reverse direction.</a:t>
            </a:r>
          </a:p>
          <a:p>
            <a:endParaRPr lang="en-US" dirty="0"/>
          </a:p>
        </p:txBody>
      </p:sp>
      <p:sp>
        <p:nvSpPr>
          <p:cNvPr id="3" name="Slide Number Placeholder 2"/>
          <p:cNvSpPr>
            <a:spLocks noGrp="1"/>
          </p:cNvSpPr>
          <p:nvPr>
            <p:ph type="sldNum" sz="quarter" idx="12"/>
          </p:nvPr>
        </p:nvSpPr>
        <p:spPr/>
        <p:txBody>
          <a:bodyPr/>
          <a:lstStyle/>
          <a:p>
            <a:pPr>
              <a:defRPr/>
            </a:pPr>
            <a:fld id="{1F2884EB-C6E3-684C-A39B-0E652C4E0E60}" type="slidenum">
              <a:rPr lang="en-US" smtClean="0"/>
              <a:pPr>
                <a:defRPr/>
              </a:pPr>
              <a:t>18</a:t>
            </a:fld>
            <a:endParaRPr lang="en-US" dirty="0"/>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Tree>
    <p:extLst>
      <p:ext uri="{BB962C8B-B14F-4D97-AF65-F5344CB8AC3E}">
        <p14:creationId xmlns:p14="http://schemas.microsoft.com/office/powerpoint/2010/main" val="349012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dirty="0"/>
              <a:t>Role of Client and Server stub Procedures in RPC</a:t>
            </a:r>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
        <p:nvSpPr>
          <p:cNvPr id="8" name="Slide Number Placeholder 7"/>
          <p:cNvSpPr>
            <a:spLocks noGrp="1"/>
          </p:cNvSpPr>
          <p:nvPr>
            <p:ph type="sldNum" sz="quarter" idx="12"/>
          </p:nvPr>
        </p:nvSpPr>
        <p:spPr/>
        <p:txBody>
          <a:bodyPr/>
          <a:lstStyle/>
          <a:p>
            <a:fld id="{68A5523F-4C95-49F3-8F3F-2B05583CC12F}" type="slidenum">
              <a:rPr lang="en-US" smtClean="0"/>
              <a:t>19</a:t>
            </a:fld>
            <a:endParaRPr lang="en-US"/>
          </a:p>
        </p:txBody>
      </p:sp>
      <p:pic>
        <p:nvPicPr>
          <p:cNvPr id="4" name="Picture 3"/>
          <p:cNvPicPr>
            <a:picLocks noChangeAspect="1"/>
          </p:cNvPicPr>
          <p:nvPr/>
        </p:nvPicPr>
        <p:blipFill>
          <a:blip r:embed="rId2"/>
          <a:stretch>
            <a:fillRect/>
          </a:stretch>
        </p:blipFill>
        <p:spPr>
          <a:xfrm>
            <a:off x="1541956" y="2498776"/>
            <a:ext cx="6060089" cy="3076115"/>
          </a:xfrm>
          <a:prstGeom prst="rect">
            <a:avLst/>
          </a:prstGeom>
        </p:spPr>
      </p:pic>
    </p:spTree>
    <p:extLst>
      <p:ext uri="{BB962C8B-B14F-4D97-AF65-F5344CB8AC3E}">
        <p14:creationId xmlns:p14="http://schemas.microsoft.com/office/powerpoint/2010/main" val="346574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a:t>Outline Today</a:t>
            </a:r>
          </a:p>
        </p:txBody>
      </p:sp>
      <p:sp>
        <p:nvSpPr>
          <p:cNvPr id="14" name="Content Placeholder 13"/>
          <p:cNvSpPr>
            <a:spLocks noGrp="1"/>
          </p:cNvSpPr>
          <p:nvPr>
            <p:ph idx="1"/>
          </p:nvPr>
        </p:nvSpPr>
        <p:spPr/>
        <p:txBody>
          <a:bodyPr>
            <a:normAutofit/>
          </a:bodyPr>
          <a:lstStyle/>
          <a:p>
            <a:pPr marL="0" indent="0">
              <a:buNone/>
            </a:pPr>
            <a:endParaRPr lang="en-US" dirty="0"/>
          </a:p>
          <a:p>
            <a:pPr>
              <a:buFont typeface="Wingdings" panose="05000000000000000000" pitchFamily="2" charset="2"/>
              <a:buChar char="v"/>
            </a:pPr>
            <a:r>
              <a:rPr lang="en-US" dirty="0"/>
              <a:t> Request-Reply Protocols</a:t>
            </a:r>
          </a:p>
          <a:p>
            <a:pPr>
              <a:buFont typeface="Wingdings" panose="05000000000000000000" pitchFamily="2" charset="2"/>
              <a:buChar char="v"/>
            </a:pPr>
            <a:r>
              <a:rPr lang="en-US" dirty="0"/>
              <a:t> RPC</a:t>
            </a:r>
          </a:p>
          <a:p>
            <a:pPr>
              <a:buFont typeface="Wingdings" panose="05000000000000000000" pitchFamily="2" charset="2"/>
              <a:buChar char="v"/>
            </a:pPr>
            <a:r>
              <a:rPr lang="en-US" dirty="0"/>
              <a:t> Remote Method Invocation</a:t>
            </a:r>
          </a:p>
        </p:txBody>
      </p:sp>
      <p:sp>
        <p:nvSpPr>
          <p:cNvPr id="3" name="Footer Placeholder 2"/>
          <p:cNvSpPr>
            <a:spLocks noGrp="1"/>
          </p:cNvSpPr>
          <p:nvPr>
            <p:ph type="ftr" sz="quarter" idx="11"/>
          </p:nvPr>
        </p:nvSpPr>
        <p:spPr/>
        <p:txBody>
          <a:bodyPr/>
          <a:lstStyle/>
          <a:p>
            <a:r>
              <a:rPr lang="en-US"/>
              <a:t>CSH3J3 – Sistem Paralel dan Terdistribusi</a:t>
            </a:r>
            <a:endParaRPr lang="en-US" dirty="0"/>
          </a:p>
        </p:txBody>
      </p:sp>
      <p:sp>
        <p:nvSpPr>
          <p:cNvPr id="4" name="Slide Number Placeholder 3"/>
          <p:cNvSpPr>
            <a:spLocks noGrp="1"/>
          </p:cNvSpPr>
          <p:nvPr>
            <p:ph type="sldNum" sz="quarter" idx="12"/>
          </p:nvPr>
        </p:nvSpPr>
        <p:spPr/>
        <p:txBody>
          <a:bodyPr/>
          <a:lstStyle/>
          <a:p>
            <a:fld id="{68A5523F-4C95-49F3-8F3F-2B05583CC12F}" type="slidenum">
              <a:rPr lang="en-US" smtClean="0"/>
              <a:t>2</a:t>
            </a:fld>
            <a:endParaRPr lang="en-US"/>
          </a:p>
        </p:txBody>
      </p:sp>
    </p:spTree>
    <p:extLst>
      <p:ext uri="{BB962C8B-B14F-4D97-AF65-F5344CB8AC3E}">
        <p14:creationId xmlns:p14="http://schemas.microsoft.com/office/powerpoint/2010/main" val="4057642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dirty="0"/>
              <a:t>A client and server through two asynchronous RPCs</a:t>
            </a:r>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
        <p:nvSpPr>
          <p:cNvPr id="8" name="Slide Number Placeholder 7"/>
          <p:cNvSpPr>
            <a:spLocks noGrp="1"/>
          </p:cNvSpPr>
          <p:nvPr>
            <p:ph type="sldNum" sz="quarter" idx="12"/>
          </p:nvPr>
        </p:nvSpPr>
        <p:spPr/>
        <p:txBody>
          <a:bodyPr/>
          <a:lstStyle/>
          <a:p>
            <a:fld id="{68A5523F-4C95-49F3-8F3F-2B05583CC12F}" type="slidenum">
              <a:rPr lang="en-US" smtClean="0"/>
              <a:t>20</a:t>
            </a:fld>
            <a:endParaRPr lang="en-US"/>
          </a:p>
        </p:txBody>
      </p:sp>
      <p:pic>
        <p:nvPicPr>
          <p:cNvPr id="4" name="Picture 3"/>
          <p:cNvPicPr>
            <a:picLocks noChangeAspect="1"/>
          </p:cNvPicPr>
          <p:nvPr/>
        </p:nvPicPr>
        <p:blipFill>
          <a:blip r:embed="rId2"/>
          <a:stretch>
            <a:fillRect/>
          </a:stretch>
        </p:blipFill>
        <p:spPr>
          <a:xfrm>
            <a:off x="1448060" y="2268855"/>
            <a:ext cx="6247881" cy="3781425"/>
          </a:xfrm>
          <a:prstGeom prst="rect">
            <a:avLst/>
          </a:prstGeom>
        </p:spPr>
      </p:pic>
    </p:spTree>
    <p:extLst>
      <p:ext uri="{BB962C8B-B14F-4D97-AF65-F5344CB8AC3E}">
        <p14:creationId xmlns:p14="http://schemas.microsoft.com/office/powerpoint/2010/main" val="315860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Case study: Sun RPC</a:t>
            </a:r>
          </a:p>
        </p:txBody>
      </p:sp>
      <p:sp>
        <p:nvSpPr>
          <p:cNvPr id="2" name="Content Placeholder 1"/>
          <p:cNvSpPr>
            <a:spLocks noGrp="1"/>
          </p:cNvSpPr>
          <p:nvPr>
            <p:ph idx="1"/>
          </p:nvPr>
        </p:nvSpPr>
        <p:spPr/>
        <p:txBody>
          <a:bodyPr>
            <a:normAutofit/>
          </a:bodyPr>
          <a:lstStyle/>
          <a:p>
            <a:pPr algn="just"/>
            <a:r>
              <a:rPr lang="en-US" sz="2400" b="1" dirty="0">
                <a:solidFill>
                  <a:srgbClr val="7030A0"/>
                </a:solidFill>
              </a:rPr>
              <a:t>RFC 1831</a:t>
            </a:r>
            <a:r>
              <a:rPr lang="en-US" sz="2400" dirty="0"/>
              <a:t> [Srinivasan 1995a] describes Sun RPC, which was designed for client-server communication in the Sun Network File System (NFS).</a:t>
            </a:r>
          </a:p>
          <a:p>
            <a:pPr algn="just"/>
            <a:r>
              <a:rPr lang="en-US" sz="2400" dirty="0"/>
              <a:t>Sun RPC is sometimes called </a:t>
            </a:r>
            <a:r>
              <a:rPr lang="en-US" sz="2400" b="1" i="1" dirty="0">
                <a:solidFill>
                  <a:srgbClr val="7030A0"/>
                </a:solidFill>
              </a:rPr>
              <a:t>ONC (Open Network Computing) </a:t>
            </a:r>
            <a:r>
              <a:rPr lang="en-US" sz="2400" dirty="0"/>
              <a:t>RPC.</a:t>
            </a:r>
          </a:p>
          <a:p>
            <a:pPr algn="just"/>
            <a:r>
              <a:rPr lang="en-US" sz="2400" dirty="0"/>
              <a:t>The Sun RPC system provides an interface language called </a:t>
            </a:r>
            <a:r>
              <a:rPr lang="en-US" sz="2400" dirty="0">
                <a:solidFill>
                  <a:srgbClr val="0000FF"/>
                </a:solidFill>
              </a:rPr>
              <a:t>XDR</a:t>
            </a:r>
            <a:r>
              <a:rPr lang="en-US" sz="2400" dirty="0"/>
              <a:t> and an interface compiler called </a:t>
            </a:r>
            <a:r>
              <a:rPr lang="en-US" sz="2400" dirty="0" err="1">
                <a:solidFill>
                  <a:srgbClr val="0000FF"/>
                </a:solidFill>
              </a:rPr>
              <a:t>rpcgen</a:t>
            </a:r>
            <a:r>
              <a:rPr lang="en-US" sz="2400" dirty="0"/>
              <a:t>, which is intended for use with the </a:t>
            </a:r>
            <a:r>
              <a:rPr lang="en-US" sz="2400" dirty="0">
                <a:solidFill>
                  <a:srgbClr val="0000FF"/>
                </a:solidFill>
              </a:rPr>
              <a:t>C programming language</a:t>
            </a:r>
            <a:r>
              <a:rPr lang="en-US" sz="2400" dirty="0"/>
              <a:t>.</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21</a:t>
            </a:fld>
            <a:endParaRPr lang="en-US"/>
          </a:p>
        </p:txBody>
      </p:sp>
    </p:spTree>
    <p:extLst>
      <p:ext uri="{BB962C8B-B14F-4D97-AF65-F5344CB8AC3E}">
        <p14:creationId xmlns:p14="http://schemas.microsoft.com/office/powerpoint/2010/main" val="1051486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Case study: Sun RPC</a:t>
            </a:r>
          </a:p>
        </p:txBody>
      </p:sp>
      <p:sp>
        <p:nvSpPr>
          <p:cNvPr id="2" name="Content Placeholder 1"/>
          <p:cNvSpPr>
            <a:spLocks noGrp="1"/>
          </p:cNvSpPr>
          <p:nvPr>
            <p:ph idx="1"/>
          </p:nvPr>
        </p:nvSpPr>
        <p:spPr/>
        <p:txBody>
          <a:bodyPr>
            <a:normAutofit/>
          </a:bodyPr>
          <a:lstStyle/>
          <a:p>
            <a:pPr marL="0" indent="0" algn="just">
              <a:buNone/>
            </a:pPr>
            <a:r>
              <a:rPr lang="en-US" sz="2400" dirty="0"/>
              <a:t>Sun RPC details :</a:t>
            </a:r>
          </a:p>
          <a:p>
            <a:pPr algn="just"/>
            <a:r>
              <a:rPr lang="en-US" sz="2400" dirty="0">
                <a:solidFill>
                  <a:srgbClr val="7030A0"/>
                </a:solidFill>
              </a:rPr>
              <a:t>Interface definition language </a:t>
            </a:r>
            <a:r>
              <a:rPr lang="en-US" sz="2400" dirty="0"/>
              <a:t>: The Sun XDR language</a:t>
            </a:r>
          </a:p>
          <a:p>
            <a:pPr algn="just"/>
            <a:r>
              <a:rPr lang="en-US" sz="2400" dirty="0">
                <a:solidFill>
                  <a:srgbClr val="7030A0"/>
                </a:solidFill>
              </a:rPr>
              <a:t>Binding</a:t>
            </a:r>
            <a:r>
              <a:rPr lang="en-US" sz="2400" dirty="0"/>
              <a:t> : a local binding service called the port mapper (well-known)</a:t>
            </a:r>
          </a:p>
          <a:p>
            <a:pPr algn="just"/>
            <a:r>
              <a:rPr lang="en-US" sz="2400" dirty="0">
                <a:solidFill>
                  <a:srgbClr val="7030A0"/>
                </a:solidFill>
              </a:rPr>
              <a:t>Authentication</a:t>
            </a:r>
            <a:r>
              <a:rPr lang="en-US" sz="2400" dirty="0"/>
              <a:t> : request and reply messages</a:t>
            </a:r>
          </a:p>
          <a:p>
            <a:pPr algn="just"/>
            <a:r>
              <a:rPr lang="en-US" sz="2400" dirty="0">
                <a:solidFill>
                  <a:srgbClr val="7030A0"/>
                </a:solidFill>
              </a:rPr>
              <a:t>Client and server programs </a:t>
            </a:r>
            <a:r>
              <a:rPr lang="en-US" sz="2400" dirty="0"/>
              <a:t>: www.cdk5.net/rmi</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22</a:t>
            </a:fld>
            <a:endParaRPr lang="en-US"/>
          </a:p>
        </p:txBody>
      </p:sp>
    </p:spTree>
    <p:extLst>
      <p:ext uri="{BB962C8B-B14F-4D97-AF65-F5344CB8AC3E}">
        <p14:creationId xmlns:p14="http://schemas.microsoft.com/office/powerpoint/2010/main" val="3381470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Design issues for RPC</a:t>
            </a:r>
          </a:p>
        </p:txBody>
      </p:sp>
      <p:sp>
        <p:nvSpPr>
          <p:cNvPr id="2" name="Content Placeholder 1"/>
          <p:cNvSpPr>
            <a:spLocks noGrp="1"/>
          </p:cNvSpPr>
          <p:nvPr>
            <p:ph idx="1"/>
          </p:nvPr>
        </p:nvSpPr>
        <p:spPr/>
        <p:txBody>
          <a:bodyPr>
            <a:normAutofit fontScale="92500" lnSpcReduction="20000"/>
          </a:bodyPr>
          <a:lstStyle/>
          <a:p>
            <a:pPr marL="0" indent="0" algn="just">
              <a:buNone/>
            </a:pPr>
            <a:r>
              <a:rPr lang="en-US" sz="2400" dirty="0"/>
              <a:t>Three issues that are important in understanding this concept:</a:t>
            </a:r>
          </a:p>
          <a:p>
            <a:pPr marL="0" indent="0" algn="just">
              <a:buNone/>
            </a:pPr>
            <a:endParaRPr lang="en-US" sz="2400" dirty="0"/>
          </a:p>
          <a:p>
            <a:pPr marL="457200" indent="-457200" algn="just">
              <a:buFont typeface="+mj-lt"/>
              <a:buAutoNum type="arabicPeriod"/>
            </a:pPr>
            <a:r>
              <a:rPr lang="en-US" sz="2400" dirty="0"/>
              <a:t>Programming with interfaces :</a:t>
            </a:r>
          </a:p>
          <a:p>
            <a:pPr marL="914400" lvl="1" indent="-457200" algn="just">
              <a:buFont typeface="+mj-lt"/>
              <a:buAutoNum type="alphaLcParenR"/>
            </a:pPr>
            <a:r>
              <a:rPr lang="en-US" sz="2000" dirty="0"/>
              <a:t>Interfaces in distributed systems : modular programming, Extrapolating to distributed systems, software evolution</a:t>
            </a:r>
          </a:p>
          <a:p>
            <a:pPr marL="914400" lvl="1" indent="-457200" algn="just">
              <a:buFont typeface="+mj-lt"/>
              <a:buAutoNum type="alphaLcParenR"/>
            </a:pPr>
            <a:r>
              <a:rPr lang="en-US" sz="2000" dirty="0"/>
              <a:t>Interface definition languages: allow procedures implemented in different languages to invoke one another</a:t>
            </a:r>
          </a:p>
          <a:p>
            <a:pPr marL="457200" indent="-457200" algn="just">
              <a:buFont typeface="+mj-lt"/>
              <a:buAutoNum type="arabicPeriod"/>
            </a:pPr>
            <a:r>
              <a:rPr lang="en-US" sz="2400" dirty="0"/>
              <a:t>RPC call semantics (Retry request message, Duplicate filtering, and Retransmission of results)</a:t>
            </a:r>
          </a:p>
          <a:p>
            <a:pPr marL="914400" lvl="1" indent="-457200" algn="just">
              <a:buFont typeface="+mj-lt"/>
              <a:buAutoNum type="alphaLcParenR"/>
            </a:pPr>
            <a:r>
              <a:rPr lang="en-US" sz="2000" dirty="0"/>
              <a:t>Maybe semantics</a:t>
            </a:r>
          </a:p>
          <a:p>
            <a:pPr marL="914400" lvl="1" indent="-457200" algn="just">
              <a:buFont typeface="+mj-lt"/>
              <a:buAutoNum type="alphaLcParenR"/>
            </a:pPr>
            <a:r>
              <a:rPr lang="en-US" sz="2000" dirty="0"/>
              <a:t>At-least-once semantics</a:t>
            </a:r>
          </a:p>
          <a:p>
            <a:pPr marL="914400" lvl="1" indent="-457200" algn="just">
              <a:buFont typeface="+mj-lt"/>
              <a:buAutoNum type="alphaLcParenR"/>
            </a:pPr>
            <a:r>
              <a:rPr lang="en-US" sz="2000" dirty="0"/>
              <a:t>At-most-once semantics</a:t>
            </a:r>
          </a:p>
          <a:p>
            <a:pPr marL="457200" indent="-457200" algn="just">
              <a:buFont typeface="+mj-lt"/>
              <a:buAutoNum type="arabicPeriod"/>
            </a:pPr>
            <a:r>
              <a:rPr lang="en-US" sz="2400" dirty="0"/>
              <a:t>Transparency</a:t>
            </a:r>
            <a:endParaRPr lang="en-US" sz="2000" dirty="0"/>
          </a:p>
          <a:p>
            <a:pPr algn="just"/>
            <a:endParaRPr lang="en-US" sz="2400" dirty="0"/>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23</a:t>
            </a:fld>
            <a:endParaRPr lang="en-US"/>
          </a:p>
        </p:txBody>
      </p:sp>
    </p:spTree>
    <p:extLst>
      <p:ext uri="{BB962C8B-B14F-4D97-AF65-F5344CB8AC3E}">
        <p14:creationId xmlns:p14="http://schemas.microsoft.com/office/powerpoint/2010/main" val="208252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2800" dirty="0"/>
              <a:t>Call Semantics</a:t>
            </a:r>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
        <p:nvSpPr>
          <p:cNvPr id="8" name="Slide Number Placeholder 7"/>
          <p:cNvSpPr>
            <a:spLocks noGrp="1"/>
          </p:cNvSpPr>
          <p:nvPr>
            <p:ph type="sldNum" sz="quarter" idx="12"/>
          </p:nvPr>
        </p:nvSpPr>
        <p:spPr/>
        <p:txBody>
          <a:bodyPr/>
          <a:lstStyle/>
          <a:p>
            <a:fld id="{68A5523F-4C95-49F3-8F3F-2B05583CC12F}" type="slidenum">
              <a:rPr lang="en-US" smtClean="0"/>
              <a:t>24</a:t>
            </a:fld>
            <a:endParaRPr lang="en-US"/>
          </a:p>
        </p:txBody>
      </p:sp>
      <p:pic>
        <p:nvPicPr>
          <p:cNvPr id="4" name="Picture 3"/>
          <p:cNvPicPr>
            <a:picLocks noChangeAspect="1"/>
          </p:cNvPicPr>
          <p:nvPr/>
        </p:nvPicPr>
        <p:blipFill>
          <a:blip r:embed="rId2"/>
          <a:stretch>
            <a:fillRect/>
          </a:stretch>
        </p:blipFill>
        <p:spPr>
          <a:xfrm>
            <a:off x="672318" y="2438400"/>
            <a:ext cx="7464984" cy="2819400"/>
          </a:xfrm>
          <a:prstGeom prst="rect">
            <a:avLst/>
          </a:prstGeom>
        </p:spPr>
      </p:pic>
    </p:spTree>
    <p:extLst>
      <p:ext uri="{BB962C8B-B14F-4D97-AF65-F5344CB8AC3E}">
        <p14:creationId xmlns:p14="http://schemas.microsoft.com/office/powerpoint/2010/main" val="81655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Maybe Semantics</a:t>
            </a:r>
          </a:p>
        </p:txBody>
      </p:sp>
      <p:sp>
        <p:nvSpPr>
          <p:cNvPr id="3" name="Content Placeholder 2"/>
          <p:cNvSpPr>
            <a:spLocks noGrp="1"/>
          </p:cNvSpPr>
          <p:nvPr>
            <p:ph idx="1"/>
          </p:nvPr>
        </p:nvSpPr>
        <p:spPr/>
        <p:txBody>
          <a:bodyPr>
            <a:normAutofit fontScale="92500" lnSpcReduction="20000"/>
          </a:bodyPr>
          <a:lstStyle/>
          <a:p>
            <a:r>
              <a:rPr lang="en-US" dirty="0"/>
              <a:t>The remote procedure call may be executed</a:t>
            </a:r>
            <a:br>
              <a:rPr lang="en-US" dirty="0"/>
            </a:br>
            <a:r>
              <a:rPr lang="en-US" dirty="0"/>
              <a:t>once or not at all. </a:t>
            </a:r>
          </a:p>
          <a:p>
            <a:r>
              <a:rPr lang="en-US" dirty="0"/>
              <a:t>Maybe semantics arises when no fault-tolerance measures are applied and can suffer from the following types of failure : omission failure (request or reply is lost) and crash failure</a:t>
            </a:r>
          </a:p>
          <a:p>
            <a:r>
              <a:rPr lang="en-US" i="1" dirty="0"/>
              <a:t>Maybe </a:t>
            </a:r>
            <a:r>
              <a:rPr lang="en-US" dirty="0"/>
              <a:t>semantics is useful only for applications in which occasional failed calls are acceptable </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25</a:t>
            </a:fld>
            <a:endParaRPr lang="en-US"/>
          </a:p>
        </p:txBody>
      </p:sp>
    </p:spTree>
    <p:extLst>
      <p:ext uri="{BB962C8B-B14F-4D97-AF65-F5344CB8AC3E}">
        <p14:creationId xmlns:p14="http://schemas.microsoft.com/office/powerpoint/2010/main" val="3790323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At-least-once Semantics</a:t>
            </a:r>
          </a:p>
        </p:txBody>
      </p:sp>
      <p:sp>
        <p:nvSpPr>
          <p:cNvPr id="3" name="Content Placeholder 2"/>
          <p:cNvSpPr>
            <a:spLocks noGrp="1"/>
          </p:cNvSpPr>
          <p:nvPr>
            <p:ph idx="1"/>
          </p:nvPr>
        </p:nvSpPr>
        <p:spPr/>
        <p:txBody>
          <a:bodyPr>
            <a:normAutofit fontScale="85000" lnSpcReduction="20000"/>
          </a:bodyPr>
          <a:lstStyle/>
          <a:p>
            <a:r>
              <a:rPr lang="en-US" dirty="0"/>
              <a:t>the invoker receives either a result, in which case the invoker knows that the procedure was executed at least once, or an exception informing it that no result was received </a:t>
            </a:r>
          </a:p>
          <a:p>
            <a:r>
              <a:rPr lang="en-US" i="1" dirty="0"/>
              <a:t>At-least-once </a:t>
            </a:r>
            <a:r>
              <a:rPr lang="en-US" dirty="0"/>
              <a:t>semantics can be achieved by the retransmission of request messages, which masks the omission failures of the request or result message </a:t>
            </a:r>
          </a:p>
          <a:p>
            <a:r>
              <a:rPr lang="en-US" dirty="0"/>
              <a:t>If the operations in a server can be designed so that all of the procedures in their service interfaces are idempotent operations, then </a:t>
            </a:r>
            <a:r>
              <a:rPr lang="en-US" i="1" dirty="0"/>
              <a:t>at-least-once </a:t>
            </a:r>
            <a:r>
              <a:rPr lang="en-US" dirty="0"/>
              <a:t>call semantics may be acceptable </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26</a:t>
            </a:fld>
            <a:endParaRPr lang="en-US"/>
          </a:p>
        </p:txBody>
      </p:sp>
    </p:spTree>
    <p:extLst>
      <p:ext uri="{BB962C8B-B14F-4D97-AF65-F5344CB8AC3E}">
        <p14:creationId xmlns:p14="http://schemas.microsoft.com/office/powerpoint/2010/main" val="382869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At-most-once Semantics</a:t>
            </a:r>
          </a:p>
        </p:txBody>
      </p:sp>
      <p:sp>
        <p:nvSpPr>
          <p:cNvPr id="3" name="Content Placeholder 2"/>
          <p:cNvSpPr>
            <a:spLocks noGrp="1"/>
          </p:cNvSpPr>
          <p:nvPr>
            <p:ph idx="1"/>
          </p:nvPr>
        </p:nvSpPr>
        <p:spPr/>
        <p:txBody>
          <a:bodyPr>
            <a:normAutofit fontScale="92500" lnSpcReduction="10000"/>
          </a:bodyPr>
          <a:lstStyle/>
          <a:p>
            <a:r>
              <a:rPr lang="en-US" dirty="0"/>
              <a:t>the caller receives either a result, in which case the caller knows that the procedure was executed exactly once, or an exception informing it that no result was received, in which case the procedure will have been executed either once or not at all. </a:t>
            </a:r>
          </a:p>
          <a:p>
            <a:r>
              <a:rPr lang="en-US" dirty="0"/>
              <a:t>This set of fault tolerance measures prevents arbitrary failures by ensuring that for each RPC a procedure is never executed more than once. </a:t>
            </a:r>
            <a:br>
              <a:rPr lang="en-US" dirty="0"/>
            </a:br>
            <a:endParaRPr lang="en-US" dirty="0"/>
          </a:p>
          <a:p>
            <a:endParaRPr lang="en-US" dirty="0"/>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27</a:t>
            </a:fld>
            <a:endParaRPr lang="en-US"/>
          </a:p>
        </p:txBody>
      </p:sp>
    </p:spTree>
    <p:extLst>
      <p:ext uri="{BB962C8B-B14F-4D97-AF65-F5344CB8AC3E}">
        <p14:creationId xmlns:p14="http://schemas.microsoft.com/office/powerpoint/2010/main" val="1272264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3. Remote Method Invocation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5041286"/>
              </p:ext>
            </p:extLst>
          </p:nvPr>
        </p:nvGraphicFramePr>
        <p:xfrm>
          <a:off x="457200" y="2687320"/>
          <a:ext cx="8229757" cy="2570480"/>
        </p:xfrm>
        <a:graphic>
          <a:graphicData uri="http://schemas.openxmlformats.org/drawingml/2006/table">
            <a:tbl>
              <a:tblPr firstRow="1" bandRow="1">
                <a:tableStyleId>{5C22544A-7EE6-4342-B048-85BDC9FD1C3A}</a:tableStyleId>
              </a:tblPr>
              <a:tblGrid>
                <a:gridCol w="3914810">
                  <a:extLst>
                    <a:ext uri="{9D8B030D-6E8A-4147-A177-3AD203B41FA5}">
                      <a16:colId xmlns:a16="http://schemas.microsoft.com/office/drawing/2014/main" val="20000"/>
                    </a:ext>
                  </a:extLst>
                </a:gridCol>
                <a:gridCol w="4314947">
                  <a:extLst>
                    <a:ext uri="{9D8B030D-6E8A-4147-A177-3AD203B41FA5}">
                      <a16:colId xmlns:a16="http://schemas.microsoft.com/office/drawing/2014/main" val="20001"/>
                    </a:ext>
                  </a:extLst>
                </a:gridCol>
              </a:tblGrid>
              <a:tr h="370840">
                <a:tc>
                  <a:txBody>
                    <a:bodyPr/>
                    <a:lstStyle/>
                    <a:p>
                      <a:pPr algn="ctr"/>
                      <a:r>
                        <a:rPr lang="en-US" dirty="0"/>
                        <a:t>Commonalities</a:t>
                      </a:r>
                    </a:p>
                  </a:txBody>
                  <a:tcPr marL="77038" marR="77038" anchor="ctr"/>
                </a:tc>
                <a:tc>
                  <a:txBody>
                    <a:bodyPr/>
                    <a:lstStyle/>
                    <a:p>
                      <a:pPr algn="ctr"/>
                      <a:r>
                        <a:rPr lang="en-US" dirty="0"/>
                        <a:t>Differences</a:t>
                      </a:r>
                    </a:p>
                  </a:txBody>
                  <a:tcPr marL="77038" marR="77038" anchor="ctr"/>
                </a:tc>
                <a:extLst>
                  <a:ext uri="{0D108BD9-81ED-4DB2-BD59-A6C34878D82A}">
                    <a16:rowId xmlns:a16="http://schemas.microsoft.com/office/drawing/2014/main" val="10000"/>
                  </a:ext>
                </a:extLst>
              </a:tr>
              <a:tr h="370840">
                <a:tc>
                  <a:txBody>
                    <a:bodyPr/>
                    <a:lstStyle/>
                    <a:p>
                      <a:pPr algn="ctr"/>
                      <a:r>
                        <a:rPr lang="en-US" dirty="0"/>
                        <a:t>support programming with interfaces</a:t>
                      </a:r>
                    </a:p>
                  </a:txBody>
                  <a:tcPr marL="77038" marR="77038" anchor="ctr"/>
                </a:tc>
                <a:tc>
                  <a:txBody>
                    <a:bodyPr/>
                    <a:lstStyle/>
                    <a:p>
                      <a:pPr algn="ctr"/>
                      <a:r>
                        <a:rPr lang="en-US" dirty="0"/>
                        <a:t>full expressive power of object-oriented </a:t>
                      </a:r>
                    </a:p>
                    <a:p>
                      <a:pPr algn="ctr"/>
                      <a:r>
                        <a:rPr lang="en-US" dirty="0"/>
                        <a:t>programming in the development of distributed systems software</a:t>
                      </a:r>
                    </a:p>
                  </a:txBody>
                  <a:tcPr marL="77038" marR="77038" anchor="ctr"/>
                </a:tc>
                <a:extLst>
                  <a:ext uri="{0D108BD9-81ED-4DB2-BD59-A6C34878D82A}">
                    <a16:rowId xmlns:a16="http://schemas.microsoft.com/office/drawing/2014/main" val="10001"/>
                  </a:ext>
                </a:extLst>
              </a:tr>
              <a:tr h="370840">
                <a:tc>
                  <a:txBody>
                    <a:bodyPr/>
                    <a:lstStyle/>
                    <a:p>
                      <a:pPr algn="ctr"/>
                      <a:r>
                        <a:rPr lang="en-US" dirty="0"/>
                        <a:t>constructed on top of request-reply protocols and can offer </a:t>
                      </a:r>
                    </a:p>
                    <a:p>
                      <a:pPr algn="ctr"/>
                      <a:r>
                        <a:rPr lang="en-US" dirty="0"/>
                        <a:t>a range of call semantics</a:t>
                      </a:r>
                    </a:p>
                  </a:txBody>
                  <a:tcPr marL="77038" marR="77038" anchor="ctr"/>
                </a:tc>
                <a:tc>
                  <a:txBody>
                    <a:bodyPr/>
                    <a:lstStyle/>
                    <a:p>
                      <a:pPr algn="ctr"/>
                      <a:r>
                        <a:rPr lang="en-US" dirty="0"/>
                        <a:t>all objects </a:t>
                      </a:r>
                    </a:p>
                    <a:p>
                      <a:pPr algn="ctr"/>
                      <a:r>
                        <a:rPr lang="en-US" dirty="0"/>
                        <a:t>in an RMI-based system have unique object references</a:t>
                      </a:r>
                    </a:p>
                  </a:txBody>
                  <a:tcPr marL="77038" marR="77038" anchor="ctr"/>
                </a:tc>
                <a:extLst>
                  <a:ext uri="{0D108BD9-81ED-4DB2-BD59-A6C34878D82A}">
                    <a16:rowId xmlns:a16="http://schemas.microsoft.com/office/drawing/2014/main" val="10002"/>
                  </a:ext>
                </a:extLst>
              </a:tr>
              <a:tr h="370840">
                <a:tc>
                  <a:txBody>
                    <a:bodyPr/>
                    <a:lstStyle/>
                    <a:p>
                      <a:pPr algn="ctr"/>
                      <a:r>
                        <a:rPr lang="en-US" dirty="0"/>
                        <a:t>similar level of transparency</a:t>
                      </a:r>
                    </a:p>
                  </a:txBody>
                  <a:tcPr marL="77038" marR="77038" anchor="ctr"/>
                </a:tc>
                <a:tc>
                  <a:txBody>
                    <a:bodyPr/>
                    <a:lstStyle/>
                    <a:p>
                      <a:pPr algn="ctr"/>
                      <a:endParaRPr lang="en-US" dirty="0"/>
                    </a:p>
                  </a:txBody>
                  <a:tcPr marL="77038" marR="77038" anchor="ctr"/>
                </a:tc>
                <a:extLst>
                  <a:ext uri="{0D108BD9-81ED-4DB2-BD59-A6C34878D82A}">
                    <a16:rowId xmlns:a16="http://schemas.microsoft.com/office/drawing/2014/main" val="10003"/>
                  </a:ext>
                </a:extLst>
              </a:tr>
            </a:tbl>
          </a:graphicData>
        </a:graphic>
      </p:graphicFrame>
      <p:sp>
        <p:nvSpPr>
          <p:cNvPr id="5" name="TextBox 4"/>
          <p:cNvSpPr txBox="1"/>
          <p:nvPr/>
        </p:nvSpPr>
        <p:spPr>
          <a:xfrm>
            <a:off x="4047698" y="1961535"/>
            <a:ext cx="1672253" cy="369332"/>
          </a:xfrm>
          <a:prstGeom prst="rect">
            <a:avLst/>
          </a:prstGeom>
          <a:noFill/>
          <a:ln>
            <a:noFill/>
          </a:ln>
        </p:spPr>
        <p:txBody>
          <a:bodyPr wrap="none" rtlCol="0">
            <a:spAutoFit/>
          </a:bodyPr>
          <a:lstStyle/>
          <a:p>
            <a:r>
              <a:rPr lang="en-US" b="1" dirty="0">
                <a:solidFill>
                  <a:srgbClr val="7030A0"/>
                </a:solidFill>
              </a:rPr>
              <a:t>RMI vs RPC</a:t>
            </a:r>
          </a:p>
        </p:txBody>
      </p:sp>
      <p:sp>
        <p:nvSpPr>
          <p:cNvPr id="6" name="Footer Placeholder 5"/>
          <p:cNvSpPr>
            <a:spLocks noGrp="1"/>
          </p:cNvSpPr>
          <p:nvPr>
            <p:ph type="ftr" sz="quarter" idx="11"/>
          </p:nvPr>
        </p:nvSpPr>
        <p:spPr/>
        <p:txBody>
          <a:bodyPr/>
          <a:lstStyle/>
          <a:p>
            <a:r>
              <a:rPr lang="en-US"/>
              <a:t>CSH3J3 – Sistem Paralel dan Terdistribusi</a:t>
            </a:r>
            <a:endParaRPr lang="en-US" dirty="0"/>
          </a:p>
        </p:txBody>
      </p:sp>
      <p:sp>
        <p:nvSpPr>
          <p:cNvPr id="7" name="Slide Number Placeholder 6"/>
          <p:cNvSpPr>
            <a:spLocks noGrp="1"/>
          </p:cNvSpPr>
          <p:nvPr>
            <p:ph type="sldNum" sz="quarter" idx="12"/>
          </p:nvPr>
        </p:nvSpPr>
        <p:spPr/>
        <p:txBody>
          <a:bodyPr/>
          <a:lstStyle/>
          <a:p>
            <a:fld id="{68A5523F-4C95-49F3-8F3F-2B05583CC12F}" type="slidenum">
              <a:rPr lang="en-US" smtClean="0"/>
              <a:t>28</a:t>
            </a:fld>
            <a:endParaRPr lang="en-US"/>
          </a:p>
        </p:txBody>
      </p:sp>
    </p:spTree>
    <p:extLst>
      <p:ext uri="{BB962C8B-B14F-4D97-AF65-F5344CB8AC3E}">
        <p14:creationId xmlns:p14="http://schemas.microsoft.com/office/powerpoint/2010/main" val="316188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a. Design issues for RMI</a:t>
            </a:r>
          </a:p>
        </p:txBody>
      </p:sp>
      <p:sp>
        <p:nvSpPr>
          <p:cNvPr id="2" name="Content Placeholder 1"/>
          <p:cNvSpPr>
            <a:spLocks noGrp="1"/>
          </p:cNvSpPr>
          <p:nvPr>
            <p:ph idx="1"/>
          </p:nvPr>
        </p:nvSpPr>
        <p:spPr/>
        <p:txBody>
          <a:bodyPr>
            <a:normAutofit fontScale="92500" lnSpcReduction="10000"/>
          </a:bodyPr>
          <a:lstStyle/>
          <a:p>
            <a:pPr marL="0" indent="0" algn="just">
              <a:buNone/>
            </a:pPr>
            <a:r>
              <a:rPr lang="en-US" sz="2400" dirty="0"/>
              <a:t>The key added design issue relates to the object model and, in particular, achieving the transition from objects to distributed objects.</a:t>
            </a:r>
          </a:p>
          <a:p>
            <a:pPr marL="0" indent="0" algn="just">
              <a:buNone/>
            </a:pPr>
            <a:endParaRPr lang="en-US" sz="2400" dirty="0"/>
          </a:p>
          <a:p>
            <a:pPr marL="457200" indent="-457200" algn="just">
              <a:buFont typeface="+mj-lt"/>
              <a:buAutoNum type="arabicParenR"/>
            </a:pPr>
            <a:r>
              <a:rPr lang="en-US" sz="2400" dirty="0">
                <a:solidFill>
                  <a:srgbClr val="7030A0"/>
                </a:solidFill>
              </a:rPr>
              <a:t>The object model </a:t>
            </a:r>
            <a:r>
              <a:rPr lang="en-US" sz="2400" dirty="0"/>
              <a:t>: Object references, Interfaces,  Actions, Exceptions, and Garbage collection</a:t>
            </a:r>
          </a:p>
          <a:p>
            <a:pPr marL="457200" indent="-457200" algn="just">
              <a:buFont typeface="+mj-lt"/>
              <a:buAutoNum type="arabicParenR"/>
            </a:pPr>
            <a:r>
              <a:rPr lang="en-US" sz="2400" dirty="0">
                <a:solidFill>
                  <a:srgbClr val="7030A0"/>
                </a:solidFill>
              </a:rPr>
              <a:t>Distributed objects </a:t>
            </a:r>
            <a:r>
              <a:rPr lang="en-US" sz="2400" dirty="0"/>
              <a:t>: The state of an object consists of the values of its instance variables</a:t>
            </a:r>
          </a:p>
          <a:p>
            <a:pPr marL="457200" indent="-457200" algn="just">
              <a:buFont typeface="+mj-lt"/>
              <a:buAutoNum type="arabicParenR"/>
            </a:pPr>
            <a:r>
              <a:rPr lang="en-US" sz="2400" dirty="0">
                <a:solidFill>
                  <a:srgbClr val="7030A0"/>
                </a:solidFill>
              </a:rPr>
              <a:t>The distributed object model </a:t>
            </a:r>
            <a:r>
              <a:rPr lang="en-US" sz="2400" dirty="0"/>
              <a:t>:  extensions to the object model to make it applicable to distributed objects</a:t>
            </a:r>
          </a:p>
          <a:p>
            <a:pPr marL="457200" indent="-457200" algn="just">
              <a:buFont typeface="+mj-lt"/>
              <a:buAutoNum type="arabicParenR"/>
            </a:pPr>
            <a:r>
              <a:rPr lang="en-US" sz="2400" dirty="0">
                <a:solidFill>
                  <a:srgbClr val="7030A0"/>
                </a:solidFill>
              </a:rPr>
              <a:t>Actions</a:t>
            </a:r>
            <a:r>
              <a:rPr lang="en-US" sz="2400" dirty="0"/>
              <a:t> in a distributed object system : is initiated by a method invocation, which may result in further invocations on methods in other objects.</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29</a:t>
            </a:fld>
            <a:endParaRPr lang="en-US"/>
          </a:p>
        </p:txBody>
      </p:sp>
    </p:spTree>
    <p:extLst>
      <p:ext uri="{BB962C8B-B14F-4D97-AF65-F5344CB8AC3E}">
        <p14:creationId xmlns:p14="http://schemas.microsoft.com/office/powerpoint/2010/main" val="3821036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dirty="0"/>
              <a:t>Introduction</a:t>
            </a:r>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
        <p:nvSpPr>
          <p:cNvPr id="8" name="Slide Number Placeholder 7"/>
          <p:cNvSpPr>
            <a:spLocks noGrp="1"/>
          </p:cNvSpPr>
          <p:nvPr>
            <p:ph type="sldNum" sz="quarter" idx="12"/>
          </p:nvPr>
        </p:nvSpPr>
        <p:spPr/>
        <p:txBody>
          <a:bodyPr/>
          <a:lstStyle/>
          <a:p>
            <a:fld id="{68A5523F-4C95-49F3-8F3F-2B05583CC12F}" type="slidenum">
              <a:rPr lang="en-US" smtClean="0"/>
              <a:t>3</a:t>
            </a:fld>
            <a:endParaRPr lang="en-US"/>
          </a:p>
        </p:txBody>
      </p:sp>
      <p:pic>
        <p:nvPicPr>
          <p:cNvPr id="4" name="Picture 3"/>
          <p:cNvPicPr>
            <a:picLocks noChangeAspect="1"/>
          </p:cNvPicPr>
          <p:nvPr/>
        </p:nvPicPr>
        <p:blipFill>
          <a:blip r:embed="rId2"/>
          <a:stretch>
            <a:fillRect/>
          </a:stretch>
        </p:blipFill>
        <p:spPr>
          <a:xfrm>
            <a:off x="1195992" y="2718926"/>
            <a:ext cx="6752016" cy="3077190"/>
          </a:xfrm>
          <a:prstGeom prst="rect">
            <a:avLst/>
          </a:prstGeom>
        </p:spPr>
      </p:pic>
    </p:spTree>
    <p:extLst>
      <p:ext uri="{BB962C8B-B14F-4D97-AF65-F5344CB8AC3E}">
        <p14:creationId xmlns:p14="http://schemas.microsoft.com/office/powerpoint/2010/main" val="789667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2800" dirty="0"/>
              <a:t>objects are accessed</a:t>
            </a:r>
          </a:p>
        </p:txBody>
      </p:sp>
      <p:sp>
        <p:nvSpPr>
          <p:cNvPr id="10" name="Footer Placeholder 9"/>
          <p:cNvSpPr>
            <a:spLocks noGrp="1"/>
          </p:cNvSpPr>
          <p:nvPr>
            <p:ph type="ftr" sz="quarter" idx="11"/>
          </p:nvPr>
        </p:nvSpPr>
        <p:spPr>
          <a:xfrm>
            <a:off x="5791200" y="6356351"/>
            <a:ext cx="2895600" cy="365124"/>
          </a:xfrm>
        </p:spPr>
        <p:txBody>
          <a:bodyPr/>
          <a:lstStyle/>
          <a:p>
            <a:r>
              <a:rPr lang="en-US"/>
              <a:t>CSH3J3 – Sistem Paralel dan Terdistribusi</a:t>
            </a:r>
            <a:endParaRPr lang="en-US" dirty="0"/>
          </a:p>
        </p:txBody>
      </p:sp>
      <p:sp>
        <p:nvSpPr>
          <p:cNvPr id="11" name="Slide Number Placeholder 10"/>
          <p:cNvSpPr>
            <a:spLocks noGrp="1"/>
          </p:cNvSpPr>
          <p:nvPr>
            <p:ph type="sldNum" sz="quarter" idx="12"/>
          </p:nvPr>
        </p:nvSpPr>
        <p:spPr/>
        <p:txBody>
          <a:bodyPr/>
          <a:lstStyle/>
          <a:p>
            <a:fld id="{68A5523F-4C95-49F3-8F3F-2B05583CC12F}" type="slidenum">
              <a:rPr lang="en-US" smtClean="0"/>
              <a:t>30</a:t>
            </a:fld>
            <a:endParaRPr lang="en-US"/>
          </a:p>
        </p:txBody>
      </p:sp>
      <p:pic>
        <p:nvPicPr>
          <p:cNvPr id="4" name="Picture 3"/>
          <p:cNvPicPr>
            <a:picLocks noChangeAspect="1"/>
          </p:cNvPicPr>
          <p:nvPr/>
        </p:nvPicPr>
        <p:blipFill>
          <a:blip r:embed="rId2"/>
          <a:stretch>
            <a:fillRect/>
          </a:stretch>
        </p:blipFill>
        <p:spPr>
          <a:xfrm>
            <a:off x="3741897" y="1836790"/>
            <a:ext cx="3878104" cy="1215799"/>
          </a:xfrm>
          <a:prstGeom prst="rect">
            <a:avLst/>
          </a:prstGeom>
        </p:spPr>
      </p:pic>
      <p:pic>
        <p:nvPicPr>
          <p:cNvPr id="5" name="Picture 4"/>
          <p:cNvPicPr>
            <a:picLocks noChangeAspect="1"/>
          </p:cNvPicPr>
          <p:nvPr/>
        </p:nvPicPr>
        <p:blipFill>
          <a:blip r:embed="rId3"/>
          <a:stretch>
            <a:fillRect/>
          </a:stretch>
        </p:blipFill>
        <p:spPr>
          <a:xfrm>
            <a:off x="3977797" y="3333285"/>
            <a:ext cx="3686452" cy="1617327"/>
          </a:xfrm>
          <a:prstGeom prst="rect">
            <a:avLst/>
          </a:prstGeom>
        </p:spPr>
      </p:pic>
      <p:pic>
        <p:nvPicPr>
          <p:cNvPr id="6" name="Picture 5"/>
          <p:cNvPicPr>
            <a:picLocks noChangeAspect="1"/>
          </p:cNvPicPr>
          <p:nvPr/>
        </p:nvPicPr>
        <p:blipFill>
          <a:blip r:embed="rId4"/>
          <a:stretch>
            <a:fillRect/>
          </a:stretch>
        </p:blipFill>
        <p:spPr>
          <a:xfrm>
            <a:off x="3741896" y="5206458"/>
            <a:ext cx="3878104" cy="1149892"/>
          </a:xfrm>
          <a:prstGeom prst="rect">
            <a:avLst/>
          </a:prstGeom>
        </p:spPr>
      </p:pic>
      <p:sp>
        <p:nvSpPr>
          <p:cNvPr id="7" name="TextBox 6"/>
          <p:cNvSpPr txBox="1"/>
          <p:nvPr/>
        </p:nvSpPr>
        <p:spPr>
          <a:xfrm>
            <a:off x="532263" y="2201418"/>
            <a:ext cx="2772372" cy="3970318"/>
          </a:xfrm>
          <a:prstGeom prst="rect">
            <a:avLst/>
          </a:prstGeom>
          <a:noFill/>
          <a:ln>
            <a:noFill/>
          </a:ln>
        </p:spPr>
        <p:txBody>
          <a:bodyPr wrap="square" rtlCol="0">
            <a:spAutoFit/>
          </a:bodyPr>
          <a:lstStyle/>
          <a:p>
            <a:r>
              <a:rPr lang="en-US" b="1" dirty="0">
                <a:solidFill>
                  <a:srgbClr val="7030A0"/>
                </a:solidFill>
              </a:rPr>
              <a:t>Remote and local method invocations</a:t>
            </a:r>
          </a:p>
          <a:p>
            <a:endParaRPr lang="en-US" b="1" dirty="0">
              <a:solidFill>
                <a:srgbClr val="7030A0"/>
              </a:solidFill>
            </a:endParaRPr>
          </a:p>
          <a:p>
            <a:endParaRPr lang="en-US" b="1" dirty="0">
              <a:solidFill>
                <a:srgbClr val="7030A0"/>
              </a:solidFill>
            </a:endParaRPr>
          </a:p>
          <a:p>
            <a:endParaRPr lang="en-US" b="1" dirty="0">
              <a:solidFill>
                <a:srgbClr val="7030A0"/>
              </a:solidFill>
            </a:endParaRPr>
          </a:p>
          <a:p>
            <a:r>
              <a:rPr lang="en-US" b="1" dirty="0">
                <a:solidFill>
                  <a:srgbClr val="7030A0"/>
                </a:solidFill>
              </a:rPr>
              <a:t>A remote object and its remote interface</a:t>
            </a:r>
          </a:p>
          <a:p>
            <a:endParaRPr lang="en-US" b="1" dirty="0">
              <a:solidFill>
                <a:srgbClr val="7030A0"/>
              </a:solidFill>
            </a:endParaRPr>
          </a:p>
          <a:p>
            <a:endParaRPr lang="en-US" b="1" dirty="0">
              <a:solidFill>
                <a:srgbClr val="7030A0"/>
              </a:solidFill>
            </a:endParaRPr>
          </a:p>
          <a:p>
            <a:endParaRPr lang="en-US" b="1" dirty="0">
              <a:solidFill>
                <a:srgbClr val="7030A0"/>
              </a:solidFill>
            </a:endParaRPr>
          </a:p>
          <a:p>
            <a:endParaRPr lang="en-US" b="1" dirty="0">
              <a:solidFill>
                <a:srgbClr val="7030A0"/>
              </a:solidFill>
            </a:endParaRPr>
          </a:p>
          <a:p>
            <a:endParaRPr lang="en-US" b="1" dirty="0">
              <a:solidFill>
                <a:srgbClr val="7030A0"/>
              </a:solidFill>
            </a:endParaRPr>
          </a:p>
          <a:p>
            <a:r>
              <a:rPr lang="en-US" b="1" dirty="0">
                <a:solidFill>
                  <a:srgbClr val="7030A0"/>
                </a:solidFill>
              </a:rPr>
              <a:t>Instantiation of remote objects</a:t>
            </a:r>
          </a:p>
        </p:txBody>
      </p:sp>
    </p:spTree>
    <p:extLst>
      <p:ext uri="{BB962C8B-B14F-4D97-AF65-F5344CB8AC3E}">
        <p14:creationId xmlns:p14="http://schemas.microsoft.com/office/powerpoint/2010/main" val="2277006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b. Implementation of RMI </a:t>
            </a:r>
          </a:p>
        </p:txBody>
      </p:sp>
      <p:sp>
        <p:nvSpPr>
          <p:cNvPr id="2" name="Content Placeholder 1"/>
          <p:cNvSpPr>
            <a:spLocks noGrp="1"/>
          </p:cNvSpPr>
          <p:nvPr>
            <p:ph idx="1"/>
          </p:nvPr>
        </p:nvSpPr>
        <p:spPr/>
        <p:txBody>
          <a:bodyPr>
            <a:normAutofit/>
          </a:bodyPr>
          <a:lstStyle/>
          <a:p>
            <a:pPr algn="just"/>
            <a:r>
              <a:rPr lang="en-US" sz="2400" dirty="0">
                <a:solidFill>
                  <a:srgbClr val="7030A0"/>
                </a:solidFill>
              </a:rPr>
              <a:t>Communication module </a:t>
            </a:r>
            <a:r>
              <a:rPr lang="en-US" sz="2400" dirty="0"/>
              <a:t>: the message type, its </a:t>
            </a:r>
            <a:r>
              <a:rPr lang="en-US" sz="2400" dirty="0" err="1"/>
              <a:t>requestId</a:t>
            </a:r>
            <a:r>
              <a:rPr lang="en-US" sz="2400" dirty="0"/>
              <a:t> and the remote reference of the object to be invoked.</a:t>
            </a:r>
          </a:p>
          <a:p>
            <a:pPr algn="just"/>
            <a:r>
              <a:rPr lang="en-US" sz="2400" dirty="0">
                <a:solidFill>
                  <a:srgbClr val="7030A0"/>
                </a:solidFill>
              </a:rPr>
              <a:t>Remote reference module </a:t>
            </a:r>
            <a:r>
              <a:rPr lang="en-US" sz="2400" dirty="0"/>
              <a:t>: responsible for translating between local and remote object references and for creating remote object references.</a:t>
            </a:r>
          </a:p>
          <a:p>
            <a:pPr algn="just"/>
            <a:r>
              <a:rPr lang="en-US" sz="2400" dirty="0">
                <a:solidFill>
                  <a:srgbClr val="7030A0"/>
                </a:solidFill>
              </a:rPr>
              <a:t>Servants</a:t>
            </a:r>
            <a:r>
              <a:rPr lang="en-US" sz="2400" dirty="0"/>
              <a:t> : is an instance of a class that provides the body of a remote object</a:t>
            </a:r>
          </a:p>
          <a:p>
            <a:pPr algn="just"/>
            <a:r>
              <a:rPr lang="en-US" sz="2400" dirty="0">
                <a:solidFill>
                  <a:srgbClr val="7030A0"/>
                </a:solidFill>
              </a:rPr>
              <a:t>The RMI software </a:t>
            </a:r>
            <a:r>
              <a:rPr lang="en-US" sz="2400" dirty="0"/>
              <a:t>: Proxy, Dispatcher, and Skeleton.</a:t>
            </a:r>
          </a:p>
          <a:p>
            <a:pPr algn="just"/>
            <a:r>
              <a:rPr lang="en-US" sz="2400" dirty="0">
                <a:solidFill>
                  <a:srgbClr val="7030A0"/>
                </a:solidFill>
              </a:rPr>
              <a:t>Dynamic invocation </a:t>
            </a:r>
            <a:r>
              <a:rPr lang="en-US" sz="2400" dirty="0"/>
              <a:t>: An alternative to proxies</a:t>
            </a:r>
          </a:p>
          <a:p>
            <a:pPr algn="just"/>
            <a:r>
              <a:rPr lang="en-US" sz="2400" dirty="0">
                <a:solidFill>
                  <a:srgbClr val="7030A0"/>
                </a:solidFill>
              </a:rPr>
              <a:t>Server and client programs </a:t>
            </a:r>
            <a:r>
              <a:rPr lang="en-US" sz="2400" dirty="0"/>
              <a:t>: java.sun.com</a:t>
            </a:r>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31</a:t>
            </a:fld>
            <a:endParaRPr lang="en-US"/>
          </a:p>
        </p:txBody>
      </p:sp>
    </p:spTree>
    <p:extLst>
      <p:ext uri="{BB962C8B-B14F-4D97-AF65-F5344CB8AC3E}">
        <p14:creationId xmlns:p14="http://schemas.microsoft.com/office/powerpoint/2010/main" val="720312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32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92" y="2362200"/>
            <a:ext cx="812240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569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13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1. Request-Reply Protocols</a:t>
            </a:r>
          </a:p>
        </p:txBody>
      </p:sp>
      <p:sp>
        <p:nvSpPr>
          <p:cNvPr id="2" name="Content Placeholder 1"/>
          <p:cNvSpPr>
            <a:spLocks noGrp="1"/>
          </p:cNvSpPr>
          <p:nvPr>
            <p:ph idx="1"/>
          </p:nvPr>
        </p:nvSpPr>
        <p:spPr/>
        <p:txBody>
          <a:bodyPr>
            <a:normAutofit/>
          </a:bodyPr>
          <a:lstStyle/>
          <a:p>
            <a:endParaRPr lang="en-US" sz="2400" dirty="0"/>
          </a:p>
          <a:p>
            <a:r>
              <a:rPr lang="en-US" sz="2400" b="1" dirty="0">
                <a:solidFill>
                  <a:srgbClr val="0000FF"/>
                </a:solidFill>
              </a:rPr>
              <a:t>Request-Reply Communication </a:t>
            </a:r>
            <a:r>
              <a:rPr lang="en-US" sz="2400" dirty="0"/>
              <a:t>is synchronous because the client process blocks until the reply arrives from the server.</a:t>
            </a:r>
          </a:p>
          <a:p>
            <a:r>
              <a:rPr lang="en-US" sz="2400" dirty="0"/>
              <a:t>Asynchronous request-reply communication is an alternative that may be useful in situations where clients can afford to retrieve replies later </a:t>
            </a:r>
            <a:br>
              <a:rPr lang="en-US" sz="2400" dirty="0"/>
            </a:br>
            <a:endParaRPr lang="en-US" sz="2400" dirty="0"/>
          </a:p>
        </p:txBody>
      </p:sp>
      <p:sp>
        <p:nvSpPr>
          <p:cNvPr id="5" name="Footer Placeholder 4"/>
          <p:cNvSpPr>
            <a:spLocks noGrp="1"/>
          </p:cNvSpPr>
          <p:nvPr>
            <p:ph type="ftr" sz="quarter" idx="11"/>
          </p:nvPr>
        </p:nvSpPr>
        <p:spPr/>
        <p:txBody>
          <a:bodyPr/>
          <a:lstStyle/>
          <a:p>
            <a:r>
              <a:rPr lang="en-US"/>
              <a:t>CSH3J3 – Sistem Paralel dan Terdistribusi</a:t>
            </a:r>
            <a:endParaRPr lang="en-US" dirty="0"/>
          </a:p>
        </p:txBody>
      </p:sp>
      <p:sp>
        <p:nvSpPr>
          <p:cNvPr id="6" name="Slide Number Placeholder 5"/>
          <p:cNvSpPr>
            <a:spLocks noGrp="1"/>
          </p:cNvSpPr>
          <p:nvPr>
            <p:ph type="sldNum" sz="quarter" idx="12"/>
          </p:nvPr>
        </p:nvSpPr>
        <p:spPr/>
        <p:txBody>
          <a:bodyPr/>
          <a:lstStyle/>
          <a:p>
            <a:fld id="{68A5523F-4C95-49F3-8F3F-2B05583CC12F}" type="slidenum">
              <a:rPr lang="en-US" smtClean="0"/>
              <a:t>4</a:t>
            </a:fld>
            <a:endParaRPr lang="en-US"/>
          </a:p>
        </p:txBody>
      </p:sp>
    </p:spTree>
    <p:extLst>
      <p:ext uri="{BB962C8B-B14F-4D97-AF65-F5344CB8AC3E}">
        <p14:creationId xmlns:p14="http://schemas.microsoft.com/office/powerpoint/2010/main" val="291662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Request-Reply Protocol</a:t>
            </a:r>
          </a:p>
        </p:txBody>
      </p:sp>
      <p:sp>
        <p:nvSpPr>
          <p:cNvPr id="3" name="Content Placeholder 2"/>
          <p:cNvSpPr>
            <a:spLocks noGrp="1"/>
          </p:cNvSpPr>
          <p:nvPr>
            <p:ph idx="1"/>
          </p:nvPr>
        </p:nvSpPr>
        <p:spPr/>
        <p:txBody>
          <a:bodyPr>
            <a:normAutofit fontScale="85000" lnSpcReduction="10000"/>
          </a:bodyPr>
          <a:lstStyle/>
          <a:p>
            <a:r>
              <a:rPr lang="en-US" dirty="0"/>
              <a:t>Operation: </a:t>
            </a:r>
            <a:r>
              <a:rPr lang="en-US" i="1" dirty="0" err="1"/>
              <a:t>doOperation</a:t>
            </a:r>
            <a:r>
              <a:rPr lang="en-US" dirty="0"/>
              <a:t>, </a:t>
            </a:r>
            <a:r>
              <a:rPr lang="en-US" i="1" dirty="0" err="1"/>
              <a:t>getRequest</a:t>
            </a:r>
            <a:r>
              <a:rPr lang="en-US" i="1" dirty="0"/>
              <a:t> </a:t>
            </a:r>
            <a:r>
              <a:rPr lang="en-US" dirty="0"/>
              <a:t>and </a:t>
            </a:r>
            <a:r>
              <a:rPr lang="en-US" i="1" dirty="0" err="1"/>
              <a:t>sendReply</a:t>
            </a:r>
            <a:r>
              <a:rPr lang="en-US" dirty="0"/>
              <a:t> </a:t>
            </a:r>
          </a:p>
          <a:p>
            <a:r>
              <a:rPr lang="en-US" dirty="0"/>
              <a:t>It may be designed to provide certain delivery guarantees. </a:t>
            </a:r>
          </a:p>
          <a:p>
            <a:r>
              <a:rPr lang="en-US" dirty="0"/>
              <a:t>If UDP datagrams are used, the delivery guarantees must be provided by the request-reply protocol, which may use the server reply message as an acknowledgement of the client request message </a:t>
            </a:r>
            <a:br>
              <a:rPr lang="en-US" dirty="0"/>
            </a:br>
            <a:br>
              <a:rPr lang="en-US" dirty="0"/>
            </a:br>
            <a:endParaRPr lang="en-US" dirty="0"/>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5</a:t>
            </a:fld>
            <a:endParaRPr lang="en-US"/>
          </a:p>
        </p:txBody>
      </p:sp>
    </p:spTree>
    <p:extLst>
      <p:ext uri="{BB962C8B-B14F-4D97-AF65-F5344CB8AC3E}">
        <p14:creationId xmlns:p14="http://schemas.microsoft.com/office/powerpoint/2010/main" val="53528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dirty="0"/>
              <a:t>Request-Reply Communication</a:t>
            </a:r>
          </a:p>
        </p:txBody>
      </p:sp>
      <p:sp>
        <p:nvSpPr>
          <p:cNvPr id="7" name="Footer Placeholder 6"/>
          <p:cNvSpPr>
            <a:spLocks noGrp="1"/>
          </p:cNvSpPr>
          <p:nvPr>
            <p:ph type="ftr" sz="quarter" idx="11"/>
          </p:nvPr>
        </p:nvSpPr>
        <p:spPr/>
        <p:txBody>
          <a:bodyPr/>
          <a:lstStyle/>
          <a:p>
            <a:r>
              <a:rPr lang="en-US"/>
              <a:t>CSH3J3 – Sistem Paralel dan Terdistribusi</a:t>
            </a:r>
            <a:endParaRPr lang="en-US" dirty="0"/>
          </a:p>
        </p:txBody>
      </p:sp>
      <p:sp>
        <p:nvSpPr>
          <p:cNvPr id="8" name="Slide Number Placeholder 7"/>
          <p:cNvSpPr>
            <a:spLocks noGrp="1"/>
          </p:cNvSpPr>
          <p:nvPr>
            <p:ph type="sldNum" sz="quarter" idx="12"/>
          </p:nvPr>
        </p:nvSpPr>
        <p:spPr/>
        <p:txBody>
          <a:bodyPr/>
          <a:lstStyle/>
          <a:p>
            <a:fld id="{68A5523F-4C95-49F3-8F3F-2B05583CC12F}" type="slidenum">
              <a:rPr lang="en-US" smtClean="0"/>
              <a:t>6</a:t>
            </a:fld>
            <a:endParaRPr lang="en-US"/>
          </a:p>
        </p:txBody>
      </p:sp>
      <p:pic>
        <p:nvPicPr>
          <p:cNvPr id="4" name="Picture 3"/>
          <p:cNvPicPr>
            <a:picLocks noChangeAspect="1"/>
          </p:cNvPicPr>
          <p:nvPr/>
        </p:nvPicPr>
        <p:blipFill>
          <a:blip r:embed="rId2"/>
          <a:stretch>
            <a:fillRect/>
          </a:stretch>
        </p:blipFill>
        <p:spPr>
          <a:xfrm>
            <a:off x="1626322" y="2293834"/>
            <a:ext cx="5891357" cy="3251560"/>
          </a:xfrm>
          <a:prstGeom prst="rect">
            <a:avLst/>
          </a:prstGeom>
        </p:spPr>
      </p:pic>
    </p:spTree>
    <p:extLst>
      <p:ext uri="{BB962C8B-B14F-4D97-AF65-F5344CB8AC3E}">
        <p14:creationId xmlns:p14="http://schemas.microsoft.com/office/powerpoint/2010/main" val="884146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doOperation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sends a request</a:t>
            </a:r>
            <a:r>
              <a:rPr lang="en-US" dirty="0"/>
              <a:t> message to the server whose Internet address and port are specified in the remote reference given as an argument </a:t>
            </a:r>
          </a:p>
          <a:p>
            <a:r>
              <a:rPr lang="en-US" dirty="0"/>
              <a:t>After sending the request message, </a:t>
            </a:r>
            <a:r>
              <a:rPr lang="en-US" i="1" dirty="0" err="1"/>
              <a:t>doOperation</a:t>
            </a:r>
            <a:br>
              <a:rPr lang="en-US" i="1" dirty="0"/>
            </a:br>
            <a:r>
              <a:rPr lang="en-US" dirty="0"/>
              <a:t>invokes </a:t>
            </a:r>
            <a:r>
              <a:rPr lang="en-US" b="1" i="1" dirty="0"/>
              <a:t>receive</a:t>
            </a:r>
            <a:r>
              <a:rPr lang="en-US" i="1" dirty="0"/>
              <a:t> </a:t>
            </a:r>
            <a:r>
              <a:rPr lang="en-US" dirty="0"/>
              <a:t>to get a reply message, from which it extracts the result and returns it to</a:t>
            </a:r>
            <a:br>
              <a:rPr lang="en-US" dirty="0"/>
            </a:br>
            <a:r>
              <a:rPr lang="en-US" dirty="0"/>
              <a:t>the caller </a:t>
            </a:r>
          </a:p>
          <a:p>
            <a:r>
              <a:rPr lang="en-US" dirty="0"/>
              <a:t>The caller of </a:t>
            </a:r>
            <a:r>
              <a:rPr lang="en-US" i="1" dirty="0" err="1"/>
              <a:t>doOperation</a:t>
            </a:r>
            <a:r>
              <a:rPr lang="en-US" i="1" dirty="0"/>
              <a:t> </a:t>
            </a:r>
            <a:r>
              <a:rPr lang="en-US" dirty="0"/>
              <a:t>is </a:t>
            </a:r>
            <a:r>
              <a:rPr lang="en-US" b="1" dirty="0"/>
              <a:t>blocked</a:t>
            </a:r>
            <a:r>
              <a:rPr lang="en-US" dirty="0"/>
              <a:t> until the server performs the requested operation and transmits a reply message to the client process </a:t>
            </a:r>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7</a:t>
            </a:fld>
            <a:endParaRPr lang="en-US"/>
          </a:p>
        </p:txBody>
      </p:sp>
    </p:spTree>
    <p:extLst>
      <p:ext uri="{BB962C8B-B14F-4D97-AF65-F5344CB8AC3E}">
        <p14:creationId xmlns:p14="http://schemas.microsoft.com/office/powerpoint/2010/main" val="303572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getRequest</a:t>
            </a:r>
            <a:endParaRPr lang="en-US" dirty="0"/>
          </a:p>
        </p:txBody>
      </p:sp>
      <p:sp>
        <p:nvSpPr>
          <p:cNvPr id="3" name="Content Placeholder 2"/>
          <p:cNvSpPr>
            <a:spLocks noGrp="1"/>
          </p:cNvSpPr>
          <p:nvPr>
            <p:ph idx="1"/>
          </p:nvPr>
        </p:nvSpPr>
        <p:spPr/>
        <p:txBody>
          <a:bodyPr>
            <a:normAutofit/>
          </a:bodyPr>
          <a:lstStyle/>
          <a:p>
            <a:r>
              <a:rPr lang="en-US" dirty="0"/>
              <a:t>used by a server process to acquire service requests</a:t>
            </a:r>
          </a:p>
          <a:p>
            <a:r>
              <a:rPr lang="en-US" dirty="0"/>
              <a:t>When the server has invoked the specified operation, it then uses </a:t>
            </a:r>
            <a:r>
              <a:rPr lang="en-US" i="1" dirty="0" err="1"/>
              <a:t>sendReply</a:t>
            </a:r>
            <a:r>
              <a:rPr lang="en-US" i="1" dirty="0"/>
              <a:t> </a:t>
            </a:r>
            <a:r>
              <a:rPr lang="en-US" dirty="0"/>
              <a:t>to send the reply message to the client. </a:t>
            </a:r>
            <a:br>
              <a:rPr lang="en-US" dirty="0"/>
            </a:br>
            <a:endParaRPr lang="en-US" dirty="0"/>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8</a:t>
            </a:fld>
            <a:endParaRPr lang="en-US"/>
          </a:p>
        </p:txBody>
      </p:sp>
    </p:spTree>
    <p:extLst>
      <p:ext uri="{BB962C8B-B14F-4D97-AF65-F5344CB8AC3E}">
        <p14:creationId xmlns:p14="http://schemas.microsoft.com/office/powerpoint/2010/main" val="343367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sendReply</a:t>
            </a:r>
            <a:endParaRPr lang="en-US" dirty="0"/>
          </a:p>
        </p:txBody>
      </p:sp>
      <p:sp>
        <p:nvSpPr>
          <p:cNvPr id="3" name="Content Placeholder 2"/>
          <p:cNvSpPr>
            <a:spLocks noGrp="1"/>
          </p:cNvSpPr>
          <p:nvPr>
            <p:ph idx="1"/>
          </p:nvPr>
        </p:nvSpPr>
        <p:spPr/>
        <p:txBody>
          <a:bodyPr/>
          <a:lstStyle/>
          <a:p>
            <a:r>
              <a:rPr lang="en-US" dirty="0"/>
              <a:t>When the server has invoked the specified operation, it then uses </a:t>
            </a:r>
            <a:r>
              <a:rPr lang="en-US" i="1" dirty="0" err="1"/>
              <a:t>sendReply</a:t>
            </a:r>
            <a:r>
              <a:rPr lang="en-US" i="1" dirty="0"/>
              <a:t> </a:t>
            </a:r>
            <a:r>
              <a:rPr lang="en-US" dirty="0"/>
              <a:t>to send the reply message to the client. </a:t>
            </a:r>
          </a:p>
          <a:p>
            <a:r>
              <a:rPr lang="en-US" dirty="0"/>
              <a:t>When the reply message is received by the client the original </a:t>
            </a:r>
            <a:r>
              <a:rPr lang="en-US" i="1" dirty="0" err="1"/>
              <a:t>doOperation</a:t>
            </a:r>
            <a:r>
              <a:rPr lang="en-US" i="1" dirty="0"/>
              <a:t> </a:t>
            </a:r>
            <a:r>
              <a:rPr lang="en-US" dirty="0"/>
              <a:t>is unblocked and execution of the client program continues </a:t>
            </a:r>
            <a:br>
              <a:rPr lang="en-US" dirty="0"/>
            </a:br>
            <a:endParaRPr lang="en-US" dirty="0"/>
          </a:p>
        </p:txBody>
      </p:sp>
      <p:sp>
        <p:nvSpPr>
          <p:cNvPr id="4" name="Footer Placeholder 3"/>
          <p:cNvSpPr>
            <a:spLocks noGrp="1"/>
          </p:cNvSpPr>
          <p:nvPr>
            <p:ph type="ftr" sz="quarter" idx="11"/>
          </p:nvPr>
        </p:nvSpPr>
        <p:spPr/>
        <p:txBody>
          <a:bodyPr/>
          <a:lstStyle/>
          <a:p>
            <a:r>
              <a:rPr lang="en-US"/>
              <a:t>CSH3J3 – Sistem Paralel dan Terdistribusi</a:t>
            </a:r>
            <a:endParaRPr lang="en-US" dirty="0"/>
          </a:p>
        </p:txBody>
      </p:sp>
      <p:sp>
        <p:nvSpPr>
          <p:cNvPr id="5" name="Slide Number Placeholder 4"/>
          <p:cNvSpPr>
            <a:spLocks noGrp="1"/>
          </p:cNvSpPr>
          <p:nvPr>
            <p:ph type="sldNum" sz="quarter" idx="12"/>
          </p:nvPr>
        </p:nvSpPr>
        <p:spPr/>
        <p:txBody>
          <a:bodyPr/>
          <a:lstStyle/>
          <a:p>
            <a:fld id="{68A5523F-4C95-49F3-8F3F-2B05583CC12F}" type="slidenum">
              <a:rPr lang="en-US" smtClean="0"/>
              <a:t>9</a:t>
            </a:fld>
            <a:endParaRPr lang="en-US"/>
          </a:p>
        </p:txBody>
      </p:sp>
    </p:spTree>
    <p:extLst>
      <p:ext uri="{BB962C8B-B14F-4D97-AF65-F5344CB8AC3E}">
        <p14:creationId xmlns:p14="http://schemas.microsoft.com/office/powerpoint/2010/main" val="2486532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1451</Words>
  <Application>Microsoft Office PowerPoint</Application>
  <PresentationFormat>On-screen Show (4:3)</PresentationFormat>
  <Paragraphs>210</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ＭＳ Ｐゴシック</vt:lpstr>
      <vt:lpstr>Arial</vt:lpstr>
      <vt:lpstr>Brush Script Std</vt:lpstr>
      <vt:lpstr>Calibri</vt:lpstr>
      <vt:lpstr>Times New Roman</vt:lpstr>
      <vt:lpstr>Verdana</vt:lpstr>
      <vt:lpstr>Wingdings</vt:lpstr>
      <vt:lpstr>Office Theme</vt:lpstr>
      <vt:lpstr>CSH3J3 SISTEM PARALEL DAN TERDISTRIBUSI</vt:lpstr>
      <vt:lpstr>Outline Today</vt:lpstr>
      <vt:lpstr>Introduction</vt:lpstr>
      <vt:lpstr>1. Request-Reply Protocols</vt:lpstr>
      <vt:lpstr>Request-Reply Protocol</vt:lpstr>
      <vt:lpstr>Request-Reply Communication</vt:lpstr>
      <vt:lpstr>doOperation</vt:lpstr>
      <vt:lpstr>getRequest</vt:lpstr>
      <vt:lpstr>sendReply</vt:lpstr>
      <vt:lpstr>R-R message Structure</vt:lpstr>
      <vt:lpstr>Characteristic of RR Protocol</vt:lpstr>
      <vt:lpstr>Style of Exchange Protocol</vt:lpstr>
      <vt:lpstr>Request Protocol</vt:lpstr>
      <vt:lpstr>RR Protocol</vt:lpstr>
      <vt:lpstr>RRA</vt:lpstr>
      <vt:lpstr>2. RPC</vt:lpstr>
      <vt:lpstr>PowerPoint Presentation</vt:lpstr>
      <vt:lpstr>Sequence of event</vt:lpstr>
      <vt:lpstr>Role of Client and Server stub Procedures in RPC</vt:lpstr>
      <vt:lpstr>A client and server through two asynchronous RPCs</vt:lpstr>
      <vt:lpstr>Case study: Sun RPC</vt:lpstr>
      <vt:lpstr>Case study: Sun RPC</vt:lpstr>
      <vt:lpstr>Design issues for RPC</vt:lpstr>
      <vt:lpstr>Call Semantics</vt:lpstr>
      <vt:lpstr>Maybe Semantics</vt:lpstr>
      <vt:lpstr>At-least-once Semantics</vt:lpstr>
      <vt:lpstr>At-most-once Semantics</vt:lpstr>
      <vt:lpstr>3. Remote Method Invocation</vt:lpstr>
      <vt:lpstr>a. Design issues for RMI</vt:lpstr>
      <vt:lpstr>objects are accessed</vt:lpstr>
      <vt:lpstr>b. Implementation of RMI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Gandalf</dc:creator>
  <cp:lastModifiedBy>NOVIAN ANGGIS SUWASTIKA</cp:lastModifiedBy>
  <cp:revision>106</cp:revision>
  <dcterms:created xsi:type="dcterms:W3CDTF">2017-01-07T07:13:05Z</dcterms:created>
  <dcterms:modified xsi:type="dcterms:W3CDTF">2020-01-09T12:01:32Z</dcterms:modified>
</cp:coreProperties>
</file>