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4" r:id="rId9"/>
    <p:sldId id="265" r:id="rId10"/>
    <p:sldId id="266"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5/14/2020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5/14/2020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5/14/2020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jetbrains.com/help/idea/creating-and-running-your-first-java-applicatio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2FCB-698D-488A-BBC8-DE22C8CBB82D}"/>
              </a:ext>
            </a:extLst>
          </p:cNvPr>
          <p:cNvSpPr>
            <a:spLocks noGrp="1"/>
          </p:cNvSpPr>
          <p:nvPr>
            <p:ph type="ctrTitle"/>
          </p:nvPr>
        </p:nvSpPr>
        <p:spPr/>
        <p:txBody>
          <a:bodyPr/>
          <a:lstStyle/>
          <a:p>
            <a:r>
              <a:rPr lang="en-US" sz="7200" dirty="0" err="1"/>
              <a:t>Tugas</a:t>
            </a:r>
            <a:r>
              <a:rPr lang="en-US" sz="7200" dirty="0"/>
              <a:t> </a:t>
            </a:r>
            <a:r>
              <a:rPr lang="en-US" sz="7200" dirty="0" err="1"/>
              <a:t>besar</a:t>
            </a:r>
            <a:br>
              <a:rPr lang="en-US" sz="7200" dirty="0"/>
            </a:br>
            <a:r>
              <a:rPr lang="en-US" sz="7200" dirty="0" err="1"/>
              <a:t>desain</a:t>
            </a:r>
            <a:r>
              <a:rPr lang="en-US" sz="7200" dirty="0"/>
              <a:t> dan </a:t>
            </a:r>
            <a:r>
              <a:rPr lang="en-US" sz="7200" dirty="0" err="1"/>
              <a:t>analisis</a:t>
            </a:r>
            <a:r>
              <a:rPr lang="en-US" sz="7200" dirty="0"/>
              <a:t> </a:t>
            </a:r>
            <a:r>
              <a:rPr lang="en-US" sz="7200" dirty="0" err="1"/>
              <a:t>algoritma</a:t>
            </a:r>
            <a:endParaRPr lang="en-US" sz="7200" dirty="0"/>
          </a:p>
        </p:txBody>
      </p:sp>
      <p:sp>
        <p:nvSpPr>
          <p:cNvPr id="3" name="Subtitle 2">
            <a:extLst>
              <a:ext uri="{FF2B5EF4-FFF2-40B4-BE49-F238E27FC236}">
                <a16:creationId xmlns:a16="http://schemas.microsoft.com/office/drawing/2014/main" id="{85CE4A03-55A1-47C0-B104-83E30D2CE4A9}"/>
              </a:ext>
            </a:extLst>
          </p:cNvPr>
          <p:cNvSpPr>
            <a:spLocks noGrp="1"/>
          </p:cNvSpPr>
          <p:nvPr>
            <p:ph type="subTitle" idx="1"/>
          </p:nvPr>
        </p:nvSpPr>
        <p:spPr>
          <a:xfrm>
            <a:off x="1069848" y="4547543"/>
            <a:ext cx="7891272" cy="1614717"/>
          </a:xfrm>
        </p:spPr>
        <p:txBody>
          <a:bodyPr>
            <a:normAutofit fontScale="92500" lnSpcReduction="10000"/>
          </a:bodyPr>
          <a:lstStyle/>
          <a:p>
            <a:r>
              <a:rPr lang="id-ID" b="1" dirty="0"/>
              <a:t>Dibuat Oleh:  </a:t>
            </a:r>
            <a:r>
              <a:rPr lang="id-ID" dirty="0"/>
              <a:t> </a:t>
            </a:r>
            <a:endParaRPr lang="en-US" dirty="0"/>
          </a:p>
          <a:p>
            <a:r>
              <a:rPr lang="id-ID" dirty="0"/>
              <a:t>Friskadini Ismayanti 	</a:t>
            </a:r>
            <a:r>
              <a:rPr lang="en-US" dirty="0"/>
              <a:t>	</a:t>
            </a:r>
            <a:r>
              <a:rPr lang="id-ID" dirty="0"/>
              <a:t>(1301198496)</a:t>
            </a:r>
            <a:endParaRPr lang="en-US" dirty="0"/>
          </a:p>
          <a:p>
            <a:r>
              <a:rPr lang="id-ID" dirty="0"/>
              <a:t>Muhammad Faisal Amir 	(1301198497)</a:t>
            </a:r>
            <a:endParaRPr lang="en-US" dirty="0"/>
          </a:p>
          <a:p>
            <a:r>
              <a:rPr lang="id-ID" dirty="0"/>
              <a:t>Ridho Maulana Cahyudi	(1301198515)</a:t>
            </a:r>
            <a:endParaRPr lang="en-US" dirty="0"/>
          </a:p>
        </p:txBody>
      </p:sp>
    </p:spTree>
    <p:extLst>
      <p:ext uri="{BB962C8B-B14F-4D97-AF65-F5344CB8AC3E}">
        <p14:creationId xmlns:p14="http://schemas.microsoft.com/office/powerpoint/2010/main" val="615922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40CB-F364-41E1-92BB-FA808A713722}"/>
              </a:ext>
            </a:extLst>
          </p:cNvPr>
          <p:cNvSpPr>
            <a:spLocks noGrp="1"/>
          </p:cNvSpPr>
          <p:nvPr>
            <p:ph type="title"/>
          </p:nvPr>
        </p:nvSpPr>
        <p:spPr/>
        <p:txBody>
          <a:bodyPr/>
          <a:lstStyle/>
          <a:p>
            <a:r>
              <a:rPr lang="en-US" dirty="0"/>
              <a:t>Tata </a:t>
            </a:r>
            <a:r>
              <a:rPr lang="en-US" dirty="0" err="1"/>
              <a:t>cara</a:t>
            </a:r>
            <a:r>
              <a:rPr lang="en-US" dirty="0"/>
              <a:t> </a:t>
            </a:r>
            <a:r>
              <a:rPr lang="en-US" dirty="0" err="1"/>
              <a:t>menjalankan</a:t>
            </a:r>
            <a:r>
              <a:rPr lang="en-US" dirty="0"/>
              <a:t> program</a:t>
            </a:r>
          </a:p>
        </p:txBody>
      </p:sp>
      <p:sp>
        <p:nvSpPr>
          <p:cNvPr id="3" name="Content Placeholder 2">
            <a:extLst>
              <a:ext uri="{FF2B5EF4-FFF2-40B4-BE49-F238E27FC236}">
                <a16:creationId xmlns:a16="http://schemas.microsoft.com/office/drawing/2014/main" id="{347607BF-EA3A-4417-8290-0798BFC069E1}"/>
              </a:ext>
            </a:extLst>
          </p:cNvPr>
          <p:cNvSpPr>
            <a:spLocks noGrp="1"/>
          </p:cNvSpPr>
          <p:nvPr>
            <p:ph idx="1"/>
          </p:nvPr>
        </p:nvSpPr>
        <p:spPr/>
        <p:txBody>
          <a:bodyPr>
            <a:normAutofit/>
          </a:bodyPr>
          <a:lstStyle/>
          <a:p>
            <a:pPr lvl="0"/>
            <a:r>
              <a:rPr lang="id-ID" b="1" dirty="0"/>
              <a:t>Menggunakan IntelliJ IDEA Jetbrains Community</a:t>
            </a:r>
            <a:endParaRPr lang="en-US" b="1" dirty="0"/>
          </a:p>
          <a:p>
            <a:pPr marL="0" lvl="0" indent="0">
              <a:buNone/>
            </a:pPr>
            <a:endParaRPr lang="en-US" dirty="0"/>
          </a:p>
          <a:p>
            <a:pPr lvl="1"/>
            <a:r>
              <a:rPr lang="id-ID" dirty="0"/>
              <a:t>Ikuti tutorial resmi dari IntelliJ - </a:t>
            </a:r>
            <a:r>
              <a:rPr lang="id-ID" u="sng" dirty="0">
                <a:hlinkClick r:id="rId2"/>
              </a:rPr>
              <a:t>https://www.jetbrains.com/help/idea/creating-and-running-your-first-java-application.html</a:t>
            </a:r>
            <a:r>
              <a:rPr lang="id-ID" dirty="0"/>
              <a:t> </a:t>
            </a:r>
            <a:endParaRPr lang="en-US" dirty="0"/>
          </a:p>
          <a:p>
            <a:pPr lvl="1"/>
            <a:r>
              <a:rPr lang="id-ID" dirty="0"/>
              <a:t>Buka project ini</a:t>
            </a:r>
            <a:endParaRPr lang="en-US" dirty="0"/>
          </a:p>
          <a:p>
            <a:pPr lvl="1"/>
            <a:r>
              <a:rPr lang="id-ID" dirty="0"/>
              <a:t>Algorithm Divide and Conquer</a:t>
            </a:r>
            <a:endParaRPr lang="en-US" dirty="0"/>
          </a:p>
          <a:p>
            <a:pPr lvl="2"/>
            <a:r>
              <a:rPr lang="id-ID" dirty="0"/>
              <a:t>[root_project]/divide-conquer-branch-bound/src/com/frogobox/divideconquer</a:t>
            </a:r>
            <a:endParaRPr lang="en-US" dirty="0"/>
          </a:p>
          <a:p>
            <a:pPr lvl="2"/>
            <a:r>
              <a:rPr lang="id-ID" dirty="0"/>
              <a:t>run - Main.java</a:t>
            </a:r>
            <a:endParaRPr lang="en-US" dirty="0"/>
          </a:p>
          <a:p>
            <a:pPr lvl="1"/>
            <a:r>
              <a:rPr lang="id-ID" dirty="0"/>
              <a:t>Algorithm Branch and Bound</a:t>
            </a:r>
            <a:endParaRPr lang="en-US" dirty="0"/>
          </a:p>
          <a:p>
            <a:pPr lvl="2"/>
            <a:r>
              <a:rPr lang="id-ID" dirty="0"/>
              <a:t>[root_project]/divide-conquer-branch-bound/src/com/frogobox/branchbound</a:t>
            </a:r>
            <a:endParaRPr lang="en-US" dirty="0"/>
          </a:p>
          <a:p>
            <a:pPr lvl="2"/>
            <a:r>
              <a:rPr lang="id-ID" dirty="0"/>
              <a:t>run - Main.java</a:t>
            </a:r>
            <a:endParaRPr lang="en-US" dirty="0"/>
          </a:p>
          <a:p>
            <a:pPr marL="0" indent="0">
              <a:buNone/>
            </a:pPr>
            <a:endParaRPr lang="en-US" dirty="0"/>
          </a:p>
        </p:txBody>
      </p:sp>
    </p:spTree>
    <p:extLst>
      <p:ext uri="{BB962C8B-B14F-4D97-AF65-F5344CB8AC3E}">
        <p14:creationId xmlns:p14="http://schemas.microsoft.com/office/powerpoint/2010/main" val="248435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BF33-FD0A-49A6-AF81-EA771B33542E}"/>
              </a:ext>
            </a:extLst>
          </p:cNvPr>
          <p:cNvSpPr>
            <a:spLocks noGrp="1"/>
          </p:cNvSpPr>
          <p:nvPr>
            <p:ph type="title"/>
          </p:nvPr>
        </p:nvSpPr>
        <p:spPr/>
        <p:txBody>
          <a:bodyPr/>
          <a:lstStyle/>
          <a:p>
            <a:r>
              <a:rPr lang="en-US" dirty="0"/>
              <a:t>Tata </a:t>
            </a:r>
            <a:r>
              <a:rPr lang="en-US" dirty="0" err="1"/>
              <a:t>cara</a:t>
            </a:r>
            <a:r>
              <a:rPr lang="en-US" dirty="0"/>
              <a:t> </a:t>
            </a:r>
            <a:r>
              <a:rPr lang="en-US" dirty="0" err="1"/>
              <a:t>menjalankan</a:t>
            </a:r>
            <a:r>
              <a:rPr lang="en-US" dirty="0"/>
              <a:t> program</a:t>
            </a:r>
          </a:p>
        </p:txBody>
      </p:sp>
      <p:sp>
        <p:nvSpPr>
          <p:cNvPr id="3" name="Content Placeholder 2">
            <a:extLst>
              <a:ext uri="{FF2B5EF4-FFF2-40B4-BE49-F238E27FC236}">
                <a16:creationId xmlns:a16="http://schemas.microsoft.com/office/drawing/2014/main" id="{1006D260-69A1-4068-9CEF-8AA3E800E0E5}"/>
              </a:ext>
            </a:extLst>
          </p:cNvPr>
          <p:cNvSpPr>
            <a:spLocks noGrp="1"/>
          </p:cNvSpPr>
          <p:nvPr>
            <p:ph idx="1"/>
          </p:nvPr>
        </p:nvSpPr>
        <p:spPr>
          <a:xfrm>
            <a:off x="1063752" y="1842052"/>
            <a:ext cx="10064496" cy="4531316"/>
          </a:xfrm>
        </p:spPr>
        <p:txBody>
          <a:bodyPr>
            <a:normAutofit/>
          </a:bodyPr>
          <a:lstStyle/>
          <a:p>
            <a:pPr lvl="0"/>
            <a:r>
              <a:rPr lang="id-ID" b="1" dirty="0"/>
              <a:t>Menggunakan Command Prompt</a:t>
            </a:r>
            <a:endParaRPr lang="en-US" dirty="0"/>
          </a:p>
          <a:p>
            <a:pPr lvl="1"/>
            <a:r>
              <a:rPr lang="id-ID" dirty="0"/>
              <a:t>Buka CMD</a:t>
            </a:r>
            <a:endParaRPr lang="en-US" dirty="0"/>
          </a:p>
          <a:p>
            <a:pPr lvl="1"/>
            <a:r>
              <a:rPr lang="id-ID" dirty="0"/>
              <a:t>Pergi ke folder tujuan</a:t>
            </a:r>
            <a:endParaRPr lang="en-US" dirty="0"/>
          </a:p>
          <a:p>
            <a:pPr lvl="2"/>
            <a:r>
              <a:rPr lang="id-ID" dirty="0"/>
              <a:t>Algorithm Divide and Conquer</a:t>
            </a:r>
            <a:endParaRPr lang="en-US" dirty="0"/>
          </a:p>
          <a:p>
            <a:pPr lvl="3"/>
            <a:r>
              <a:rPr lang="id-ID" dirty="0"/>
              <a:t>[root_project]/divide-conquer-branch-bound/src/com/frogobox/divideconquer</a:t>
            </a:r>
            <a:endParaRPr lang="en-US" dirty="0"/>
          </a:p>
          <a:p>
            <a:pPr lvl="2"/>
            <a:r>
              <a:rPr lang="id-ID" dirty="0"/>
              <a:t>Algorithm Branch and Bound</a:t>
            </a:r>
            <a:endParaRPr lang="en-US" dirty="0"/>
          </a:p>
          <a:p>
            <a:pPr lvl="3"/>
            <a:r>
              <a:rPr lang="id-ID" dirty="0"/>
              <a:t>[root_project]/divide-conquer-branch-bound/src/com/frogobox/branchbound</a:t>
            </a:r>
            <a:endParaRPr lang="en-US" dirty="0"/>
          </a:p>
          <a:p>
            <a:pPr lvl="1"/>
            <a:r>
              <a:rPr lang="id-ID" dirty="0"/>
              <a:t>Run code dengan Javac dan Java</a:t>
            </a:r>
            <a:endParaRPr lang="en-US" dirty="0"/>
          </a:p>
          <a:p>
            <a:pPr lvl="2"/>
            <a:r>
              <a:rPr lang="id-ID" dirty="0"/>
              <a:t>Algorithm Divide and Conquer</a:t>
            </a:r>
            <a:endParaRPr lang="en-US" dirty="0"/>
          </a:p>
          <a:p>
            <a:pPr lvl="3"/>
            <a:r>
              <a:rPr lang="id-ID" dirty="0"/>
              <a:t>$ javac *.java</a:t>
            </a:r>
            <a:endParaRPr lang="en-US" dirty="0"/>
          </a:p>
          <a:p>
            <a:pPr lvl="3"/>
            <a:r>
              <a:rPr lang="id-ID" dirty="0"/>
              <a:t>$ java com.frogobox.divideconquer.Main</a:t>
            </a:r>
            <a:endParaRPr lang="en-US" dirty="0"/>
          </a:p>
          <a:p>
            <a:pPr lvl="2"/>
            <a:r>
              <a:rPr lang="id-ID" dirty="0"/>
              <a:t>Algorithm Branch and Bound</a:t>
            </a:r>
            <a:endParaRPr lang="en-US" dirty="0"/>
          </a:p>
          <a:p>
            <a:pPr lvl="3"/>
            <a:r>
              <a:rPr lang="id-ID" dirty="0"/>
              <a:t>$ javac *.java</a:t>
            </a:r>
            <a:endParaRPr lang="en-US" dirty="0"/>
          </a:p>
          <a:p>
            <a:pPr lvl="3"/>
            <a:r>
              <a:rPr lang="id-ID" dirty="0"/>
              <a:t>$ java com./frogobox.branchbound.Main</a:t>
            </a:r>
            <a:endParaRPr lang="en-US" dirty="0"/>
          </a:p>
          <a:p>
            <a:endParaRPr lang="en-US" dirty="0"/>
          </a:p>
        </p:txBody>
      </p:sp>
    </p:spTree>
    <p:extLst>
      <p:ext uri="{BB962C8B-B14F-4D97-AF65-F5344CB8AC3E}">
        <p14:creationId xmlns:p14="http://schemas.microsoft.com/office/powerpoint/2010/main" val="306174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AE39C-590A-4B51-B440-42889035A951}"/>
              </a:ext>
            </a:extLst>
          </p:cNvPr>
          <p:cNvSpPr>
            <a:spLocks noGrp="1"/>
          </p:cNvSpPr>
          <p:nvPr>
            <p:ph type="title"/>
          </p:nvPr>
        </p:nvSpPr>
        <p:spPr>
          <a:xfrm>
            <a:off x="1066800" y="2406198"/>
            <a:ext cx="10058400" cy="1609344"/>
          </a:xfrm>
        </p:spPr>
        <p:txBody>
          <a:bodyPr/>
          <a:lstStyle/>
          <a:p>
            <a:pPr algn="ctr"/>
            <a:r>
              <a:rPr lang="en-US" dirty="0" err="1"/>
              <a:t>Terima</a:t>
            </a:r>
            <a:r>
              <a:rPr lang="en-US" dirty="0"/>
              <a:t> </a:t>
            </a:r>
            <a:r>
              <a:rPr lang="en-US" dirty="0" err="1"/>
              <a:t>kasih</a:t>
            </a:r>
            <a:endParaRPr lang="en-US" dirty="0"/>
          </a:p>
        </p:txBody>
      </p:sp>
    </p:spTree>
    <p:extLst>
      <p:ext uri="{BB962C8B-B14F-4D97-AF65-F5344CB8AC3E}">
        <p14:creationId xmlns:p14="http://schemas.microsoft.com/office/powerpoint/2010/main" val="345483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5EBF-CF9B-4C3F-8B9C-276D95A128DD}"/>
              </a:ext>
            </a:extLst>
          </p:cNvPr>
          <p:cNvSpPr>
            <a:spLocks noGrp="1"/>
          </p:cNvSpPr>
          <p:nvPr>
            <p:ph type="title"/>
          </p:nvPr>
        </p:nvSpPr>
        <p:spPr/>
        <p:txBody>
          <a:bodyPr/>
          <a:lstStyle/>
          <a:p>
            <a:r>
              <a:rPr lang="en-US" dirty="0" err="1"/>
              <a:t>Latar</a:t>
            </a:r>
            <a:r>
              <a:rPr lang="en-US" dirty="0"/>
              <a:t> </a:t>
            </a:r>
            <a:r>
              <a:rPr lang="en-US" dirty="0" err="1"/>
              <a:t>belakang</a:t>
            </a:r>
            <a:r>
              <a:rPr lang="en-US" dirty="0"/>
              <a:t> </a:t>
            </a:r>
            <a:r>
              <a:rPr lang="en-US" dirty="0" err="1"/>
              <a:t>permasalahan</a:t>
            </a:r>
            <a:endParaRPr lang="en-US" dirty="0"/>
          </a:p>
        </p:txBody>
      </p:sp>
      <p:sp>
        <p:nvSpPr>
          <p:cNvPr id="3" name="Content Placeholder 2">
            <a:extLst>
              <a:ext uri="{FF2B5EF4-FFF2-40B4-BE49-F238E27FC236}">
                <a16:creationId xmlns:a16="http://schemas.microsoft.com/office/drawing/2014/main" id="{FAA75510-0809-4C68-987C-262923A8EEC0}"/>
              </a:ext>
            </a:extLst>
          </p:cNvPr>
          <p:cNvSpPr>
            <a:spLocks noGrp="1"/>
          </p:cNvSpPr>
          <p:nvPr>
            <p:ph idx="1"/>
          </p:nvPr>
        </p:nvSpPr>
        <p:spPr/>
        <p:txBody>
          <a:bodyPr>
            <a:normAutofit lnSpcReduction="10000"/>
          </a:bodyPr>
          <a:lstStyle/>
          <a:p>
            <a:r>
              <a:rPr lang="id-ID" dirty="0"/>
              <a:t>Salah satu pendekatan yang dapat dilakukan untuk menyelesaikan permasalahan convex hull dapat menggunakan algoritma divide and conquer.Sedangkan pendekatan untuk menyelesaikan masalah 8 puzzle problem adalah metode branch and bound, pengembangan dari Program Linear di mana beberapa atau semua variabel keputusannya harus berupa integer. </a:t>
            </a:r>
            <a:endParaRPr lang="en-US" dirty="0"/>
          </a:p>
          <a:p>
            <a:r>
              <a:rPr lang="id-ID" dirty="0"/>
              <a:t>Pemrograman bulat dibutuhkan ketika keputusan harus dilakukan dalam bentuk bilangan bulat (bukan pecahan yang sering terjadi bila kita gunakan metode simpleks). Model matematis dari pemrograman bulat sebenarnya sama dengan model linear programming, dengan tambahan batasan bahwa variabelnya harus bilangan bulat.</a:t>
            </a:r>
            <a:endParaRPr lang="en-US" dirty="0"/>
          </a:p>
          <a:p>
            <a:r>
              <a:rPr lang="id-ID" dirty="0"/>
              <a:t>Algoritma Divide and Conquer merupakan algoritma yang sangat populer di dunia Ilmu Komputer. Divide and Conquer merupakan algoritma yang berprinsip memecah-mecah permasalahan yang terlalu besar menjadi beberapa bagian kecil sehingga lebih mudah untuk diselesaikan. </a:t>
            </a:r>
            <a:endParaRPr lang="en-US" dirty="0"/>
          </a:p>
        </p:txBody>
      </p:sp>
    </p:spTree>
    <p:extLst>
      <p:ext uri="{BB962C8B-B14F-4D97-AF65-F5344CB8AC3E}">
        <p14:creationId xmlns:p14="http://schemas.microsoft.com/office/powerpoint/2010/main" val="327544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BB3F-568F-474B-B4F4-AE78FDF169FC}"/>
              </a:ext>
            </a:extLst>
          </p:cNvPr>
          <p:cNvSpPr>
            <a:spLocks noGrp="1"/>
          </p:cNvSpPr>
          <p:nvPr>
            <p:ph type="title"/>
          </p:nvPr>
        </p:nvSpPr>
        <p:spPr/>
        <p:txBody>
          <a:bodyPr/>
          <a:lstStyle/>
          <a:p>
            <a:r>
              <a:rPr lang="en-US" dirty="0" err="1"/>
              <a:t>Teori</a:t>
            </a:r>
            <a:r>
              <a:rPr lang="en-US" dirty="0"/>
              <a:t> Dasar </a:t>
            </a:r>
            <a:r>
              <a:rPr lang="en-US" dirty="0" err="1"/>
              <a:t>Strategi</a:t>
            </a:r>
            <a:r>
              <a:rPr lang="en-US" dirty="0"/>
              <a:t> dan </a:t>
            </a:r>
            <a:r>
              <a:rPr lang="en-US" dirty="0" err="1"/>
              <a:t>Masalah</a:t>
            </a:r>
            <a:r>
              <a:rPr lang="en-US" dirty="0"/>
              <a:t> yang </a:t>
            </a:r>
            <a:r>
              <a:rPr lang="en-US" dirty="0" err="1"/>
              <a:t>diselesaikan</a:t>
            </a:r>
            <a:endParaRPr lang="en-US" dirty="0"/>
          </a:p>
        </p:txBody>
      </p:sp>
      <p:sp>
        <p:nvSpPr>
          <p:cNvPr id="3" name="Content Placeholder 2">
            <a:extLst>
              <a:ext uri="{FF2B5EF4-FFF2-40B4-BE49-F238E27FC236}">
                <a16:creationId xmlns:a16="http://schemas.microsoft.com/office/drawing/2014/main" id="{1559EAEA-D9FD-4944-8CD1-68569CCF1CFA}"/>
              </a:ext>
            </a:extLst>
          </p:cNvPr>
          <p:cNvSpPr>
            <a:spLocks noGrp="1"/>
          </p:cNvSpPr>
          <p:nvPr>
            <p:ph idx="1"/>
          </p:nvPr>
        </p:nvSpPr>
        <p:spPr/>
        <p:txBody>
          <a:bodyPr>
            <a:normAutofit fontScale="92500" lnSpcReduction="10000"/>
          </a:bodyPr>
          <a:lstStyle/>
          <a:p>
            <a:r>
              <a:rPr lang="id-ID" i="1" dirty="0"/>
              <a:t>Pemecahan Masalah Convex Hull dengan Algoritma Divide and Conquer</a:t>
            </a:r>
            <a:endParaRPr lang="en-US" dirty="0"/>
          </a:p>
          <a:p>
            <a:pPr lvl="1"/>
            <a:endParaRPr lang="en-US" dirty="0"/>
          </a:p>
          <a:p>
            <a:pPr lvl="1"/>
            <a:r>
              <a:rPr lang="id-ID" dirty="0"/>
              <a:t>Pada penyelasaian masalah pencarian Convex Hull dengan menggunakan algoritma Divide and Conquer, hal ini dapat dipandang sebagai generalisasi dari algoritma pengurutan merge sort.</a:t>
            </a:r>
            <a:endParaRPr lang="en-US" dirty="0"/>
          </a:p>
          <a:p>
            <a:pPr lvl="1"/>
            <a:r>
              <a:rPr lang="id-ID" dirty="0"/>
              <a:t>Permasalahan convex hull adalah sebuah permasalahan yang memiliki aplikasi terapan yang cukup banyak, seperti pada permasalahan grafika komputer, otomasi desain, pengenalan pola (pattern recognition) dan penelitian operasi. Divide and Conquer adalah metode pemecahan masalah yang bekerja dengan membagi masalah menjadi beberapa upa-masalah yang lebih kecil, kemudian menyelesaikan masing-masing upa-masalah tersebut secara independent dan akhirnya menggabungkan solusi masing-masing upa-masalah sehingga menjadi solusi dari masalah semula.</a:t>
            </a:r>
            <a:endParaRPr lang="en-US" dirty="0"/>
          </a:p>
          <a:p>
            <a:pPr lvl="1"/>
            <a:r>
              <a:rPr lang="id-ID" dirty="0"/>
              <a:t>Algoritma Divide and Conquer merupakan salah satu solusi dalam penyelesaian masalah convex hull. Algoritma ini ternyata memiliki kompleksitas waktu yang cukup kecil dan efektif dalam menyelesaikan permasalahan ini (jika dibandingkan algoritma lain). Selain itu juga, algoritma ini dapat digeneralisasi untuk permasalahan convex hull yang berdimensi lebih dari 3.</a:t>
            </a:r>
            <a:endParaRPr lang="en-US" dirty="0"/>
          </a:p>
        </p:txBody>
      </p:sp>
    </p:spTree>
    <p:extLst>
      <p:ext uri="{BB962C8B-B14F-4D97-AF65-F5344CB8AC3E}">
        <p14:creationId xmlns:p14="http://schemas.microsoft.com/office/powerpoint/2010/main" val="998907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4CE2-1AFE-415C-9AA9-EADB0907EEC9}"/>
              </a:ext>
            </a:extLst>
          </p:cNvPr>
          <p:cNvSpPr>
            <a:spLocks noGrp="1"/>
          </p:cNvSpPr>
          <p:nvPr>
            <p:ph type="title"/>
          </p:nvPr>
        </p:nvSpPr>
        <p:spPr/>
        <p:txBody>
          <a:bodyPr/>
          <a:lstStyle/>
          <a:p>
            <a:r>
              <a:rPr lang="en-US" dirty="0" err="1"/>
              <a:t>Teori</a:t>
            </a:r>
            <a:r>
              <a:rPr lang="en-US" dirty="0"/>
              <a:t> Dasar </a:t>
            </a:r>
            <a:r>
              <a:rPr lang="en-US" dirty="0" err="1"/>
              <a:t>Strategi</a:t>
            </a:r>
            <a:r>
              <a:rPr lang="en-US" dirty="0"/>
              <a:t> dan </a:t>
            </a:r>
            <a:r>
              <a:rPr lang="en-US" dirty="0" err="1"/>
              <a:t>Masalah</a:t>
            </a:r>
            <a:r>
              <a:rPr lang="en-US" dirty="0"/>
              <a:t> yang </a:t>
            </a:r>
            <a:r>
              <a:rPr lang="en-US" dirty="0" err="1"/>
              <a:t>diselesaikan</a:t>
            </a:r>
            <a:endParaRPr lang="en-US" dirty="0"/>
          </a:p>
        </p:txBody>
      </p:sp>
      <p:sp>
        <p:nvSpPr>
          <p:cNvPr id="3" name="Content Placeholder 2">
            <a:extLst>
              <a:ext uri="{FF2B5EF4-FFF2-40B4-BE49-F238E27FC236}">
                <a16:creationId xmlns:a16="http://schemas.microsoft.com/office/drawing/2014/main" id="{A49B4A2C-2B6C-4BCD-92B4-494D8F2BD3DD}"/>
              </a:ext>
            </a:extLst>
          </p:cNvPr>
          <p:cNvSpPr>
            <a:spLocks noGrp="1"/>
          </p:cNvSpPr>
          <p:nvPr>
            <p:ph idx="1"/>
          </p:nvPr>
        </p:nvSpPr>
        <p:spPr/>
        <p:txBody>
          <a:bodyPr>
            <a:normAutofit fontScale="92500" lnSpcReduction="10000"/>
          </a:bodyPr>
          <a:lstStyle/>
          <a:p>
            <a:r>
              <a:rPr lang="id-ID" sz="2400" i="1" dirty="0"/>
              <a:t>8 Puzzle Problem</a:t>
            </a:r>
            <a:endParaRPr lang="en-US" sz="2400" dirty="0"/>
          </a:p>
          <a:p>
            <a:pPr lvl="1"/>
            <a:r>
              <a:rPr lang="id-ID" dirty="0"/>
              <a:t>8 puzzle terdiri dari delapan ubin bergerak bernomor yang diatur dalam bingkai 3x3. Satu sel bingkai selalu kosong sehingga memungkinkan untuk memindahkan ubin bernomor yang berdekatan ke sel kosong. Teka-teki seperti itu diilustrasikan dalam diagram berikut.</a:t>
            </a:r>
            <a:endParaRPr lang="en-US" dirty="0"/>
          </a:p>
          <a:p>
            <a:pPr lvl="1"/>
            <a:r>
              <a:rPr lang="id-ID" dirty="0"/>
              <a:t>Program ini mengubah konfigurasi awal menjadi konfigurasi tujuan. Solusi untuk masalah ini adalah urutan langkah yang sesuai, seperti "pindahkan ubin 5 ke kanan, pindahkan ubin 7 ke kiri, pindahkan ubin 6 ke bawah, dll".</a:t>
            </a:r>
            <a:endParaRPr lang="en-US" dirty="0"/>
          </a:p>
          <a:p>
            <a:pPr lvl="1"/>
            <a:r>
              <a:rPr lang="id-ID" dirty="0"/>
              <a:t>Untuk memecahkan masalah menggunakan sistem produksi, kita harus menentukan basis data global, aturan, dan strategi kontrol. Untuk 8 masalah teka-teki yang sesuai dengan tiga komponen ini. Elemen-elemen ini adalah status masalah, gerakan dan tujuan. Dalam masalah ini, setiap konfigurasi ubin adalah keadaan. Himpunan semua konfigurasi dalam ruang status masalah atau ruang masalah, hanya ada 3.62.880 konfigurasi berbeda dari 8 ubin dan ruang kosong. Setelah status masalah diidentifikasi secara konseptual, kita harus membuat representasi komputer, atau deskripsi tentangnya. deskripsi ini kemudian digunakan sebagai basis data sistem produksi. Untuk 8-puzzle, deskripsi lurus ke depan adalah array matriks angka 3X3. Basis data global awal adalah uraian kondisi awal masalah ini. Secara virtual segala jenis struktur data dapat digunakan untuk menggambarkan status.</a:t>
            </a:r>
            <a:endParaRPr lang="en-US" dirty="0"/>
          </a:p>
          <a:p>
            <a:endParaRPr lang="en-US" dirty="0"/>
          </a:p>
        </p:txBody>
      </p:sp>
    </p:spTree>
    <p:extLst>
      <p:ext uri="{BB962C8B-B14F-4D97-AF65-F5344CB8AC3E}">
        <p14:creationId xmlns:p14="http://schemas.microsoft.com/office/powerpoint/2010/main" val="291266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B0786-9AD7-4967-8978-1869C5DEDA1C}"/>
              </a:ext>
            </a:extLst>
          </p:cNvPr>
          <p:cNvSpPr>
            <a:spLocks noGrp="1"/>
          </p:cNvSpPr>
          <p:nvPr>
            <p:ph type="title"/>
          </p:nvPr>
        </p:nvSpPr>
        <p:spPr/>
        <p:txBody>
          <a:bodyPr/>
          <a:lstStyle/>
          <a:p>
            <a:r>
              <a:rPr lang="en-US" dirty="0" err="1"/>
              <a:t>Penjelasan</a:t>
            </a:r>
            <a:r>
              <a:rPr lang="en-US" dirty="0"/>
              <a:t> Data</a:t>
            </a:r>
          </a:p>
        </p:txBody>
      </p:sp>
      <p:sp>
        <p:nvSpPr>
          <p:cNvPr id="3" name="Content Placeholder 2">
            <a:extLst>
              <a:ext uri="{FF2B5EF4-FFF2-40B4-BE49-F238E27FC236}">
                <a16:creationId xmlns:a16="http://schemas.microsoft.com/office/drawing/2014/main" id="{9E8C777A-3510-45B2-8C4A-96A95B2D5F06}"/>
              </a:ext>
            </a:extLst>
          </p:cNvPr>
          <p:cNvSpPr>
            <a:spLocks noGrp="1"/>
          </p:cNvSpPr>
          <p:nvPr>
            <p:ph idx="1"/>
          </p:nvPr>
        </p:nvSpPr>
        <p:spPr/>
        <p:txBody>
          <a:bodyPr>
            <a:normAutofit fontScale="92500" lnSpcReduction="10000"/>
          </a:bodyPr>
          <a:lstStyle/>
          <a:p>
            <a:pPr lvl="0"/>
            <a:r>
              <a:rPr lang="id-ID" dirty="0"/>
              <a:t>Algoritma Divide and Conquer</a:t>
            </a:r>
            <a:endParaRPr lang="en-US" dirty="0"/>
          </a:p>
          <a:p>
            <a:pPr marL="0" indent="0">
              <a:buNone/>
            </a:pPr>
            <a:endParaRPr lang="en-US" dirty="0"/>
          </a:p>
          <a:p>
            <a:pPr lvl="1"/>
            <a:r>
              <a:rPr lang="id-ID" dirty="0"/>
              <a:t>int[] sampleData = {4, -3, 5, -2, -1, 2, 6, -2};</a:t>
            </a:r>
            <a:endParaRPr lang="en-US" dirty="0"/>
          </a:p>
          <a:p>
            <a:pPr lvl="1"/>
            <a:r>
              <a:rPr lang="id-ID" dirty="0"/>
              <a:t>Data diatas merupakan data uji yang akan di coba dalam algoritma divide and conquer untuk penyelesaian algoritma convex hull. Data tersebut merupakan data random yang bisa diganti dengan angka berapa pun.</a:t>
            </a:r>
            <a:endParaRPr lang="en-US" dirty="0"/>
          </a:p>
          <a:p>
            <a:pPr lvl="1"/>
            <a:endParaRPr lang="en-US" dirty="0"/>
          </a:p>
          <a:p>
            <a:pPr lvl="0"/>
            <a:r>
              <a:rPr lang="id-ID" dirty="0"/>
              <a:t>Algoritma Branch and Bound</a:t>
            </a:r>
            <a:endParaRPr lang="en-US" dirty="0"/>
          </a:p>
          <a:p>
            <a:pPr marL="0" indent="0">
              <a:buNone/>
            </a:pPr>
            <a:endParaRPr lang="en-US" dirty="0"/>
          </a:p>
          <a:p>
            <a:pPr lvl="1"/>
            <a:r>
              <a:rPr lang="id-ID" dirty="0"/>
              <a:t>int[][] initial = {{1, 8, 2}, {0, 4, 3}, {7, 6, 5}};</a:t>
            </a:r>
            <a:endParaRPr lang="en-US" dirty="0"/>
          </a:p>
          <a:p>
            <a:pPr lvl="1"/>
            <a:r>
              <a:rPr lang="id-ID" dirty="0"/>
              <a:t>int[][] goal = {{1, 2, 3}, {4, 5, 6}, {7, 8, 0}};</a:t>
            </a:r>
            <a:endParaRPr lang="en-US" dirty="0"/>
          </a:p>
          <a:p>
            <a:pPr lvl="1"/>
            <a:r>
              <a:rPr lang="id-ID" dirty="0"/>
              <a:t>Data diatas merupakan data uji yang akan di coba dalam algoritma branch and bound untuk penyelesaian algoritma 8 puzzle problem. Data tersebut merupakan data random yang bisa diganti dengan angka berapa pun, sama seperti data uji pada algoritma divide and conquer.</a:t>
            </a:r>
            <a:endParaRPr lang="en-US" dirty="0"/>
          </a:p>
          <a:p>
            <a:endParaRPr lang="en-US" dirty="0"/>
          </a:p>
        </p:txBody>
      </p:sp>
    </p:spTree>
    <p:extLst>
      <p:ext uri="{BB962C8B-B14F-4D97-AF65-F5344CB8AC3E}">
        <p14:creationId xmlns:p14="http://schemas.microsoft.com/office/powerpoint/2010/main" val="137291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3374-3FE6-413F-ADFA-D267E3605D0B}"/>
              </a:ext>
            </a:extLst>
          </p:cNvPr>
          <p:cNvSpPr>
            <a:spLocks noGrp="1"/>
          </p:cNvSpPr>
          <p:nvPr>
            <p:ph type="title"/>
          </p:nvPr>
        </p:nvSpPr>
        <p:spPr/>
        <p:txBody>
          <a:bodyPr/>
          <a:lstStyle/>
          <a:p>
            <a:r>
              <a:rPr lang="id-ID" b="1" dirty="0"/>
              <a:t>Skenario Percobaan</a:t>
            </a:r>
            <a:endParaRPr lang="en-US" dirty="0"/>
          </a:p>
        </p:txBody>
      </p:sp>
      <p:sp>
        <p:nvSpPr>
          <p:cNvPr id="6" name="Content Placeholder 5">
            <a:extLst>
              <a:ext uri="{FF2B5EF4-FFF2-40B4-BE49-F238E27FC236}">
                <a16:creationId xmlns:a16="http://schemas.microsoft.com/office/drawing/2014/main" id="{E4A03068-6CDE-46E0-8C1A-FBB46A711936}"/>
              </a:ext>
            </a:extLst>
          </p:cNvPr>
          <p:cNvSpPr>
            <a:spLocks noGrp="1"/>
          </p:cNvSpPr>
          <p:nvPr>
            <p:ph idx="1"/>
          </p:nvPr>
        </p:nvSpPr>
        <p:spPr/>
        <p:txBody>
          <a:bodyPr>
            <a:normAutofit/>
          </a:bodyPr>
          <a:lstStyle/>
          <a:p>
            <a:r>
              <a:rPr lang="en-US" dirty="0" err="1"/>
              <a:t>Algoritma</a:t>
            </a:r>
            <a:r>
              <a:rPr lang="en-US" dirty="0"/>
              <a:t> Divide and Conquer</a:t>
            </a:r>
          </a:p>
          <a:p>
            <a:pPr marL="0" indent="0">
              <a:buNone/>
            </a:pPr>
            <a:endParaRPr lang="en-US" dirty="0"/>
          </a:p>
          <a:p>
            <a:pPr lvl="1"/>
            <a:r>
              <a:rPr lang="id-ID" sz="1700" dirty="0"/>
              <a:t>Pertama-tama lakukan pengurutan terhadap titik-titik dari himpunan S yang diberika berdasarkan koordinat absis-X, dengan kompleksitas waktu O(n log n).</a:t>
            </a:r>
            <a:endParaRPr lang="en-US" sz="1700" dirty="0"/>
          </a:p>
          <a:p>
            <a:pPr lvl="1"/>
            <a:r>
              <a:rPr lang="id-ID" sz="1700" dirty="0"/>
              <a:t>Jika |S| ≤ 3, maka lakukan pencarian convex hull secara brute-force dengan kompleksitas waktu O(1). (Basis).</a:t>
            </a:r>
            <a:endParaRPr lang="en-US" sz="1700" dirty="0"/>
          </a:p>
          <a:p>
            <a:pPr lvl="1"/>
            <a:r>
              <a:rPr lang="id-ID" sz="1700" dirty="0"/>
              <a:t>Jika tidak, partisi himpunan titik-titik pada S menjadi 2 buah himpunan A dan B, dimana A terdiri dari setengah jumlah dari |S| dan titik dengan koordinat absix-X yang terendah dan B terdiri dari setengah dari jumlah |S| dan titik dengan koordinat absis-X terbesar.</a:t>
            </a:r>
            <a:endParaRPr lang="en-US" sz="1700" dirty="0"/>
          </a:p>
          <a:p>
            <a:pPr lvl="1"/>
            <a:r>
              <a:rPr lang="id-ID" sz="1700" dirty="0"/>
              <a:t>Secara rekursif lakukan penghitungan terhadap HA = conv(A) dan HB = conv(B).</a:t>
            </a:r>
            <a:endParaRPr lang="en-US" sz="1700" dirty="0"/>
          </a:p>
          <a:p>
            <a:pPr lvl="1"/>
            <a:r>
              <a:rPr lang="id-ID" sz="1700" dirty="0"/>
              <a:t>Lakukan penggabungan (merge) terhadap kedua hull tersebut menjadi convex hull, H, dengan menghitung dan mencari upper dan lower tangents untuk HA dan HB dengan mengabaikan semua titik yang berada diantara dua buah tangen ini.</a:t>
            </a:r>
            <a:endParaRPr lang="en-US" sz="1700" dirty="0"/>
          </a:p>
          <a:p>
            <a:pPr marL="0" indent="0">
              <a:buNone/>
            </a:pPr>
            <a:endParaRPr lang="en-US" dirty="0"/>
          </a:p>
        </p:txBody>
      </p:sp>
    </p:spTree>
    <p:extLst>
      <p:ext uri="{BB962C8B-B14F-4D97-AF65-F5344CB8AC3E}">
        <p14:creationId xmlns:p14="http://schemas.microsoft.com/office/powerpoint/2010/main" val="1153703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7B10D-8DC1-4633-8098-CC0D4A584C93}"/>
              </a:ext>
            </a:extLst>
          </p:cNvPr>
          <p:cNvSpPr>
            <a:spLocks noGrp="1"/>
          </p:cNvSpPr>
          <p:nvPr>
            <p:ph type="title"/>
          </p:nvPr>
        </p:nvSpPr>
        <p:spPr/>
        <p:txBody>
          <a:bodyPr/>
          <a:lstStyle/>
          <a:p>
            <a:r>
              <a:rPr lang="id-ID" b="1" dirty="0"/>
              <a:t>Skenario Percobaan</a:t>
            </a:r>
            <a:endParaRPr lang="en-US" dirty="0"/>
          </a:p>
        </p:txBody>
      </p:sp>
      <p:sp>
        <p:nvSpPr>
          <p:cNvPr id="3" name="Content Placeholder 2">
            <a:extLst>
              <a:ext uri="{FF2B5EF4-FFF2-40B4-BE49-F238E27FC236}">
                <a16:creationId xmlns:a16="http://schemas.microsoft.com/office/drawing/2014/main" id="{B1306394-4461-4798-9414-C82F625EB259}"/>
              </a:ext>
            </a:extLst>
          </p:cNvPr>
          <p:cNvSpPr>
            <a:spLocks noGrp="1"/>
          </p:cNvSpPr>
          <p:nvPr>
            <p:ph idx="1"/>
          </p:nvPr>
        </p:nvSpPr>
        <p:spPr/>
        <p:txBody>
          <a:bodyPr>
            <a:normAutofit/>
          </a:bodyPr>
          <a:lstStyle/>
          <a:p>
            <a:r>
              <a:rPr lang="en-US" dirty="0" err="1"/>
              <a:t>Algoritma</a:t>
            </a:r>
            <a:r>
              <a:rPr lang="en-US" dirty="0"/>
              <a:t> Branch and Bound</a:t>
            </a:r>
          </a:p>
          <a:p>
            <a:pPr marL="0" indent="0">
              <a:buNone/>
            </a:pPr>
            <a:endParaRPr lang="en-US" dirty="0"/>
          </a:p>
          <a:p>
            <a:pPr lvl="1"/>
            <a:r>
              <a:rPr lang="id-ID" sz="1700" dirty="0"/>
              <a:t>Masukkan simpul akar ke dalam antrian S. Jika simpul akar adalah simpul solusi yang ingin dicapai, maka solusi telah ditemukan. Pencarian selesai.</a:t>
            </a:r>
            <a:endParaRPr lang="en-US" sz="1700" dirty="0"/>
          </a:p>
          <a:p>
            <a:pPr lvl="1"/>
            <a:r>
              <a:rPr lang="id-ID" sz="1700" dirty="0"/>
              <a:t>Jika antrian S kosong, maka solusi tidak ditemukan. Pencarian selesai.</a:t>
            </a:r>
            <a:endParaRPr lang="en-US" sz="1700" dirty="0"/>
          </a:p>
          <a:p>
            <a:pPr lvl="1"/>
            <a:r>
              <a:rPr lang="id-ID" sz="1700" dirty="0"/>
              <a:t>Jika S tidak kosong, mata pilih dari antrian simpul yang memiliki </a:t>
            </a:r>
            <a:r>
              <a:rPr lang="id-ID" sz="1700" i="1" dirty="0"/>
              <a:t>cost </a:t>
            </a:r>
            <a:r>
              <a:rPr lang="id-ID" sz="1700" dirty="0"/>
              <a:t>paling kecil. Jika terdapat beberapa simpul dengan nilai </a:t>
            </a:r>
            <a:r>
              <a:rPr lang="id-ID" sz="1700" i="1" dirty="0"/>
              <a:t>cost </a:t>
            </a:r>
            <a:r>
              <a:rPr lang="id-ID" sz="1700" dirty="0"/>
              <a:t>yang minimal, maka pilih satu secara sembarang</a:t>
            </a:r>
            <a:endParaRPr lang="en-US" sz="1700" dirty="0"/>
          </a:p>
          <a:p>
            <a:pPr lvl="1"/>
            <a:r>
              <a:rPr lang="id-ID" sz="1700" dirty="0"/>
              <a:t>Jika simpul yang dipilih adalah simpul solusi, maka solusi telah ditemukan. Pencarian selesai. Jika simpul yang dipilih bukan simpul solusi, maka bangkitkan anak-anak dari simpul tersebut. Jika simpul tidak memiliki anak, maka kembali ke langkah 2</a:t>
            </a:r>
            <a:endParaRPr lang="en-US" sz="1700" dirty="0"/>
          </a:p>
          <a:p>
            <a:pPr lvl="1"/>
            <a:r>
              <a:rPr lang="id-ID" sz="1700" dirty="0"/>
              <a:t>Untuk setiap anak dari simpul yang dipilih, hitung </a:t>
            </a:r>
            <a:r>
              <a:rPr lang="id-ID" sz="1700" i="1" dirty="0"/>
              <a:t>cost </a:t>
            </a:r>
            <a:r>
              <a:rPr lang="id-ID" sz="1700" dirty="0"/>
              <a:t>dan masukkan anak-anak simpul tersebut ke dalam antrian S </a:t>
            </a:r>
            <a:endParaRPr lang="en-US" sz="1700" dirty="0"/>
          </a:p>
          <a:p>
            <a:pPr lvl="1"/>
            <a:r>
              <a:rPr lang="id-ID" sz="1700" dirty="0"/>
              <a:t>Ulangi langkah 2</a:t>
            </a:r>
            <a:endParaRPr lang="en-US" sz="1700" dirty="0"/>
          </a:p>
        </p:txBody>
      </p:sp>
    </p:spTree>
    <p:extLst>
      <p:ext uri="{BB962C8B-B14F-4D97-AF65-F5344CB8AC3E}">
        <p14:creationId xmlns:p14="http://schemas.microsoft.com/office/powerpoint/2010/main" val="201803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9E2D-47E7-4B54-BB26-232A44B488E6}"/>
              </a:ext>
            </a:extLst>
          </p:cNvPr>
          <p:cNvSpPr>
            <a:spLocks noGrp="1"/>
          </p:cNvSpPr>
          <p:nvPr>
            <p:ph type="title"/>
          </p:nvPr>
        </p:nvSpPr>
        <p:spPr/>
        <p:txBody>
          <a:bodyPr/>
          <a:lstStyle/>
          <a:p>
            <a:r>
              <a:rPr lang="en-US" dirty="0"/>
              <a:t>Kesimpulan</a:t>
            </a:r>
          </a:p>
        </p:txBody>
      </p:sp>
      <p:sp>
        <p:nvSpPr>
          <p:cNvPr id="3" name="Content Placeholder 2">
            <a:extLst>
              <a:ext uri="{FF2B5EF4-FFF2-40B4-BE49-F238E27FC236}">
                <a16:creationId xmlns:a16="http://schemas.microsoft.com/office/drawing/2014/main" id="{94124BA2-1C39-437C-BAC0-A6339A8D4EE0}"/>
              </a:ext>
            </a:extLst>
          </p:cNvPr>
          <p:cNvSpPr>
            <a:spLocks noGrp="1"/>
          </p:cNvSpPr>
          <p:nvPr>
            <p:ph idx="1"/>
          </p:nvPr>
        </p:nvSpPr>
        <p:spPr/>
        <p:txBody>
          <a:bodyPr/>
          <a:lstStyle/>
          <a:p>
            <a:r>
              <a:rPr lang="id-ID" dirty="0"/>
              <a:t>Untuk penyelesaian problem convex hull sangat cocok menggunakan algoritma divide and conquer, sedangkan untuk penyelesaian masalah 8 puzzle problem sangat cocot menggunakan algoritma branch and bound. </a:t>
            </a:r>
            <a:endParaRPr lang="en-US" dirty="0"/>
          </a:p>
          <a:p>
            <a:r>
              <a:rPr lang="id-ID" dirty="0"/>
              <a:t>Hal tersebut di dasari oleh hasil percobaan di mana efektifitas dari waktu compiler sangat cepat dan masalah terpecahkan.</a:t>
            </a:r>
            <a:endParaRPr lang="en-US" dirty="0"/>
          </a:p>
          <a:p>
            <a:pPr marL="0" indent="0">
              <a:buNone/>
            </a:pPr>
            <a:endParaRPr lang="en-US" dirty="0"/>
          </a:p>
        </p:txBody>
      </p:sp>
    </p:spTree>
    <p:extLst>
      <p:ext uri="{BB962C8B-B14F-4D97-AF65-F5344CB8AC3E}">
        <p14:creationId xmlns:p14="http://schemas.microsoft.com/office/powerpoint/2010/main" val="381298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21DE-E200-440F-8202-951F6374431C}"/>
              </a:ext>
            </a:extLst>
          </p:cNvPr>
          <p:cNvSpPr>
            <a:spLocks noGrp="1"/>
          </p:cNvSpPr>
          <p:nvPr>
            <p:ph type="title"/>
          </p:nvPr>
        </p:nvSpPr>
        <p:spPr/>
        <p:txBody>
          <a:bodyPr/>
          <a:lstStyle/>
          <a:p>
            <a:r>
              <a:rPr lang="en-US" dirty="0"/>
              <a:t>Daftar </a:t>
            </a:r>
            <a:r>
              <a:rPr lang="en-US" dirty="0" err="1"/>
              <a:t>pustaka</a:t>
            </a:r>
            <a:endParaRPr lang="en-US" dirty="0"/>
          </a:p>
        </p:txBody>
      </p:sp>
      <p:sp>
        <p:nvSpPr>
          <p:cNvPr id="3" name="Content Placeholder 2">
            <a:extLst>
              <a:ext uri="{FF2B5EF4-FFF2-40B4-BE49-F238E27FC236}">
                <a16:creationId xmlns:a16="http://schemas.microsoft.com/office/drawing/2014/main" id="{676D6DB5-6213-4B3D-B793-F2C5E92734AA}"/>
              </a:ext>
            </a:extLst>
          </p:cNvPr>
          <p:cNvSpPr>
            <a:spLocks noGrp="1"/>
          </p:cNvSpPr>
          <p:nvPr>
            <p:ph idx="1"/>
          </p:nvPr>
        </p:nvSpPr>
        <p:spPr/>
        <p:txBody>
          <a:bodyPr/>
          <a:lstStyle/>
          <a:p>
            <a:r>
              <a:rPr lang="en-US" dirty="0" err="1"/>
              <a:t>Kirti_Mangal</a:t>
            </a:r>
            <a:r>
              <a:rPr lang="en-US" dirty="0"/>
              <a:t>. (2020, Mei 14). Retrieved from Geeks for Geeks: https://www.geeksforgeeks.org/8-puzzle-problem-using-branch-and-bound/</a:t>
            </a:r>
          </a:p>
          <a:p>
            <a:r>
              <a:rPr lang="en-US" dirty="0" err="1"/>
              <a:t>Raghavavaiah</a:t>
            </a:r>
            <a:r>
              <a:rPr lang="en-US" dirty="0"/>
              <a:t>, G. V. (2020, Mei 14). Blogspot. Retrieved from </a:t>
            </a:r>
            <a:r>
              <a:rPr lang="en-US" dirty="0" err="1"/>
              <a:t>artificialintelligence</a:t>
            </a:r>
            <a:r>
              <a:rPr lang="en-US" dirty="0"/>
              <a:t>-notes: http://artificialintelligence-notes.blogspot.com/2010/07/8-puzzle-problem.html</a:t>
            </a:r>
          </a:p>
          <a:p>
            <a:r>
              <a:rPr lang="en-US" dirty="0" err="1"/>
              <a:t>Winata</a:t>
            </a:r>
            <a:r>
              <a:rPr lang="en-US" dirty="0"/>
              <a:t>, R. (2020, Mei 14). </a:t>
            </a:r>
            <a:r>
              <a:rPr lang="en-US" dirty="0" err="1"/>
              <a:t>Rendy</a:t>
            </a:r>
            <a:r>
              <a:rPr lang="en-US" dirty="0"/>
              <a:t> </a:t>
            </a:r>
            <a:r>
              <a:rPr lang="en-US" dirty="0" err="1"/>
              <a:t>Winata</a:t>
            </a:r>
            <a:r>
              <a:rPr lang="en-US" dirty="0"/>
              <a:t> Blog. Retrieved from Blogspot: http://rendywinata.blogspot.com/2015/01/algoritma-divide-and-conquer-pada-java.html</a:t>
            </a:r>
          </a:p>
        </p:txBody>
      </p:sp>
    </p:spTree>
    <p:extLst>
      <p:ext uri="{BB962C8B-B14F-4D97-AF65-F5344CB8AC3E}">
        <p14:creationId xmlns:p14="http://schemas.microsoft.com/office/powerpoint/2010/main" val="1836864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36</TotalTime>
  <Words>1322</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Rockwell</vt:lpstr>
      <vt:lpstr>Rockwell Condensed</vt:lpstr>
      <vt:lpstr>Wingdings</vt:lpstr>
      <vt:lpstr>Wood Type</vt:lpstr>
      <vt:lpstr>Tugas besar desain dan analisis algoritma</vt:lpstr>
      <vt:lpstr>Latar belakang permasalahan</vt:lpstr>
      <vt:lpstr>Teori Dasar Strategi dan Masalah yang diselesaikan</vt:lpstr>
      <vt:lpstr>Teori Dasar Strategi dan Masalah yang diselesaikan</vt:lpstr>
      <vt:lpstr>Penjelasan Data</vt:lpstr>
      <vt:lpstr>Skenario Percobaan</vt:lpstr>
      <vt:lpstr>Skenario Percobaan</vt:lpstr>
      <vt:lpstr>Kesimpulan</vt:lpstr>
      <vt:lpstr>Daftar pustaka</vt:lpstr>
      <vt:lpstr>Tata cara menjalankan program</vt:lpstr>
      <vt:lpstr>Tata cara menjalankan program</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besar desain dan analisis algoritma</dc:title>
  <dc:creator>Friskadini Ismayanti</dc:creator>
  <cp:lastModifiedBy>MUHAMMAD FAISAL AMIR</cp:lastModifiedBy>
  <cp:revision>4</cp:revision>
  <dcterms:created xsi:type="dcterms:W3CDTF">2020-05-14T09:33:46Z</dcterms:created>
  <dcterms:modified xsi:type="dcterms:W3CDTF">2020-05-14T10:27:23Z</dcterms:modified>
</cp:coreProperties>
</file>