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0" r:id="rId2"/>
  </p:sldMasterIdLst>
  <p:notesMasterIdLst>
    <p:notesMasterId r:id="rId31"/>
  </p:notesMasterIdLst>
  <p:sldIdLst>
    <p:sldId id="480" r:id="rId3"/>
    <p:sldId id="479" r:id="rId4"/>
    <p:sldId id="415" r:id="rId5"/>
    <p:sldId id="1474" r:id="rId6"/>
    <p:sldId id="1475" r:id="rId7"/>
    <p:sldId id="1476" r:id="rId8"/>
    <p:sldId id="256" r:id="rId9"/>
    <p:sldId id="1480" r:id="rId10"/>
    <p:sldId id="1479" r:id="rId11"/>
    <p:sldId id="1477" r:id="rId12"/>
    <p:sldId id="1478" r:id="rId13"/>
    <p:sldId id="1486" r:id="rId14"/>
    <p:sldId id="1481" r:id="rId15"/>
    <p:sldId id="1495" r:id="rId16"/>
    <p:sldId id="1482" r:id="rId17"/>
    <p:sldId id="1483" r:id="rId18"/>
    <p:sldId id="1484" r:id="rId19"/>
    <p:sldId id="1487" r:id="rId20"/>
    <p:sldId id="1491" r:id="rId21"/>
    <p:sldId id="1485" r:id="rId22"/>
    <p:sldId id="1488" r:id="rId23"/>
    <p:sldId id="1489" r:id="rId24"/>
    <p:sldId id="1490" r:id="rId25"/>
    <p:sldId id="488" r:id="rId26"/>
    <p:sldId id="1493" r:id="rId27"/>
    <p:sldId id="1492" r:id="rId28"/>
    <p:sldId id="1494" r:id="rId29"/>
    <p:sldId id="288" r:id="rId30"/>
  </p:sldIdLst>
  <p:sldSz cx="9144000" cy="5143500" type="screen16x9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Light" panose="00000400000000000000" pitchFamily="2" charset="0"/>
      <p:regular r:id="rId44"/>
      <p:bold r:id="rId45"/>
      <p:italic r:id="rId46"/>
      <p:boldItalic r:id="rId47"/>
    </p:embeddedFont>
    <p:embeddedFont>
      <p:font typeface="Sul San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5831ac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5831ac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>
          <a:extLst>
            <a:ext uri="{FF2B5EF4-FFF2-40B4-BE49-F238E27FC236}">
              <a16:creationId xmlns:a16="http://schemas.microsoft.com/office/drawing/2014/main" id="{BC883E9E-81B5-C147-496E-B48F3605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5906780deb_0_1011:notes">
            <a:extLst>
              <a:ext uri="{FF2B5EF4-FFF2-40B4-BE49-F238E27FC236}">
                <a16:creationId xmlns:a16="http://schemas.microsoft.com/office/drawing/2014/main" id="{B0469B9C-8C63-A5B3-819C-7E523C3F5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5906780deb_0_1011:notes">
            <a:extLst>
              <a:ext uri="{FF2B5EF4-FFF2-40B4-BE49-F238E27FC236}">
                <a16:creationId xmlns:a16="http://schemas.microsoft.com/office/drawing/2014/main" id="{BEF936FB-DCE0-1CDB-35B9-2B1370A07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5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>
          <a:extLst>
            <a:ext uri="{FF2B5EF4-FFF2-40B4-BE49-F238E27FC236}">
              <a16:creationId xmlns:a16="http://schemas.microsoft.com/office/drawing/2014/main" id="{76F690A6-F1CD-17D5-6185-760E076E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5906780deb_0_1011:notes">
            <a:extLst>
              <a:ext uri="{FF2B5EF4-FFF2-40B4-BE49-F238E27FC236}">
                <a16:creationId xmlns:a16="http://schemas.microsoft.com/office/drawing/2014/main" id="{23E8653E-2D60-7540-C497-28F305145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5906780deb_0_1011:notes">
            <a:extLst>
              <a:ext uri="{FF2B5EF4-FFF2-40B4-BE49-F238E27FC236}">
                <a16:creationId xmlns:a16="http://schemas.microsoft.com/office/drawing/2014/main" id="{F96BE554-25E1-A7EA-E5A8-2B1301529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8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582db3da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582db3da0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58549ad53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58549ad53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nasceu para fazer essa revolução acontecer, saímos do mercado dominado pelo offline e partimos para transformar a forma como as pessoas pediam comida.</a:t>
            </a:r>
          </a:p>
          <a:p>
            <a:pPr rtl="0"/>
            <a:endParaRPr lang="pt-B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Encontramos a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Warehouse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fez um investimento de 3,1 MM e com essa grana toda saímos para expandir e fazer 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crescer. </a:t>
            </a:r>
            <a:endParaRPr lang="pt-BR" b="0" dirty="0">
              <a:effectLst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6A772C9-39F6-67FC-FA6B-62ECF428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>
            <a:extLst>
              <a:ext uri="{FF2B5EF4-FFF2-40B4-BE49-F238E27FC236}">
                <a16:creationId xmlns:a16="http://schemas.microsoft.com/office/drawing/2014/main" id="{D1D7363B-A12B-1D85-8242-5CDB492B5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339FE3DC-084E-2383-79F5-F59974F25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nasceu para fazer essa revolução acontecer, saímos do mercado dominado pelo offline e partimos para transformar a forma como as pessoas pediam comida.</a:t>
            </a:r>
          </a:p>
          <a:p>
            <a:pPr rtl="0"/>
            <a:endParaRPr lang="pt-B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Encontramos a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Warehouse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fez um investimento de 3,1 MM e com essa grana toda saímos para expandir e fazer 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crescer. </a:t>
            </a:r>
            <a:endParaRPr lang="pt-BR" b="0" dirty="0">
              <a:effectLst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67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A609234-003A-7131-9FE4-CF28EF446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>
            <a:extLst>
              <a:ext uri="{FF2B5EF4-FFF2-40B4-BE49-F238E27FC236}">
                <a16:creationId xmlns:a16="http://schemas.microsoft.com/office/drawing/2014/main" id="{1ED8782E-4621-E18F-8D8B-6E7C61164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A56ECD02-4A8C-CC9E-F702-FDEA03DAE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nasceu para fazer essa revolução acontecer, saímos do mercado dominado pelo offline e partimos para transformar a forma como as pessoas pediam comida.</a:t>
            </a:r>
          </a:p>
          <a:p>
            <a:pPr rtl="0"/>
            <a:endParaRPr lang="pt-B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Encontramos a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Warehouse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fez um investimento de 3,1 MM e com essa grana toda saímos para expandir e fazer 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crescer. </a:t>
            </a:r>
            <a:endParaRPr lang="pt-BR" b="0" dirty="0">
              <a:effectLst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48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C4D4C31-99C5-C377-46C5-46094AAB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>
            <a:extLst>
              <a:ext uri="{FF2B5EF4-FFF2-40B4-BE49-F238E27FC236}">
                <a16:creationId xmlns:a16="http://schemas.microsoft.com/office/drawing/2014/main" id="{352C94CB-E66C-1BB1-9FEA-68ADEEDC5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8DC06228-3B39-E8A3-59E2-61946FD40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nasceu para fazer essa revolução acontecer, saímos do mercado dominado pelo offline e partimos para transformar a forma como as pessoas pediam comida.</a:t>
            </a:r>
          </a:p>
          <a:p>
            <a:pPr rtl="0"/>
            <a:endParaRPr lang="pt-B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Encontramos a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Warehouse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fez um investimento de 3,1 MM e com essa grana toda saímos para expandir e fazer o </a:t>
            </a:r>
            <a:r>
              <a:rPr lang="pt-BR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iFood</a:t>
            </a:r>
            <a:r>
              <a:rPr lang="pt-B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crescer. </a:t>
            </a:r>
            <a:endParaRPr lang="pt-BR" b="0" dirty="0">
              <a:effectLst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38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3f5a9233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93f5a92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5906780deb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5906780deb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32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>
          <a:extLst>
            <a:ext uri="{FF2B5EF4-FFF2-40B4-BE49-F238E27FC236}">
              <a16:creationId xmlns:a16="http://schemas.microsoft.com/office/drawing/2014/main" id="{24E570FA-0032-58C5-C81A-FC695E2B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5906780deb_0_1011:notes">
            <a:extLst>
              <a:ext uri="{FF2B5EF4-FFF2-40B4-BE49-F238E27FC236}">
                <a16:creationId xmlns:a16="http://schemas.microsoft.com/office/drawing/2014/main" id="{0B091A60-9FAF-BDA0-5459-3371DF5B6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5906780deb_0_1011:notes">
            <a:extLst>
              <a:ext uri="{FF2B5EF4-FFF2-40B4-BE49-F238E27FC236}">
                <a16:creationId xmlns:a16="http://schemas.microsoft.com/office/drawing/2014/main" id="{6D4584BC-F18C-5691-381F-18A73FA5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00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x">
  <p:cSld name="TITLE_AND_BODY">
    <p:bg>
      <p:bgPr>
        <a:solidFill>
          <a:srgbClr val="F4E8D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91468" y="4663217"/>
            <a:ext cx="1107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logo">
  <p:cSld name="Sem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051575" y="203825"/>
            <a:ext cx="8766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3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ítulo e conteúd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/>
          </a:lstStyle>
          <a:p>
            <a:r>
              <a:t>Texto do Título</a:t>
            </a:r>
          </a:p>
        </p:txBody>
      </p:sp>
      <p:sp>
        <p:nvSpPr>
          <p:cNvPr id="69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22745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087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223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29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8336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5529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6241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98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5476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345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819286" y="47558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89437" y="163232"/>
            <a:ext cx="7886700" cy="55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289437" y="4755893"/>
            <a:ext cx="64653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89437" y="1201994"/>
            <a:ext cx="8587249" cy="34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289436" y="801221"/>
            <a:ext cx="6167943" cy="30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6137" y="201063"/>
            <a:ext cx="867806" cy="480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2832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64989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logo">
  <p:cSld name="Sem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051575" y="203825"/>
            <a:ext cx="8766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bg>
      <p:bgPr>
        <a:solidFill>
          <a:srgbClr val="F4E8DA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497860" y="4767263"/>
            <a:ext cx="1107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>
  <p:cSld name="Foto - Horizont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17" r:id="rId15"/>
    <p:sldLayoutId id="214748371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000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028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1" r:id="rId9"/>
    <p:sldLayoutId id="2147483713" r:id="rId10"/>
    <p:sldLayoutId id="214748371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42"/>
          <p:cNvSpPr txBox="1">
            <a:spLocks noGrp="1"/>
          </p:cNvSpPr>
          <p:nvPr>
            <p:ph type="title" idx="4294967295"/>
          </p:nvPr>
        </p:nvSpPr>
        <p:spPr>
          <a:xfrm>
            <a:off x="670302" y="2265802"/>
            <a:ext cx="6620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pt-BR" sz="60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iFood</a:t>
            </a:r>
            <a:endParaRPr sz="6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9" name="Google Shape;549;p142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0" name="Google Shape;550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700" y="2046750"/>
            <a:ext cx="1189371" cy="1050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64;p144">
            <a:extLst>
              <a:ext uri="{FF2B5EF4-FFF2-40B4-BE49-F238E27FC236}">
                <a16:creationId xmlns:a16="http://schemas.microsoft.com/office/drawing/2014/main" id="{62FA74D1-5136-469C-8287-E8FA03150576}"/>
              </a:ext>
            </a:extLst>
          </p:cNvPr>
          <p:cNvSpPr txBox="1"/>
          <p:nvPr/>
        </p:nvSpPr>
        <p:spPr>
          <a:xfrm>
            <a:off x="-355706" y="3344983"/>
            <a:ext cx="7571629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3200" b="1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Marketing </a:t>
            </a:r>
            <a:r>
              <a:rPr lang="pt-BR" sz="3200" b="1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offer</a:t>
            </a:r>
            <a:r>
              <a:rPr lang="pt-BR" sz="3200" b="1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3200" b="1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sz="3200" b="1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4C9B-4665-DA72-F87C-F03A2A7B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D8AAA50B-79B5-E6AA-70AD-E18FFF6B2979}"/>
              </a:ext>
            </a:extLst>
          </p:cNvPr>
          <p:cNvSpPr txBox="1"/>
          <p:nvPr/>
        </p:nvSpPr>
        <p:spPr>
          <a:xfrm>
            <a:off x="312342" y="1023222"/>
            <a:ext cx="6445173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Credit</a:t>
            </a:r>
            <a:r>
              <a:rPr lang="pt-BR" sz="1388" dirty="0"/>
              <a:t> </a:t>
            </a:r>
            <a:r>
              <a:rPr lang="pt-BR" sz="1388" dirty="0" err="1"/>
              <a:t>Limit</a:t>
            </a:r>
            <a:r>
              <a:rPr lang="pt-BR" sz="1388" dirty="0"/>
              <a:t> </a:t>
            </a:r>
            <a:r>
              <a:rPr lang="pt-BR" sz="1388" dirty="0" err="1"/>
              <a:t>and</a:t>
            </a:r>
            <a:r>
              <a:rPr lang="pt-BR" sz="1388" dirty="0"/>
              <a:t> </a:t>
            </a:r>
            <a:r>
              <a:rPr lang="pt-BR" sz="1388" dirty="0" err="1"/>
              <a:t>Conversion</a:t>
            </a:r>
            <a:r>
              <a:rPr lang="pt-BR" sz="1388" dirty="0"/>
              <a:t>: </a:t>
            </a:r>
            <a:r>
              <a:rPr lang="pt-BR" sz="1388" dirty="0" err="1"/>
              <a:t>mid</a:t>
            </a:r>
            <a:r>
              <a:rPr lang="pt-BR" sz="1388" dirty="0"/>
              <a:t> </a:t>
            </a:r>
            <a:r>
              <a:rPr lang="pt-BR" sz="1388" dirty="0" err="1"/>
              <a:t>class</a:t>
            </a:r>
            <a:r>
              <a:rPr lang="pt-BR" sz="1388" dirty="0"/>
              <a:t> uses </a:t>
            </a:r>
            <a:r>
              <a:rPr lang="pt-BR" sz="1388" dirty="0" err="1"/>
              <a:t>the</a:t>
            </a:r>
            <a:r>
              <a:rPr lang="pt-BR" sz="1388" dirty="0"/>
              <a:t> </a:t>
            </a:r>
            <a:r>
              <a:rPr lang="pt-BR" sz="1388" dirty="0" err="1"/>
              <a:t>application</a:t>
            </a:r>
            <a:r>
              <a:rPr lang="pt-BR" sz="1388" dirty="0"/>
              <a:t> more </a:t>
            </a:r>
            <a:r>
              <a:rPr lang="pt-BR" sz="1388" dirty="0" err="1"/>
              <a:t>frequently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5560DB35-CE47-A710-772C-5B180726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4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08E39078-56CD-463D-F5C3-5CA17313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44" y="1522326"/>
            <a:ext cx="4347578" cy="2957108"/>
          </a:xfrm>
          <a:prstGeom prst="rect">
            <a:avLst/>
          </a:prstGeom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D7BA40C7-0FC2-C14B-ABC5-ECAB706755A0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6BE78-FA44-E18C-38D1-31AF5FE9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C015F5E7-A285-3BCD-A9A2-1960AC52A8B4}"/>
              </a:ext>
            </a:extLst>
          </p:cNvPr>
          <p:cNvSpPr txBox="1"/>
          <p:nvPr/>
        </p:nvSpPr>
        <p:spPr>
          <a:xfrm>
            <a:off x="312343" y="1023222"/>
            <a:ext cx="4947969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Age </a:t>
            </a:r>
            <a:r>
              <a:rPr lang="pt-BR" sz="1388" dirty="0" err="1"/>
              <a:t>and</a:t>
            </a:r>
            <a:r>
              <a:rPr lang="pt-BR" sz="1388" dirty="0"/>
              <a:t> </a:t>
            </a:r>
            <a:r>
              <a:rPr lang="pt-BR" sz="1388" dirty="0" err="1"/>
              <a:t>Conversion</a:t>
            </a:r>
            <a:r>
              <a:rPr lang="pt-BR" sz="1388" dirty="0"/>
              <a:t>: </a:t>
            </a:r>
            <a:r>
              <a:rPr lang="pt-BR" sz="1388" dirty="0" err="1"/>
              <a:t>youngers</a:t>
            </a:r>
            <a:r>
              <a:rPr lang="pt-BR" sz="1388" dirty="0"/>
              <a:t> </a:t>
            </a:r>
            <a:r>
              <a:rPr lang="pt-BR" sz="1388" dirty="0" err="1"/>
              <a:t>transact</a:t>
            </a:r>
            <a:r>
              <a:rPr lang="pt-BR" sz="1388" dirty="0"/>
              <a:t> more</a:t>
            </a:r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D8077D66-35D7-C438-7EC4-51E4AE64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 6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537ED96D-5BED-7139-2BA5-04344D8E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16" y="1616299"/>
            <a:ext cx="4421281" cy="2968575"/>
          </a:xfrm>
          <a:prstGeom prst="rect">
            <a:avLst/>
          </a:prstGeom>
        </p:spPr>
      </p:pic>
      <p:sp>
        <p:nvSpPr>
          <p:cNvPr id="8" name="Shape 203">
            <a:extLst>
              <a:ext uri="{FF2B5EF4-FFF2-40B4-BE49-F238E27FC236}">
                <a16:creationId xmlns:a16="http://schemas.microsoft.com/office/drawing/2014/main" id="{B01FFFE1-E82A-2BE6-1DFE-936B69BA110B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882A-9562-3B59-ADE8-E1410FC11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43B27482-FAE9-CED6-9F18-34AA788DE984}"/>
              </a:ext>
            </a:extLst>
          </p:cNvPr>
          <p:cNvSpPr txBox="1"/>
          <p:nvPr/>
        </p:nvSpPr>
        <p:spPr>
          <a:xfrm>
            <a:off x="312343" y="1023222"/>
            <a:ext cx="8057934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Time </a:t>
            </a:r>
            <a:r>
              <a:rPr lang="pt-BR" sz="1388" dirty="0" err="1"/>
              <a:t>of</a:t>
            </a:r>
            <a:r>
              <a:rPr lang="pt-BR" sz="1388" dirty="0"/>
              <a:t> </a:t>
            </a:r>
            <a:r>
              <a:rPr lang="pt-BR" sz="1388" dirty="0" err="1"/>
              <a:t>using</a:t>
            </a:r>
            <a:r>
              <a:rPr lang="pt-BR" sz="1388" dirty="0"/>
              <a:t> </a:t>
            </a:r>
            <a:r>
              <a:rPr lang="pt-BR" sz="1388" dirty="0" err="1"/>
              <a:t>the</a:t>
            </a:r>
            <a:r>
              <a:rPr lang="pt-BR" sz="1388" dirty="0"/>
              <a:t> </a:t>
            </a:r>
            <a:r>
              <a:rPr lang="pt-BR" sz="1388" dirty="0" err="1"/>
              <a:t>application</a:t>
            </a:r>
            <a:r>
              <a:rPr lang="pt-BR" sz="1388" dirty="0"/>
              <a:t>: </a:t>
            </a:r>
            <a:r>
              <a:rPr lang="pt-BR" sz="1388" dirty="0" err="1"/>
              <a:t>newer</a:t>
            </a:r>
            <a:r>
              <a:rPr lang="pt-BR" sz="1388" dirty="0"/>
              <a:t> </a:t>
            </a:r>
            <a:r>
              <a:rPr lang="pt-BR" sz="1388" dirty="0" err="1"/>
              <a:t>users</a:t>
            </a:r>
            <a:r>
              <a:rPr lang="pt-BR" sz="1388" dirty="0"/>
              <a:t> </a:t>
            </a:r>
            <a:r>
              <a:rPr lang="pt-BR" sz="1388" dirty="0" err="1"/>
              <a:t>transact</a:t>
            </a:r>
            <a:r>
              <a:rPr lang="pt-BR" sz="1388" dirty="0"/>
              <a:t> </a:t>
            </a:r>
            <a:r>
              <a:rPr lang="pt-BR" sz="1388" dirty="0" err="1"/>
              <a:t>less</a:t>
            </a:r>
            <a:r>
              <a:rPr lang="pt-BR" sz="1388" dirty="0"/>
              <a:t> </a:t>
            </a:r>
            <a:r>
              <a:rPr lang="pt-BR" sz="1388" dirty="0" err="1"/>
              <a:t>oftren</a:t>
            </a:r>
            <a:r>
              <a:rPr lang="pt-BR" sz="1388" dirty="0"/>
              <a:t> </a:t>
            </a:r>
            <a:r>
              <a:rPr lang="pt-BR" sz="1388" dirty="0" err="1"/>
              <a:t>than</a:t>
            </a:r>
            <a:r>
              <a:rPr lang="pt-BR" sz="1388" dirty="0"/>
              <a:t> </a:t>
            </a:r>
            <a:r>
              <a:rPr lang="pt-BR" sz="1388" dirty="0" err="1"/>
              <a:t>older</a:t>
            </a:r>
            <a:r>
              <a:rPr lang="pt-BR" sz="1388" dirty="0"/>
              <a:t> </a:t>
            </a:r>
            <a:r>
              <a:rPr lang="pt-BR" sz="1388" dirty="0" err="1"/>
              <a:t>ones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51EC7E8B-9D91-E04F-4030-1E2ABD3C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03">
            <a:extLst>
              <a:ext uri="{FF2B5EF4-FFF2-40B4-BE49-F238E27FC236}">
                <a16:creationId xmlns:a16="http://schemas.microsoft.com/office/drawing/2014/main" id="{1BDFE88A-6EC3-F199-4E9B-BFFD83782A3B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2048F1E-9C7F-A910-3630-4CF13FEB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04" y="1623899"/>
            <a:ext cx="4475592" cy="30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30F6-5D78-E7BF-C90C-50F1422D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56CFC1F6-7B63-888B-7AB7-485AA129C1D2}"/>
              </a:ext>
            </a:extLst>
          </p:cNvPr>
          <p:cNvSpPr txBox="1"/>
          <p:nvPr/>
        </p:nvSpPr>
        <p:spPr>
          <a:xfrm>
            <a:off x="1883952" y="1972790"/>
            <a:ext cx="5376095" cy="73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4000" dirty="0" err="1"/>
              <a:t>Gender</a:t>
            </a:r>
            <a:r>
              <a:rPr lang="pt-BR" sz="4000" dirty="0"/>
              <a:t>: plays no </a:t>
            </a:r>
            <a:r>
              <a:rPr lang="pt-BR" sz="4000" dirty="0" err="1"/>
              <a:t>rule</a:t>
            </a:r>
            <a:endParaRPr lang="pt-BR" sz="4000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3C67EDBF-C06C-8039-1C12-2A091757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03">
            <a:extLst>
              <a:ext uri="{FF2B5EF4-FFF2-40B4-BE49-F238E27FC236}">
                <a16:creationId xmlns:a16="http://schemas.microsoft.com/office/drawing/2014/main" id="{A018D14C-717C-2B1B-6CD5-4328B5B0E57A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53E7-7C98-DBE8-424E-8B9A4A080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203">
            <a:extLst>
              <a:ext uri="{FF2B5EF4-FFF2-40B4-BE49-F238E27FC236}">
                <a16:creationId xmlns:a16="http://schemas.microsoft.com/office/drawing/2014/main" id="{73808135-37B7-B6EA-4792-71AA3035C452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03B50EF1-EEAE-422E-B646-201DB739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4D00DF-6AFB-E081-7104-FF1144513119}"/>
              </a:ext>
            </a:extLst>
          </p:cNvPr>
          <p:cNvCxnSpPr>
            <a:cxnSpLocks/>
          </p:cNvCxnSpPr>
          <p:nvPr/>
        </p:nvCxnSpPr>
        <p:spPr>
          <a:xfrm>
            <a:off x="802666" y="2722503"/>
            <a:ext cx="427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29CB38E-D432-1185-3FFC-2CA8E7FA1180}"/>
              </a:ext>
            </a:extLst>
          </p:cNvPr>
          <p:cNvCxnSpPr>
            <a:cxnSpLocks/>
          </p:cNvCxnSpPr>
          <p:nvPr/>
        </p:nvCxnSpPr>
        <p:spPr>
          <a:xfrm>
            <a:off x="2707322" y="2305114"/>
            <a:ext cx="0" cy="860117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hape 202">
            <a:extLst>
              <a:ext uri="{FF2B5EF4-FFF2-40B4-BE49-F238E27FC236}">
                <a16:creationId xmlns:a16="http://schemas.microsoft.com/office/drawing/2014/main" id="{96E932ED-A1B8-E618-6129-14FF37E4EEA8}"/>
              </a:ext>
            </a:extLst>
          </p:cNvPr>
          <p:cNvSpPr txBox="1"/>
          <p:nvPr/>
        </p:nvSpPr>
        <p:spPr>
          <a:xfrm>
            <a:off x="2349675" y="2054568"/>
            <a:ext cx="715294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received</a:t>
            </a:r>
            <a:endParaRPr lang="pt-B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A7068C9E-3BBF-544B-8A95-7EC77B9474DA}"/>
              </a:ext>
            </a:extLst>
          </p:cNvPr>
          <p:cNvSpPr/>
          <p:nvPr/>
        </p:nvSpPr>
        <p:spPr>
          <a:xfrm rot="16200000">
            <a:off x="3831376" y="2126794"/>
            <a:ext cx="185889" cy="223358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531BC8A-DF0B-B02B-3F4E-64D0C6217FD4}"/>
              </a:ext>
            </a:extLst>
          </p:cNvPr>
          <p:cNvCxnSpPr>
            <a:cxnSpLocks/>
          </p:cNvCxnSpPr>
          <p:nvPr/>
        </p:nvCxnSpPr>
        <p:spPr>
          <a:xfrm>
            <a:off x="5073216" y="2274968"/>
            <a:ext cx="0" cy="86011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hape 202">
            <a:extLst>
              <a:ext uri="{FF2B5EF4-FFF2-40B4-BE49-F238E27FC236}">
                <a16:creationId xmlns:a16="http://schemas.microsoft.com/office/drawing/2014/main" id="{30C4105E-0189-5AF9-6700-E84758279D67}"/>
              </a:ext>
            </a:extLst>
          </p:cNvPr>
          <p:cNvSpPr txBox="1"/>
          <p:nvPr/>
        </p:nvSpPr>
        <p:spPr>
          <a:xfrm>
            <a:off x="3204469" y="3342519"/>
            <a:ext cx="1524864" cy="82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</a:t>
            </a:r>
          </a:p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inside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time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“BOGO”, it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min_value</a:t>
            </a:r>
            <a:endParaRPr lang="pt-B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Imagens de Hatch Lines – Explore Fotografias do Stock ...">
            <a:extLst>
              <a:ext uri="{FF2B5EF4-FFF2-40B4-BE49-F238E27FC236}">
                <a16:creationId xmlns:a16="http://schemas.microsoft.com/office/drawing/2014/main" id="{E36AA46E-9620-AC4F-7D44-02F34E07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5" y="-437223"/>
            <a:ext cx="18004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EED66869-0BEE-2AA3-AD47-C8110DEE4D9C}"/>
              </a:ext>
            </a:extLst>
          </p:cNvPr>
          <p:cNvSpPr/>
          <p:nvPr/>
        </p:nvSpPr>
        <p:spPr>
          <a:xfrm rot="16200000">
            <a:off x="3801872" y="3168765"/>
            <a:ext cx="205657" cy="2272824"/>
          </a:xfrm>
          <a:prstGeom prst="leftBrace">
            <a:avLst>
              <a:gd name="adj1" fmla="val 874964"/>
              <a:gd name="adj2" fmla="val 50000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17" name="Shape 202">
            <a:extLst>
              <a:ext uri="{FF2B5EF4-FFF2-40B4-BE49-F238E27FC236}">
                <a16:creationId xmlns:a16="http://schemas.microsoft.com/office/drawing/2014/main" id="{CE6E015C-37CA-C3A1-BF4D-B2766E75CCC9}"/>
              </a:ext>
            </a:extLst>
          </p:cNvPr>
          <p:cNvSpPr txBox="1"/>
          <p:nvPr/>
        </p:nvSpPr>
        <p:spPr>
          <a:xfrm>
            <a:off x="272150" y="968913"/>
            <a:ext cx="31091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“</a:t>
            </a:r>
            <a:r>
              <a:rPr lang="pt-BR" sz="1388" dirty="0" err="1"/>
              <a:t>Propense</a:t>
            </a:r>
            <a:r>
              <a:rPr lang="pt-BR" sz="1388" dirty="0"/>
              <a:t>” </a:t>
            </a:r>
            <a:r>
              <a:rPr lang="pt-BR" sz="1388" dirty="0" err="1"/>
              <a:t>after</a:t>
            </a:r>
            <a:r>
              <a:rPr lang="pt-BR" sz="1388" dirty="0"/>
              <a:t> </a:t>
            </a:r>
            <a:r>
              <a:rPr lang="pt-BR" sz="1388" dirty="0" err="1"/>
              <a:t>receiving</a:t>
            </a:r>
            <a:r>
              <a:rPr lang="pt-BR" sz="1388" dirty="0"/>
              <a:t> </a:t>
            </a:r>
            <a:r>
              <a:rPr lang="pt-BR" sz="1388" dirty="0" err="1"/>
              <a:t>an</a:t>
            </a:r>
            <a:r>
              <a:rPr lang="pt-BR" sz="1388" dirty="0"/>
              <a:t> </a:t>
            </a:r>
            <a:r>
              <a:rPr lang="pt-BR" sz="1388" dirty="0" err="1"/>
              <a:t>offer</a:t>
            </a:r>
            <a:r>
              <a:rPr lang="pt-BR" sz="1388" dirty="0"/>
              <a:t> </a:t>
            </a:r>
          </a:p>
        </p:txBody>
      </p:sp>
      <p:sp>
        <p:nvSpPr>
          <p:cNvPr id="4" name="Shape 202">
            <a:extLst>
              <a:ext uri="{FF2B5EF4-FFF2-40B4-BE49-F238E27FC236}">
                <a16:creationId xmlns:a16="http://schemas.microsoft.com/office/drawing/2014/main" id="{AB03BDD8-6F88-4F87-B35B-B3A1A17B27A7}"/>
              </a:ext>
            </a:extLst>
          </p:cNvPr>
          <p:cNvSpPr txBox="1"/>
          <p:nvPr/>
        </p:nvSpPr>
        <p:spPr>
          <a:xfrm>
            <a:off x="4476427" y="2074119"/>
            <a:ext cx="1378172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received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duration</a:t>
            </a:r>
            <a:endParaRPr lang="pt-B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hape 202">
            <a:extLst>
              <a:ext uri="{FF2B5EF4-FFF2-40B4-BE49-F238E27FC236}">
                <a16:creationId xmlns:a16="http://schemas.microsoft.com/office/drawing/2014/main" id="{E6C28FAD-5EE9-7B10-ABE8-D23265907BDB}"/>
              </a:ext>
            </a:extLst>
          </p:cNvPr>
          <p:cNvSpPr txBox="1"/>
          <p:nvPr/>
        </p:nvSpPr>
        <p:spPr>
          <a:xfrm>
            <a:off x="5924223" y="3150641"/>
            <a:ext cx="1714108" cy="45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</a:p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inside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time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doesnt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follow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min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F562BD7B-737D-BD4F-FE1C-17E4A0A23C20}"/>
              </a:ext>
            </a:extLst>
          </p:cNvPr>
          <p:cNvSpPr/>
          <p:nvPr/>
        </p:nvSpPr>
        <p:spPr>
          <a:xfrm rot="16200000">
            <a:off x="6477158" y="2234433"/>
            <a:ext cx="205657" cy="2934738"/>
          </a:xfrm>
          <a:prstGeom prst="leftBrace">
            <a:avLst>
              <a:gd name="adj1" fmla="val 874964"/>
              <a:gd name="adj2" fmla="val 50000"/>
            </a:avLst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Transaction - Free business and finance icons">
            <a:extLst>
              <a:ext uri="{FF2B5EF4-FFF2-40B4-BE49-F238E27FC236}">
                <a16:creationId xmlns:a16="http://schemas.microsoft.com/office/drawing/2014/main" id="{5ED5C376-51A6-FBED-C002-296B7902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9" y="1814681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ransaction - Free business and finance icons">
            <a:extLst>
              <a:ext uri="{FF2B5EF4-FFF2-40B4-BE49-F238E27FC236}">
                <a16:creationId xmlns:a16="http://schemas.microsoft.com/office/drawing/2014/main" id="{ACC49D9E-CAE6-9E0D-3AFF-2ED62823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74" y="1816702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nsaction - Free business and finance icons">
            <a:extLst>
              <a:ext uri="{FF2B5EF4-FFF2-40B4-BE49-F238E27FC236}">
                <a16:creationId xmlns:a16="http://schemas.microsoft.com/office/drawing/2014/main" id="{5FEFB59A-9F40-EC15-28CA-EC385E39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95" y="1821744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8C450F-C12F-0AD4-F446-130250A2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94" y="1532877"/>
            <a:ext cx="234424" cy="2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288BC56-7801-CD3D-76C2-B885435C4E6F}"/>
              </a:ext>
            </a:extLst>
          </p:cNvPr>
          <p:cNvCxnSpPr>
            <a:cxnSpLocks/>
          </p:cNvCxnSpPr>
          <p:nvPr/>
        </p:nvCxnSpPr>
        <p:spPr>
          <a:xfrm>
            <a:off x="5073216" y="3135085"/>
            <a:ext cx="2974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Transaction - Free business and finance icons">
            <a:extLst>
              <a:ext uri="{FF2B5EF4-FFF2-40B4-BE49-F238E27FC236}">
                <a16:creationId xmlns:a16="http://schemas.microsoft.com/office/drawing/2014/main" id="{D04C9B0A-B4C7-521F-4516-7A48842D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32" y="2692348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ransaction - Free business and finance icons">
            <a:extLst>
              <a:ext uri="{FF2B5EF4-FFF2-40B4-BE49-F238E27FC236}">
                <a16:creationId xmlns:a16="http://schemas.microsoft.com/office/drawing/2014/main" id="{559AB87A-7FA7-9ED7-0223-365D432A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37" y="2693451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4B02C935-1B40-B7F5-2F51-C0B6416E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94" y="1542967"/>
            <a:ext cx="234424" cy="2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6504FDB9-CA79-E5D9-A1AC-92093B31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95" y="1550749"/>
            <a:ext cx="234424" cy="2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ransaction - Free business and finance icons">
            <a:extLst>
              <a:ext uri="{FF2B5EF4-FFF2-40B4-BE49-F238E27FC236}">
                <a16:creationId xmlns:a16="http://schemas.microsoft.com/office/drawing/2014/main" id="{8C68C7E9-D14E-7095-EB72-5119B91E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11" y="2808364"/>
            <a:ext cx="326721" cy="3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tão x - ícones de interface grátis">
            <a:extLst>
              <a:ext uri="{FF2B5EF4-FFF2-40B4-BE49-F238E27FC236}">
                <a16:creationId xmlns:a16="http://schemas.microsoft.com/office/drawing/2014/main" id="{567D358C-D4A1-BE17-0894-D7E23909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43" y="2595190"/>
            <a:ext cx="197618" cy="1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Botão x - ícones de interface grátis">
            <a:extLst>
              <a:ext uri="{FF2B5EF4-FFF2-40B4-BE49-F238E27FC236}">
                <a16:creationId xmlns:a16="http://schemas.microsoft.com/office/drawing/2014/main" id="{0D5E917B-0D62-B388-A57E-EC5B7670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95" y="2474483"/>
            <a:ext cx="197618" cy="1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Botão x - ícones de interface grátis">
            <a:extLst>
              <a:ext uri="{FF2B5EF4-FFF2-40B4-BE49-F238E27FC236}">
                <a16:creationId xmlns:a16="http://schemas.microsoft.com/office/drawing/2014/main" id="{430082E1-A5C4-5474-DDDF-1185AE73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86" y="2477712"/>
            <a:ext cx="197618" cy="1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FCDA4-4932-582A-0BDA-2F7B0B34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730652A3-0B08-E94D-AFFE-7B0109871905}"/>
              </a:ext>
            </a:extLst>
          </p:cNvPr>
          <p:cNvSpPr txBox="1"/>
          <p:nvPr/>
        </p:nvSpPr>
        <p:spPr>
          <a:xfrm>
            <a:off x="312343" y="1023222"/>
            <a:ext cx="57066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Credit</a:t>
            </a:r>
            <a:r>
              <a:rPr lang="pt-BR" sz="1388" dirty="0"/>
              <a:t> </a:t>
            </a:r>
            <a:r>
              <a:rPr lang="pt-BR" sz="1388" dirty="0" err="1"/>
              <a:t>Limit</a:t>
            </a:r>
            <a:r>
              <a:rPr lang="pt-BR" sz="1388" dirty="0"/>
              <a:t> </a:t>
            </a:r>
            <a:r>
              <a:rPr lang="pt-BR" sz="1388" dirty="0" err="1"/>
              <a:t>and</a:t>
            </a:r>
            <a:r>
              <a:rPr lang="pt-BR" sz="1388" dirty="0"/>
              <a:t> </a:t>
            </a:r>
            <a:r>
              <a:rPr lang="pt-BR" sz="1388" dirty="0" err="1"/>
              <a:t>Conversion</a:t>
            </a:r>
            <a:r>
              <a:rPr lang="pt-BR" sz="1388" dirty="0"/>
              <a:t>: </a:t>
            </a:r>
            <a:r>
              <a:rPr lang="pt-BR" sz="1388" dirty="0" err="1"/>
              <a:t>mid</a:t>
            </a:r>
            <a:r>
              <a:rPr lang="pt-BR" sz="1388" dirty="0"/>
              <a:t> </a:t>
            </a:r>
            <a:r>
              <a:rPr lang="pt-BR" sz="1388" dirty="0" err="1"/>
              <a:t>class</a:t>
            </a:r>
            <a:r>
              <a:rPr lang="pt-BR" sz="1388" dirty="0"/>
              <a:t> uses </a:t>
            </a:r>
            <a:r>
              <a:rPr lang="pt-BR" sz="1388" dirty="0" err="1"/>
              <a:t>offers</a:t>
            </a:r>
            <a:r>
              <a:rPr lang="pt-BR" sz="1388" dirty="0"/>
              <a:t> more </a:t>
            </a:r>
            <a:r>
              <a:rPr lang="pt-BR" sz="1388" dirty="0" err="1"/>
              <a:t>frequently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8CC62C17-7262-E738-0751-F1A978C7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89DA0554-FC4E-8EF1-045C-18CCFE6CA460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received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D19F7B0B-A118-4207-817A-0492E92D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24" y="1663884"/>
            <a:ext cx="4833264" cy="32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3BC0-540D-4ECA-14D0-B4EDD956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701AECAE-5EA5-2D58-6943-CA676D93BB43}"/>
              </a:ext>
            </a:extLst>
          </p:cNvPr>
          <p:cNvSpPr txBox="1"/>
          <p:nvPr/>
        </p:nvSpPr>
        <p:spPr>
          <a:xfrm>
            <a:off x="312343" y="1023222"/>
            <a:ext cx="57066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Age </a:t>
            </a:r>
            <a:r>
              <a:rPr lang="pt-BR" sz="1388" dirty="0" err="1"/>
              <a:t>and</a:t>
            </a:r>
            <a:r>
              <a:rPr lang="pt-BR" sz="1388" dirty="0"/>
              <a:t> </a:t>
            </a:r>
            <a:r>
              <a:rPr lang="pt-BR" sz="1388" dirty="0" err="1"/>
              <a:t>Conversion</a:t>
            </a:r>
            <a:r>
              <a:rPr lang="pt-BR" sz="1388" dirty="0"/>
              <a:t>: </a:t>
            </a:r>
            <a:r>
              <a:rPr lang="pt-BR" sz="1388" dirty="0" err="1"/>
              <a:t>youngers</a:t>
            </a:r>
            <a:r>
              <a:rPr lang="pt-BR" sz="1388" dirty="0"/>
              <a:t> </a:t>
            </a:r>
            <a:r>
              <a:rPr lang="pt-BR" sz="1388" dirty="0" err="1"/>
              <a:t>accept</a:t>
            </a:r>
            <a:r>
              <a:rPr lang="pt-BR" sz="1388" dirty="0"/>
              <a:t> </a:t>
            </a:r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better</a:t>
            </a:r>
            <a:r>
              <a:rPr lang="pt-BR" sz="1388" dirty="0"/>
              <a:t> </a:t>
            </a:r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F3EE9124-8A2D-9DC8-5126-98387765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AB590064-67D4-C156-0371-449415A7E48D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received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9" name="Imagem 8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55665906-377B-F3EB-411E-F8B88836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35" y="1563609"/>
            <a:ext cx="4888529" cy="3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4D64-EBF2-129B-C739-5A87FE92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1605E1E8-7579-DBD9-E6EE-1A7FED1596FF}"/>
              </a:ext>
            </a:extLst>
          </p:cNvPr>
          <p:cNvSpPr txBox="1"/>
          <p:nvPr/>
        </p:nvSpPr>
        <p:spPr>
          <a:xfrm>
            <a:off x="312343" y="1023222"/>
            <a:ext cx="57066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Gender</a:t>
            </a:r>
            <a:r>
              <a:rPr lang="pt-BR" sz="1388" dirty="0"/>
              <a:t>: </a:t>
            </a:r>
            <a:r>
              <a:rPr lang="pt-BR" sz="1388" dirty="0" err="1"/>
              <a:t>again</a:t>
            </a:r>
            <a:r>
              <a:rPr lang="pt-BR" sz="1388" dirty="0"/>
              <a:t> no </a:t>
            </a:r>
            <a:r>
              <a:rPr lang="pt-BR" sz="1388" dirty="0" err="1"/>
              <a:t>rule</a:t>
            </a:r>
            <a:r>
              <a:rPr lang="pt-BR" sz="1388" dirty="0"/>
              <a:t> </a:t>
            </a:r>
            <a:r>
              <a:rPr lang="pt-BR" sz="1388" dirty="0" err="1"/>
              <a:t>at</a:t>
            </a:r>
            <a:r>
              <a:rPr lang="pt-BR" sz="1388" dirty="0"/>
              <a:t> </a:t>
            </a:r>
            <a:r>
              <a:rPr lang="pt-BR" sz="1388" dirty="0" err="1"/>
              <a:t>all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4F7DAEAF-77EC-0AE7-EA56-49C13D97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11ADDB33-3AD4-CAB0-54C7-284CA5193F1D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received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390D143-FB25-75C4-FDEF-7419F057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74" y="1646748"/>
            <a:ext cx="4249252" cy="3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C0F59-3A31-DAEA-3007-B644AB60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84F93EEF-3154-3041-C88C-AAE3F179DC94}"/>
              </a:ext>
            </a:extLst>
          </p:cNvPr>
          <p:cNvSpPr txBox="1"/>
          <p:nvPr/>
        </p:nvSpPr>
        <p:spPr>
          <a:xfrm>
            <a:off x="312343" y="1023222"/>
            <a:ext cx="6872228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Discount</a:t>
            </a:r>
            <a:r>
              <a:rPr lang="pt-BR" sz="1388" dirty="0"/>
              <a:t> </a:t>
            </a:r>
            <a:r>
              <a:rPr lang="pt-BR" sz="1388" dirty="0" err="1"/>
              <a:t>value</a:t>
            </a:r>
            <a:r>
              <a:rPr lang="pt-BR" sz="1388" dirty="0"/>
              <a:t>: </a:t>
            </a:r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with</a:t>
            </a:r>
            <a:r>
              <a:rPr lang="pt-BR" sz="1388" dirty="0"/>
              <a:t> </a:t>
            </a:r>
            <a:r>
              <a:rPr lang="pt-BR" sz="1388" dirty="0" err="1"/>
              <a:t>higher</a:t>
            </a:r>
            <a:r>
              <a:rPr lang="pt-BR" sz="1388" dirty="0"/>
              <a:t> </a:t>
            </a:r>
            <a:r>
              <a:rPr lang="pt-BR" sz="1388" dirty="0" err="1"/>
              <a:t>discount</a:t>
            </a:r>
            <a:r>
              <a:rPr lang="pt-BR" sz="1388" dirty="0"/>
              <a:t> </a:t>
            </a:r>
            <a:r>
              <a:rPr lang="pt-BR" sz="1388" dirty="0" err="1"/>
              <a:t>value</a:t>
            </a:r>
            <a:r>
              <a:rPr lang="pt-BR" sz="1388" dirty="0"/>
              <a:t> are more </a:t>
            </a:r>
            <a:r>
              <a:rPr lang="pt-BR" sz="1388" dirty="0" err="1"/>
              <a:t>likely</a:t>
            </a:r>
            <a:r>
              <a:rPr lang="pt-BR" sz="1388" dirty="0"/>
              <a:t> led </a:t>
            </a:r>
            <a:r>
              <a:rPr lang="pt-BR" sz="1388" dirty="0" err="1"/>
              <a:t>to</a:t>
            </a:r>
            <a:r>
              <a:rPr lang="pt-BR" sz="1388" dirty="0"/>
              <a:t> </a:t>
            </a:r>
            <a:r>
              <a:rPr lang="pt-BR" sz="1388" dirty="0" err="1"/>
              <a:t>transaction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0BC53FB4-94E4-FBE3-A3AF-1D0BAD70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4881D663-42A5-356E-2A5C-896F1E9D02F1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8258BD07-C39C-4B51-1E69-211E0E26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4" y="1546354"/>
            <a:ext cx="3396750" cy="2749750"/>
          </a:xfrm>
          <a:prstGeom prst="rect">
            <a:avLst/>
          </a:prstGeom>
        </p:spPr>
      </p:pic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886A92E9-AFB4-94DE-C5C6-0BF39377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284" y="1563609"/>
            <a:ext cx="3784215" cy="25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CEEC-4B12-B647-66C2-6C3EC750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16C285E5-01E2-4C3B-A6D6-3CA842796622}"/>
              </a:ext>
            </a:extLst>
          </p:cNvPr>
          <p:cNvSpPr txBox="1"/>
          <p:nvPr/>
        </p:nvSpPr>
        <p:spPr>
          <a:xfrm>
            <a:off x="312343" y="1023222"/>
            <a:ext cx="6872228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Min </a:t>
            </a:r>
            <a:r>
              <a:rPr lang="pt-BR" sz="1388" dirty="0" err="1"/>
              <a:t>value</a:t>
            </a:r>
            <a:r>
              <a:rPr lang="pt-BR" sz="1388" dirty="0"/>
              <a:t>: </a:t>
            </a:r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with</a:t>
            </a:r>
            <a:r>
              <a:rPr lang="pt-BR" sz="1388" dirty="0"/>
              <a:t> </a:t>
            </a:r>
            <a:r>
              <a:rPr lang="pt-BR" sz="1388" dirty="0" err="1"/>
              <a:t>higher</a:t>
            </a:r>
            <a:r>
              <a:rPr lang="pt-BR" sz="1388" dirty="0"/>
              <a:t> min </a:t>
            </a:r>
            <a:r>
              <a:rPr lang="pt-BR" sz="1388" dirty="0" err="1"/>
              <a:t>value</a:t>
            </a:r>
            <a:r>
              <a:rPr lang="pt-BR" sz="1388" dirty="0"/>
              <a:t> </a:t>
            </a:r>
            <a:r>
              <a:rPr lang="pt-BR" sz="1388" dirty="0" err="1"/>
              <a:t>result</a:t>
            </a:r>
            <a:r>
              <a:rPr lang="pt-BR" sz="1388" dirty="0"/>
              <a:t> more </a:t>
            </a:r>
            <a:r>
              <a:rPr lang="pt-BR" sz="1388" dirty="0" err="1"/>
              <a:t>often</a:t>
            </a:r>
            <a:r>
              <a:rPr lang="pt-BR" sz="1388" dirty="0"/>
              <a:t> </a:t>
            </a:r>
            <a:r>
              <a:rPr lang="pt-BR" sz="1388" dirty="0" err="1"/>
              <a:t>to</a:t>
            </a:r>
            <a:r>
              <a:rPr lang="pt-BR" sz="1388" dirty="0"/>
              <a:t> a </a:t>
            </a:r>
            <a:r>
              <a:rPr lang="pt-BR" sz="1388" dirty="0" err="1"/>
              <a:t>transaction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A5218019-02F3-EA99-EFD4-1D76D6EA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1D9E4234-8A46-E526-3780-E731B8E85A99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865618AD-37C7-2867-F06B-2E8E04AF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54" y="1563609"/>
            <a:ext cx="4480536" cy="30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650" y="233175"/>
            <a:ext cx="251925" cy="222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144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EA1D2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144"/>
          <p:cNvSpPr txBox="1"/>
          <p:nvPr/>
        </p:nvSpPr>
        <p:spPr>
          <a:xfrm>
            <a:off x="-601288" y="787200"/>
            <a:ext cx="40281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4000" b="1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endParaRPr sz="4000" b="1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144"/>
          <p:cNvSpPr txBox="1"/>
          <p:nvPr/>
        </p:nvSpPr>
        <p:spPr>
          <a:xfrm>
            <a:off x="362494" y="1461440"/>
            <a:ext cx="4056587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Currently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send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food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offers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u="none" strike="noStrike" cap="none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22" name="Picture 2" descr="Voucher - Free food icons">
            <a:extLst>
              <a:ext uri="{FF2B5EF4-FFF2-40B4-BE49-F238E27FC236}">
                <a16:creationId xmlns:a16="http://schemas.microsoft.com/office/drawing/2014/main" id="{4DCD1781-4117-ED05-FC10-C9C18C51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34" y="2412483"/>
            <a:ext cx="645230" cy="6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lete user - Free interface icons">
            <a:extLst>
              <a:ext uri="{FF2B5EF4-FFF2-40B4-BE49-F238E27FC236}">
                <a16:creationId xmlns:a16="http://schemas.microsoft.com/office/drawing/2014/main" id="{1E091100-1BD7-81B8-70A0-755DEED1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29" y="1900594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Delete user - Free interface icons">
            <a:extLst>
              <a:ext uri="{FF2B5EF4-FFF2-40B4-BE49-F238E27FC236}">
                <a16:creationId xmlns:a16="http://schemas.microsoft.com/office/drawing/2014/main" id="{9E43E1B2-D29F-A4F2-BDEB-1D3463EC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94" y="2513861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elete user - Free interface icons">
            <a:extLst>
              <a:ext uri="{FF2B5EF4-FFF2-40B4-BE49-F238E27FC236}">
                <a16:creationId xmlns:a16="http://schemas.microsoft.com/office/drawing/2014/main" id="{6758D399-E329-8CE3-A369-9C39ACAD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84" y="2894534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elete user - Free interface icons">
            <a:extLst>
              <a:ext uri="{FF2B5EF4-FFF2-40B4-BE49-F238E27FC236}">
                <a16:creationId xmlns:a16="http://schemas.microsoft.com/office/drawing/2014/main" id="{EEB8B06B-0BD1-BCFE-CB8B-A20BF22D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42" y="3594337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dd user - Free social icons">
            <a:extLst>
              <a:ext uri="{FF2B5EF4-FFF2-40B4-BE49-F238E27FC236}">
                <a16:creationId xmlns:a16="http://schemas.microsoft.com/office/drawing/2014/main" id="{2ED6F940-B8E8-2DFF-D5C5-794E0B98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78" y="2221528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dd user - Free social icons">
            <a:extLst>
              <a:ext uri="{FF2B5EF4-FFF2-40B4-BE49-F238E27FC236}">
                <a16:creationId xmlns:a16="http://schemas.microsoft.com/office/drawing/2014/main" id="{1ED904FF-EEDD-5D1C-AA7F-E2E83AA2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19" y="2989042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dd user - Free social icons">
            <a:extLst>
              <a:ext uri="{FF2B5EF4-FFF2-40B4-BE49-F238E27FC236}">
                <a16:creationId xmlns:a16="http://schemas.microsoft.com/office/drawing/2014/main" id="{23DD81E5-42BA-D568-9E8F-A8778DD3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63" y="3544893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dd user - Free social icons">
            <a:extLst>
              <a:ext uri="{FF2B5EF4-FFF2-40B4-BE49-F238E27FC236}">
                <a16:creationId xmlns:a16="http://schemas.microsoft.com/office/drawing/2014/main" id="{AE58FB65-2374-EBF6-96DE-2EF62796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85" y="2050565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268DF5-7F03-DD3C-B1A1-6BB6850E42AB}"/>
              </a:ext>
            </a:extLst>
          </p:cNvPr>
          <p:cNvCxnSpPr>
            <a:stCxn id="5122" idx="3"/>
            <a:endCxn id="8" idx="2"/>
          </p:cNvCxnSpPr>
          <p:nvPr/>
        </p:nvCxnSpPr>
        <p:spPr>
          <a:xfrm flipV="1">
            <a:off x="2074964" y="2326736"/>
            <a:ext cx="453807" cy="40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A7CC23B-790A-C539-69D3-7DE7A4342BE6}"/>
              </a:ext>
            </a:extLst>
          </p:cNvPr>
          <p:cNvCxnSpPr>
            <a:cxnSpLocks/>
            <a:stCxn id="5122" idx="3"/>
            <a:endCxn id="5124" idx="2"/>
          </p:cNvCxnSpPr>
          <p:nvPr/>
        </p:nvCxnSpPr>
        <p:spPr>
          <a:xfrm flipV="1">
            <a:off x="2074964" y="2281267"/>
            <a:ext cx="925702" cy="45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B99A241-E0EB-F2A4-E9DB-6B3E6ED8EF08}"/>
              </a:ext>
            </a:extLst>
          </p:cNvPr>
          <p:cNvCxnSpPr>
            <a:cxnSpLocks/>
            <a:stCxn id="5122" idx="3"/>
            <a:endCxn id="5126" idx="1"/>
          </p:cNvCxnSpPr>
          <p:nvPr/>
        </p:nvCxnSpPr>
        <p:spPr>
          <a:xfrm flipV="1">
            <a:off x="2074964" y="2359614"/>
            <a:ext cx="1126814" cy="37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66A0FE5-0018-7CFC-079C-F7C435C7560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031776" y="2704198"/>
            <a:ext cx="549518" cy="18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F8B1E1C-B98C-0533-028F-3D258419E94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7152" y="2902213"/>
            <a:ext cx="589767" cy="22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75C244C-75B5-49ED-ED31-E892E2D4E650}"/>
              </a:ext>
            </a:extLst>
          </p:cNvPr>
          <p:cNvCxnSpPr>
            <a:cxnSpLocks/>
            <a:stCxn id="5122" idx="3"/>
            <a:endCxn id="3" idx="1"/>
          </p:cNvCxnSpPr>
          <p:nvPr/>
        </p:nvCxnSpPr>
        <p:spPr>
          <a:xfrm>
            <a:off x="2074964" y="2735098"/>
            <a:ext cx="1065420" cy="3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FCFCA3-E0D9-7FC4-6632-0D60B6CFF0A1}"/>
              </a:ext>
            </a:extLst>
          </p:cNvPr>
          <p:cNvCxnSpPr>
            <a:cxnSpLocks/>
            <a:stCxn id="5122" idx="2"/>
            <a:endCxn id="7" idx="1"/>
          </p:cNvCxnSpPr>
          <p:nvPr/>
        </p:nvCxnSpPr>
        <p:spPr>
          <a:xfrm>
            <a:off x="1752349" y="3057713"/>
            <a:ext cx="765114" cy="6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50CFD74-8238-D6DB-B835-A96987991DDB}"/>
              </a:ext>
            </a:extLst>
          </p:cNvPr>
          <p:cNvCxnSpPr>
            <a:cxnSpLocks/>
            <a:stCxn id="5122" idx="2"/>
            <a:endCxn id="4" idx="0"/>
          </p:cNvCxnSpPr>
          <p:nvPr/>
        </p:nvCxnSpPr>
        <p:spPr>
          <a:xfrm>
            <a:off x="1752349" y="3057713"/>
            <a:ext cx="1449430" cy="53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Voucher - Free food icons">
            <a:extLst>
              <a:ext uri="{FF2B5EF4-FFF2-40B4-BE49-F238E27FC236}">
                <a16:creationId xmlns:a16="http://schemas.microsoft.com/office/drawing/2014/main" id="{613FC75E-DB11-BCA6-1D0B-D8086828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3" y="2032661"/>
            <a:ext cx="645230" cy="6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Add user - Free social icons">
            <a:extLst>
              <a:ext uri="{FF2B5EF4-FFF2-40B4-BE49-F238E27FC236}">
                <a16:creationId xmlns:a16="http://schemas.microsoft.com/office/drawing/2014/main" id="{0273F4B1-7306-98CF-40DF-944B4249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7" y="2139441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Add user - Free social icons">
            <a:extLst>
              <a:ext uri="{FF2B5EF4-FFF2-40B4-BE49-F238E27FC236}">
                <a16:creationId xmlns:a16="http://schemas.microsoft.com/office/drawing/2014/main" id="{83CF1F5B-7C9C-CED5-B493-790F35A3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8" y="2609220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Add user - Free social icons">
            <a:extLst>
              <a:ext uri="{FF2B5EF4-FFF2-40B4-BE49-F238E27FC236}">
                <a16:creationId xmlns:a16="http://schemas.microsoft.com/office/drawing/2014/main" id="{8CE1B9E3-ADCF-63A0-66F0-98D0EAD8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64" y="1670743"/>
            <a:ext cx="276171" cy="2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FEE02C3-A1D9-827D-7067-0D3361A97C8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042702" y="1946914"/>
            <a:ext cx="503048" cy="25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DBD27FB-C7B8-28B0-108D-C750F1F648D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091943" y="2281267"/>
            <a:ext cx="512713" cy="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20663B1-2798-A938-25E5-5AA50946D61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064131" y="2522391"/>
            <a:ext cx="589767" cy="22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de Seta Reta 522">
            <a:extLst>
              <a:ext uri="{FF2B5EF4-FFF2-40B4-BE49-F238E27FC236}">
                <a16:creationId xmlns:a16="http://schemas.microsoft.com/office/drawing/2014/main" id="{846408D7-8805-107A-786B-BACDDB714094}"/>
              </a:ext>
            </a:extLst>
          </p:cNvPr>
          <p:cNvCxnSpPr>
            <a:cxnSpLocks/>
            <a:endCxn id="526" idx="1"/>
          </p:cNvCxnSpPr>
          <p:nvPr/>
        </p:nvCxnSpPr>
        <p:spPr>
          <a:xfrm flipV="1">
            <a:off x="5880460" y="3252674"/>
            <a:ext cx="651408" cy="17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de Seta Reta 523">
            <a:extLst>
              <a:ext uri="{FF2B5EF4-FFF2-40B4-BE49-F238E27FC236}">
                <a16:creationId xmlns:a16="http://schemas.microsoft.com/office/drawing/2014/main" id="{BA835943-F53A-7BDE-FA6D-EC286F5C3AD8}"/>
              </a:ext>
            </a:extLst>
          </p:cNvPr>
          <p:cNvCxnSpPr>
            <a:cxnSpLocks/>
            <a:stCxn id="5128" idx="3"/>
            <a:endCxn id="527" idx="1"/>
          </p:cNvCxnSpPr>
          <p:nvPr/>
        </p:nvCxnSpPr>
        <p:spPr>
          <a:xfrm>
            <a:off x="5880460" y="3450244"/>
            <a:ext cx="651408" cy="2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4" descr="Delete user - Free interface icons">
            <a:extLst>
              <a:ext uri="{FF2B5EF4-FFF2-40B4-BE49-F238E27FC236}">
                <a16:creationId xmlns:a16="http://schemas.microsoft.com/office/drawing/2014/main" id="{49F7F8CE-4AD7-DC25-F26F-B04D90E6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68" y="3062337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4" descr="Delete user - Free interface icons">
            <a:extLst>
              <a:ext uri="{FF2B5EF4-FFF2-40B4-BE49-F238E27FC236}">
                <a16:creationId xmlns:a16="http://schemas.microsoft.com/office/drawing/2014/main" id="{9A8AE943-F79D-F7A8-940D-C1A188F6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68" y="3475445"/>
            <a:ext cx="380673" cy="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ffers Save Icon Format PNG Transparent Background, Free Download #20741 -  FreeIconsPNG">
            <a:extLst>
              <a:ext uri="{FF2B5EF4-FFF2-40B4-BE49-F238E27FC236}">
                <a16:creationId xmlns:a16="http://schemas.microsoft.com/office/drawing/2014/main" id="{4B9C9234-6A1B-CD4E-116A-175A1ADA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50" y="3208289"/>
            <a:ext cx="483910" cy="48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9" name="Seta: para a Direita 528">
            <a:extLst>
              <a:ext uri="{FF2B5EF4-FFF2-40B4-BE49-F238E27FC236}">
                <a16:creationId xmlns:a16="http://schemas.microsoft.com/office/drawing/2014/main" id="{F7524190-B8CD-591B-E1C6-BA76909D93E6}"/>
              </a:ext>
            </a:extLst>
          </p:cNvPr>
          <p:cNvSpPr/>
          <p:nvPr/>
        </p:nvSpPr>
        <p:spPr>
          <a:xfrm>
            <a:off x="3832566" y="2928781"/>
            <a:ext cx="1310925" cy="3000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0" name="Google Shape;565;p144">
            <a:extLst>
              <a:ext uri="{FF2B5EF4-FFF2-40B4-BE49-F238E27FC236}">
                <a16:creationId xmlns:a16="http://schemas.microsoft.com/office/drawing/2014/main" id="{8ED50BD6-AB16-DB1D-8727-A4FA221AEE06}"/>
              </a:ext>
            </a:extLst>
          </p:cNvPr>
          <p:cNvSpPr txBox="1"/>
          <p:nvPr/>
        </p:nvSpPr>
        <p:spPr>
          <a:xfrm>
            <a:off x="3803821" y="2491623"/>
            <a:ext cx="1288581" cy="30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want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900" b="1" dirty="0" err="1">
                <a:solidFill>
                  <a:schemeClr val="accent3">
                    <a:lumMod val="75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know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E4177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behavior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900" b="1" dirty="0" err="1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optimize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our</a:t>
            </a:r>
            <a:r>
              <a:rPr lang="pt-BR" sz="7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7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offers</a:t>
            </a:r>
            <a:endParaRPr sz="700" i="0" u="none" strike="noStrike" cap="none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2" name="Chave Esquerda 531">
            <a:extLst>
              <a:ext uri="{FF2B5EF4-FFF2-40B4-BE49-F238E27FC236}">
                <a16:creationId xmlns:a16="http://schemas.microsoft.com/office/drawing/2014/main" id="{1FF03AB7-B806-7E5B-2386-3D23EB75B25C}"/>
              </a:ext>
            </a:extLst>
          </p:cNvPr>
          <p:cNvSpPr/>
          <p:nvPr/>
        </p:nvSpPr>
        <p:spPr>
          <a:xfrm rot="16200000">
            <a:off x="2386501" y="3288947"/>
            <a:ext cx="259298" cy="19369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3" name="Google Shape;565;p144">
            <a:extLst>
              <a:ext uri="{FF2B5EF4-FFF2-40B4-BE49-F238E27FC236}">
                <a16:creationId xmlns:a16="http://schemas.microsoft.com/office/drawing/2014/main" id="{C4032078-69B4-E7CA-BE41-2E4EB372D3D3}"/>
              </a:ext>
            </a:extLst>
          </p:cNvPr>
          <p:cNvSpPr txBox="1"/>
          <p:nvPr/>
        </p:nvSpPr>
        <p:spPr>
          <a:xfrm>
            <a:off x="1447540" y="4364399"/>
            <a:ext cx="2142129" cy="48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b="1" i="0" u="none" strike="noStrike" cap="none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Costly</a:t>
            </a:r>
            <a:endParaRPr lang="pt-BR" sz="7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sz="1600" b="1" i="0" u="none" strike="noStrike" cap="none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</a:t>
            </a:r>
            <a:r>
              <a:rPr lang="pt-BR" sz="1600" b="1" i="0" u="none" strike="noStrike" cap="none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pt-BR" sz="1600" b="1" i="0" u="none" strike="noStrike" cap="none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conversion</a:t>
            </a:r>
            <a:r>
              <a:rPr lang="pt-BR" sz="1600" b="1" i="0" u="none" strike="noStrike" cap="none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rate</a:t>
            </a:r>
            <a:endParaRPr sz="1600" b="1" i="0" u="none" strike="noStrike" cap="none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35" name="Conector de Seta Reta 534">
            <a:extLst>
              <a:ext uri="{FF2B5EF4-FFF2-40B4-BE49-F238E27FC236}">
                <a16:creationId xmlns:a16="http://schemas.microsoft.com/office/drawing/2014/main" id="{0F3D3BF5-03BA-6EF0-09FB-CD3745CE9245}"/>
              </a:ext>
            </a:extLst>
          </p:cNvPr>
          <p:cNvCxnSpPr>
            <a:cxnSpLocks/>
          </p:cNvCxnSpPr>
          <p:nvPr/>
        </p:nvCxnSpPr>
        <p:spPr>
          <a:xfrm>
            <a:off x="3652378" y="4627728"/>
            <a:ext cx="0" cy="292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de Seta Reta 539">
            <a:extLst>
              <a:ext uri="{FF2B5EF4-FFF2-40B4-BE49-F238E27FC236}">
                <a16:creationId xmlns:a16="http://schemas.microsoft.com/office/drawing/2014/main" id="{3FC553CC-AA18-EC0F-22E7-87BFCC031F0D}"/>
              </a:ext>
            </a:extLst>
          </p:cNvPr>
          <p:cNvCxnSpPr>
            <a:cxnSpLocks/>
          </p:cNvCxnSpPr>
          <p:nvPr/>
        </p:nvCxnSpPr>
        <p:spPr>
          <a:xfrm flipV="1">
            <a:off x="2901390" y="4334803"/>
            <a:ext cx="0" cy="256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Chave Esquerda 547">
            <a:extLst>
              <a:ext uri="{FF2B5EF4-FFF2-40B4-BE49-F238E27FC236}">
                <a16:creationId xmlns:a16="http://schemas.microsoft.com/office/drawing/2014/main" id="{906DD1BC-11F8-ED70-8CEC-2CA9E88BE087}"/>
              </a:ext>
            </a:extLst>
          </p:cNvPr>
          <p:cNvSpPr/>
          <p:nvPr/>
        </p:nvSpPr>
        <p:spPr>
          <a:xfrm rot="16200000">
            <a:off x="6164577" y="3158459"/>
            <a:ext cx="259298" cy="19369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0" name="Google Shape;565;p144">
            <a:extLst>
              <a:ext uri="{FF2B5EF4-FFF2-40B4-BE49-F238E27FC236}">
                <a16:creationId xmlns:a16="http://schemas.microsoft.com/office/drawing/2014/main" id="{5238B529-9428-0B75-C80B-42F3E65285A8}"/>
              </a:ext>
            </a:extLst>
          </p:cNvPr>
          <p:cNvSpPr txBox="1"/>
          <p:nvPr/>
        </p:nvSpPr>
        <p:spPr>
          <a:xfrm>
            <a:off x="5205288" y="4347352"/>
            <a:ext cx="2142129" cy="48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b="1" i="0" u="none" strike="noStrike" cap="none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Cheaper</a:t>
            </a:r>
            <a:endParaRPr lang="pt-BR" sz="700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 Light"/>
              <a:buNone/>
            </a:pPr>
            <a:r>
              <a:rPr lang="pt-BR" sz="1600" b="1" i="0" u="none" strike="noStrike" cap="none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High </a:t>
            </a:r>
            <a:r>
              <a:rPr lang="pt-BR" sz="1600" b="1" i="0" u="none" strike="noStrike" cap="none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conversion</a:t>
            </a:r>
            <a:r>
              <a:rPr lang="pt-BR" sz="1600" b="1" i="0" u="none" strike="noStrike" cap="none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rate</a:t>
            </a:r>
            <a:endParaRPr sz="1600" b="1" i="0" u="none" strike="noStrike" cap="none" dirty="0">
              <a:solidFill>
                <a:schemeClr val="tx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51" name="Conector de Seta Reta 550">
            <a:extLst>
              <a:ext uri="{FF2B5EF4-FFF2-40B4-BE49-F238E27FC236}">
                <a16:creationId xmlns:a16="http://schemas.microsoft.com/office/drawing/2014/main" id="{0B96D970-43DE-0B2C-1DD0-03C8817943B4}"/>
              </a:ext>
            </a:extLst>
          </p:cNvPr>
          <p:cNvCxnSpPr>
            <a:cxnSpLocks/>
          </p:cNvCxnSpPr>
          <p:nvPr/>
        </p:nvCxnSpPr>
        <p:spPr>
          <a:xfrm>
            <a:off x="6777883" y="4347352"/>
            <a:ext cx="0" cy="2926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ector de Seta Reta 551">
            <a:extLst>
              <a:ext uri="{FF2B5EF4-FFF2-40B4-BE49-F238E27FC236}">
                <a16:creationId xmlns:a16="http://schemas.microsoft.com/office/drawing/2014/main" id="{CA2E91A2-6B0D-FCE0-4DC5-31AFDC118E94}"/>
              </a:ext>
            </a:extLst>
          </p:cNvPr>
          <p:cNvCxnSpPr>
            <a:cxnSpLocks/>
          </p:cNvCxnSpPr>
          <p:nvPr/>
        </p:nvCxnSpPr>
        <p:spPr>
          <a:xfrm flipV="1">
            <a:off x="7406334" y="4574546"/>
            <a:ext cx="0" cy="2563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A665-3F1E-E2A3-D6E9-640460A4F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F60DF5EA-C3CA-BC44-69CC-E25D569C5722}"/>
              </a:ext>
            </a:extLst>
          </p:cNvPr>
          <p:cNvSpPr txBox="1"/>
          <p:nvPr/>
        </p:nvSpPr>
        <p:spPr>
          <a:xfrm>
            <a:off x="312343" y="1023222"/>
            <a:ext cx="57066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duration</a:t>
            </a:r>
            <a:r>
              <a:rPr lang="pt-BR" sz="1388" dirty="0"/>
              <a:t>: </a:t>
            </a:r>
            <a:r>
              <a:rPr lang="pt-BR" sz="1388" dirty="0" err="1"/>
              <a:t>longer</a:t>
            </a:r>
            <a:r>
              <a:rPr lang="pt-BR" sz="1388" dirty="0"/>
              <a:t> </a:t>
            </a:r>
            <a:r>
              <a:rPr lang="pt-BR" sz="1388" dirty="0" err="1"/>
              <a:t>offers</a:t>
            </a:r>
            <a:r>
              <a:rPr lang="pt-BR" sz="1388" dirty="0"/>
              <a:t> are more </a:t>
            </a:r>
            <a:r>
              <a:rPr lang="pt-BR" sz="1388" dirty="0" err="1"/>
              <a:t>likely</a:t>
            </a:r>
            <a:r>
              <a:rPr lang="pt-BR" sz="1388" dirty="0"/>
              <a:t> led </a:t>
            </a:r>
            <a:r>
              <a:rPr lang="pt-BR" sz="1388" dirty="0" err="1"/>
              <a:t>to</a:t>
            </a:r>
            <a:r>
              <a:rPr lang="pt-BR" sz="1388" dirty="0"/>
              <a:t> </a:t>
            </a:r>
            <a:r>
              <a:rPr lang="pt-BR" sz="1388" dirty="0" err="1"/>
              <a:t>transaction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7CDA28A8-A010-3701-3FE6-D7E57011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233476F2-8989-6FC3-CE17-E6F31E495805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3B6CF497-F777-6892-AF58-A40177D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80" y="1720950"/>
            <a:ext cx="3373639" cy="30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84E61-80ED-0BEA-1AF8-2C5D6FB4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DAF3E5C5-62DC-790A-2BD2-D83F87F4FC3A}"/>
              </a:ext>
            </a:extLst>
          </p:cNvPr>
          <p:cNvSpPr txBox="1"/>
          <p:nvPr/>
        </p:nvSpPr>
        <p:spPr>
          <a:xfrm>
            <a:off x="312343" y="1023222"/>
            <a:ext cx="5706620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type</a:t>
            </a:r>
            <a:r>
              <a:rPr lang="pt-BR" sz="1388" dirty="0"/>
              <a:t>: BOGO </a:t>
            </a:r>
            <a:r>
              <a:rPr lang="pt-BR" sz="1388" dirty="0" err="1"/>
              <a:t>and</a:t>
            </a:r>
            <a:r>
              <a:rPr lang="pt-BR" sz="1388" dirty="0"/>
              <a:t> </a:t>
            </a:r>
            <a:r>
              <a:rPr lang="pt-BR" sz="1388" dirty="0" err="1"/>
              <a:t>Discount</a:t>
            </a:r>
            <a:r>
              <a:rPr lang="pt-BR" sz="1388" dirty="0"/>
              <a:t> lead </a:t>
            </a:r>
            <a:r>
              <a:rPr lang="pt-BR" sz="1388" dirty="0" err="1"/>
              <a:t>to</a:t>
            </a:r>
            <a:r>
              <a:rPr lang="pt-BR" sz="1388" dirty="0"/>
              <a:t> </a:t>
            </a:r>
            <a:r>
              <a:rPr lang="pt-BR" sz="1388" dirty="0" err="1"/>
              <a:t>transaction</a:t>
            </a:r>
            <a:r>
              <a:rPr lang="pt-BR" sz="1388" dirty="0"/>
              <a:t> more </a:t>
            </a:r>
            <a:r>
              <a:rPr lang="pt-BR" sz="1388" dirty="0" err="1"/>
              <a:t>likely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D5B7DB5C-6DCF-B43A-A88D-3C96AF65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3393398A-25A1-96A4-43E0-F1F3A6D39FAF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4767335-4D60-0F13-218B-6E77630A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98" y="1932533"/>
            <a:ext cx="4197403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DB2EC-7F97-601F-21F7-D119BE30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C8E7588D-7A2A-E23E-2AF4-3F13B4831ED5}"/>
              </a:ext>
            </a:extLst>
          </p:cNvPr>
          <p:cNvSpPr txBox="1"/>
          <p:nvPr/>
        </p:nvSpPr>
        <p:spPr>
          <a:xfrm>
            <a:off x="312343" y="1023222"/>
            <a:ext cx="5706620" cy="56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channels</a:t>
            </a:r>
            <a:r>
              <a:rPr lang="pt-BR" sz="1388" dirty="0"/>
              <a:t>: web </a:t>
            </a:r>
            <a:r>
              <a:rPr lang="pt-BR" sz="1388" dirty="0" err="1"/>
              <a:t>and</a:t>
            </a:r>
            <a:r>
              <a:rPr lang="pt-BR" sz="1388" dirty="0"/>
              <a:t> e-mail </a:t>
            </a:r>
            <a:r>
              <a:rPr lang="pt-BR" sz="1388" dirty="0" err="1"/>
              <a:t>results</a:t>
            </a:r>
            <a:r>
              <a:rPr lang="pt-BR" sz="1388" dirty="0"/>
              <a:t> in a </a:t>
            </a:r>
            <a:r>
              <a:rPr lang="pt-BR" sz="1388" dirty="0" err="1"/>
              <a:t>higher</a:t>
            </a:r>
            <a:r>
              <a:rPr lang="pt-BR" sz="1388" dirty="0"/>
              <a:t> </a:t>
            </a:r>
            <a:r>
              <a:rPr lang="pt-BR" sz="1388" dirty="0" err="1"/>
              <a:t>transaction</a:t>
            </a:r>
            <a:r>
              <a:rPr lang="pt-BR" sz="1388" dirty="0"/>
              <a:t> rate, mobile </a:t>
            </a:r>
            <a:r>
              <a:rPr lang="pt-BR" sz="1388" dirty="0" err="1"/>
              <a:t>offers</a:t>
            </a:r>
            <a:r>
              <a:rPr lang="pt-BR" sz="1388" dirty="0"/>
              <a:t> (SMS </a:t>
            </a:r>
            <a:r>
              <a:rPr lang="pt-BR" sz="1388" dirty="0" err="1"/>
              <a:t>pushes</a:t>
            </a:r>
            <a:r>
              <a:rPr lang="pt-BR" sz="1388" dirty="0"/>
              <a:t>) are </a:t>
            </a:r>
            <a:r>
              <a:rPr lang="pt-BR" sz="1388" dirty="0" err="1"/>
              <a:t>not</a:t>
            </a:r>
            <a:r>
              <a:rPr lang="pt-BR" sz="1388" dirty="0"/>
              <a:t> </a:t>
            </a:r>
            <a:r>
              <a:rPr lang="pt-BR" sz="1388" dirty="0" err="1"/>
              <a:t>accepted</a:t>
            </a:r>
            <a:r>
              <a:rPr lang="pt-BR" sz="1388" dirty="0"/>
              <a:t> </a:t>
            </a:r>
            <a:r>
              <a:rPr lang="pt-BR" sz="1388" dirty="0" err="1"/>
              <a:t>so</a:t>
            </a:r>
            <a:r>
              <a:rPr lang="pt-BR" sz="1388" dirty="0"/>
              <a:t> </a:t>
            </a:r>
            <a:r>
              <a:rPr lang="pt-BR" sz="1388" dirty="0" err="1"/>
              <a:t>well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8D860E14-00B6-E124-6E50-E33F119B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EACAAD58-F4EF-41FE-79E0-C81C50C721FF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8FD5F619-E4F7-99BF-E06C-C5B2C54A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63" y="1924794"/>
            <a:ext cx="4274273" cy="28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4989F-24D6-89E1-044B-10091CC5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>
            <a:extLst>
              <a:ext uri="{FF2B5EF4-FFF2-40B4-BE49-F238E27FC236}">
                <a16:creationId xmlns:a16="http://schemas.microsoft.com/office/drawing/2014/main" id="{A7A9B7FB-38B5-0605-3526-C2B985D0EE20}"/>
              </a:ext>
            </a:extLst>
          </p:cNvPr>
          <p:cNvSpPr txBox="1"/>
          <p:nvPr/>
        </p:nvSpPr>
        <p:spPr>
          <a:xfrm>
            <a:off x="312343" y="1023222"/>
            <a:ext cx="5706620" cy="56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err="1"/>
              <a:t>Offers</a:t>
            </a:r>
            <a:r>
              <a:rPr lang="pt-BR" sz="1388" dirty="0"/>
              <a:t> </a:t>
            </a:r>
            <a:r>
              <a:rPr lang="pt-BR" sz="1388" dirty="0" err="1"/>
              <a:t>channels</a:t>
            </a:r>
            <a:r>
              <a:rPr lang="pt-BR" sz="1388" dirty="0"/>
              <a:t>: web </a:t>
            </a:r>
            <a:r>
              <a:rPr lang="pt-BR" sz="1388" dirty="0" err="1"/>
              <a:t>and</a:t>
            </a:r>
            <a:r>
              <a:rPr lang="pt-BR" sz="1388" dirty="0"/>
              <a:t> e-mail </a:t>
            </a:r>
            <a:r>
              <a:rPr lang="pt-BR" sz="1388" dirty="0" err="1"/>
              <a:t>results</a:t>
            </a:r>
            <a:r>
              <a:rPr lang="pt-BR" sz="1388" dirty="0"/>
              <a:t> in a </a:t>
            </a:r>
            <a:r>
              <a:rPr lang="pt-BR" sz="1388" dirty="0" err="1"/>
              <a:t>higher</a:t>
            </a:r>
            <a:r>
              <a:rPr lang="pt-BR" sz="1388" dirty="0"/>
              <a:t> </a:t>
            </a:r>
            <a:r>
              <a:rPr lang="pt-BR" sz="1388" dirty="0" err="1"/>
              <a:t>transaction</a:t>
            </a:r>
            <a:r>
              <a:rPr lang="pt-BR" sz="1388" dirty="0"/>
              <a:t> rate, mobile </a:t>
            </a:r>
            <a:r>
              <a:rPr lang="pt-BR" sz="1388" dirty="0" err="1"/>
              <a:t>offers</a:t>
            </a:r>
            <a:r>
              <a:rPr lang="pt-BR" sz="1388" dirty="0"/>
              <a:t> (SMS </a:t>
            </a:r>
            <a:r>
              <a:rPr lang="pt-BR" sz="1388" dirty="0" err="1"/>
              <a:t>pushes</a:t>
            </a:r>
            <a:r>
              <a:rPr lang="pt-BR" sz="1388" dirty="0"/>
              <a:t>) are </a:t>
            </a:r>
            <a:r>
              <a:rPr lang="pt-BR" sz="1388" dirty="0" err="1"/>
              <a:t>not</a:t>
            </a:r>
            <a:r>
              <a:rPr lang="pt-BR" sz="1388" dirty="0"/>
              <a:t> </a:t>
            </a:r>
            <a:r>
              <a:rPr lang="pt-BR" sz="1388" dirty="0" err="1"/>
              <a:t>accepted</a:t>
            </a:r>
            <a:r>
              <a:rPr lang="pt-BR" sz="1388" dirty="0"/>
              <a:t> </a:t>
            </a:r>
            <a:r>
              <a:rPr lang="pt-BR" sz="1388" dirty="0" err="1"/>
              <a:t>so</a:t>
            </a:r>
            <a:r>
              <a:rPr lang="pt-BR" sz="1388" dirty="0"/>
              <a:t> </a:t>
            </a:r>
            <a:r>
              <a:rPr lang="pt-BR" sz="1388" dirty="0" err="1"/>
              <a:t>well</a:t>
            </a:r>
            <a:endParaRPr lang="pt-BR" sz="1388" dirty="0"/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F4A43A48-22FB-09BF-2022-F76FC316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3">
            <a:extLst>
              <a:ext uri="{FF2B5EF4-FFF2-40B4-BE49-F238E27FC236}">
                <a16:creationId xmlns:a16="http://schemas.microsoft.com/office/drawing/2014/main" id="{4330854B-ED55-77A9-4F7B-07348ED60EDF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Offer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characteristics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C43EE4A-0999-482B-D1D1-3BA3A5A7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63" y="1924794"/>
            <a:ext cx="4274273" cy="28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6" name="Google Shape;2026;p298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7" name="Google Shape;2027;p298"/>
          <p:cNvSpPr txBox="1"/>
          <p:nvPr/>
        </p:nvSpPr>
        <p:spPr>
          <a:xfrm>
            <a:off x="882923" y="1185386"/>
            <a:ext cx="7597885" cy="189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</a:t>
            </a:r>
            <a:endParaRPr lang="pt-BR" sz="60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Marketing Team</a:t>
            </a:r>
            <a:endParaRPr sz="6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9" name="Google Shape;2029;p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800" y="222125"/>
            <a:ext cx="282902" cy="24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5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>
          <a:extLst>
            <a:ext uri="{FF2B5EF4-FFF2-40B4-BE49-F238E27FC236}">
              <a16:creationId xmlns:a16="http://schemas.microsoft.com/office/drawing/2014/main" id="{CB01DCD7-4292-6C87-E8B1-47A173B0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298">
            <a:extLst>
              <a:ext uri="{FF2B5EF4-FFF2-40B4-BE49-F238E27FC236}">
                <a16:creationId xmlns:a16="http://schemas.microsoft.com/office/drawing/2014/main" id="{AC2876B5-DDEB-3CFC-FA7C-F231C6E1C8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6" name="Google Shape;2026;p298">
            <a:extLst>
              <a:ext uri="{FF2B5EF4-FFF2-40B4-BE49-F238E27FC236}">
                <a16:creationId xmlns:a16="http://schemas.microsoft.com/office/drawing/2014/main" id="{0C03DF60-AB04-3444-FEF1-9A245CFC1C88}"/>
              </a:ext>
            </a:extLst>
          </p:cNvPr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7" name="Google Shape;2027;p298">
            <a:extLst>
              <a:ext uri="{FF2B5EF4-FFF2-40B4-BE49-F238E27FC236}">
                <a16:creationId xmlns:a16="http://schemas.microsoft.com/office/drawing/2014/main" id="{5376BE8B-63C8-9F7F-66E7-90724F94ABC9}"/>
              </a:ext>
            </a:extLst>
          </p:cNvPr>
          <p:cNvSpPr txBox="1"/>
          <p:nvPr/>
        </p:nvSpPr>
        <p:spPr>
          <a:xfrm>
            <a:off x="882923" y="1185386"/>
            <a:ext cx="7427063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Choosing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endParaRPr sz="6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9" name="Google Shape;2029;p298">
            <a:extLst>
              <a:ext uri="{FF2B5EF4-FFF2-40B4-BE49-F238E27FC236}">
                <a16:creationId xmlns:a16="http://schemas.microsoft.com/office/drawing/2014/main" id="{9C34C56A-FFE5-BD3B-9A9C-47A473BF6B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800" y="222125"/>
            <a:ext cx="282902" cy="24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1DBF99-C4C8-F279-4BB4-08D261E51E0F}"/>
              </a:ext>
            </a:extLst>
          </p:cNvPr>
          <p:cNvSpPr txBox="1"/>
          <p:nvPr/>
        </p:nvSpPr>
        <p:spPr>
          <a:xfrm>
            <a:off x="862827" y="2248584"/>
            <a:ext cx="706745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Do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not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send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to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everyone</a:t>
            </a:r>
            <a:endParaRPr lang="pt-BR" sz="3600" b="1" dirty="0">
              <a:solidFill>
                <a:schemeClr val="tx1"/>
              </a:solidFill>
              <a:latin typeface="-apple-system"/>
            </a:endParaRPr>
          </a:p>
          <a:p>
            <a:pPr marL="571500" indent="-571500">
              <a:buFontTx/>
              <a:buChar char="-"/>
            </a:pP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Target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your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user</a:t>
            </a:r>
            <a:endParaRPr lang="pt-BR" sz="3600" b="1" dirty="0">
              <a:solidFill>
                <a:schemeClr val="tx1"/>
              </a:solidFill>
              <a:latin typeface="-apple-system"/>
            </a:endParaRPr>
          </a:p>
          <a:p>
            <a:pPr marL="571500" indent="-571500">
              <a:buFontTx/>
              <a:buChar char="-"/>
            </a:pP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Define Marketing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Goal</a:t>
            </a:r>
            <a:endParaRPr lang="pt-BR" sz="3600" b="1" dirty="0">
              <a:solidFill>
                <a:schemeClr val="tx1"/>
              </a:solidFill>
              <a:latin typeface="-apple-system"/>
            </a:endParaRPr>
          </a:p>
          <a:p>
            <a:pPr lvl="3"/>
            <a:r>
              <a:rPr lang="pt-BR" sz="1200" dirty="0">
                <a:solidFill>
                  <a:schemeClr val="tx1"/>
                </a:solidFill>
                <a:latin typeface="-apple-system"/>
              </a:rPr>
              <a:t>             </a:t>
            </a:r>
          </a:p>
          <a:p>
            <a:pPr lvl="3"/>
            <a:r>
              <a:rPr lang="pt-BR" sz="1200" dirty="0">
                <a:solidFill>
                  <a:schemeClr val="tx1"/>
                </a:solidFill>
                <a:latin typeface="-apple-system"/>
              </a:rPr>
              <a:t>              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-         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Goal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: new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-&gt;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Send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offers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with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high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value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and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long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duration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for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users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who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never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transacted</a:t>
            </a:r>
            <a:endParaRPr lang="pt-BR" sz="1100" dirty="0">
              <a:solidFill>
                <a:schemeClr val="tx1"/>
              </a:solidFill>
              <a:latin typeface="-apple-system"/>
            </a:endParaRPr>
          </a:p>
          <a:p>
            <a:pPr lvl="3"/>
            <a:r>
              <a:rPr lang="pt-BR" sz="1100" dirty="0">
                <a:solidFill>
                  <a:schemeClr val="tx1"/>
                </a:solidFill>
                <a:latin typeface="-apple-system"/>
              </a:rPr>
              <a:t>               -         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Goal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: more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transactions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-&gt;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Send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offers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to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those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with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a high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probability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of</a:t>
            </a:r>
            <a:r>
              <a:rPr lang="pt-BR" sz="11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-apple-system"/>
              </a:rPr>
              <a:t>transaction</a:t>
            </a:r>
            <a:endParaRPr lang="pt-BR" sz="1100" dirty="0">
              <a:solidFill>
                <a:schemeClr val="tx1"/>
              </a:solidFill>
              <a:latin typeface="-apple-system"/>
            </a:endParaRPr>
          </a:p>
          <a:p>
            <a:pPr marL="571500" indent="-571500">
              <a:buFontTx/>
              <a:buChar char="-"/>
            </a:pPr>
            <a:endParaRPr lang="pt-BR" sz="3600" u="sng" dirty="0"/>
          </a:p>
        </p:txBody>
      </p:sp>
    </p:spTree>
    <p:extLst>
      <p:ext uri="{BB962C8B-B14F-4D97-AF65-F5344CB8AC3E}">
        <p14:creationId xmlns:p14="http://schemas.microsoft.com/office/powerpoint/2010/main" val="67677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>
          <a:extLst>
            <a:ext uri="{FF2B5EF4-FFF2-40B4-BE49-F238E27FC236}">
              <a16:creationId xmlns:a16="http://schemas.microsoft.com/office/drawing/2014/main" id="{0573E353-E1D3-07F1-39F2-5170D277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298">
            <a:extLst>
              <a:ext uri="{FF2B5EF4-FFF2-40B4-BE49-F238E27FC236}">
                <a16:creationId xmlns:a16="http://schemas.microsoft.com/office/drawing/2014/main" id="{80DBE076-76B2-F85B-FCD9-3F942DFE5E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6" name="Google Shape;2026;p298">
            <a:extLst>
              <a:ext uri="{FF2B5EF4-FFF2-40B4-BE49-F238E27FC236}">
                <a16:creationId xmlns:a16="http://schemas.microsoft.com/office/drawing/2014/main" id="{A53ECB60-2BF0-0F5B-4927-C97C09896C4C}"/>
              </a:ext>
            </a:extLst>
          </p:cNvPr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7" name="Google Shape;2027;p298">
            <a:extLst>
              <a:ext uri="{FF2B5EF4-FFF2-40B4-BE49-F238E27FC236}">
                <a16:creationId xmlns:a16="http://schemas.microsoft.com/office/drawing/2014/main" id="{AF8281E1-D265-E2E9-3483-C5D96BF7E963}"/>
              </a:ext>
            </a:extLst>
          </p:cNvPr>
          <p:cNvSpPr txBox="1"/>
          <p:nvPr/>
        </p:nvSpPr>
        <p:spPr>
          <a:xfrm>
            <a:off x="882923" y="1185386"/>
            <a:ext cx="7427063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Choosing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offer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 sz="6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9" name="Google Shape;2029;p298">
            <a:extLst>
              <a:ext uri="{FF2B5EF4-FFF2-40B4-BE49-F238E27FC236}">
                <a16:creationId xmlns:a16="http://schemas.microsoft.com/office/drawing/2014/main" id="{7FCE3F33-D507-89DD-39E3-C3A11D7119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800" y="222125"/>
            <a:ext cx="282902" cy="24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1BDD075-E3FF-E4B1-711D-331CFA7009A3}"/>
              </a:ext>
            </a:extLst>
          </p:cNvPr>
          <p:cNvSpPr txBox="1"/>
          <p:nvPr/>
        </p:nvSpPr>
        <p:spPr>
          <a:xfrm>
            <a:off x="862827" y="2248584"/>
            <a:ext cx="706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-apple-system"/>
              </a:rPr>
              <a:t>For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each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user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: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F436C9-EC98-96A1-0315-B820B1DC1A86}"/>
              </a:ext>
            </a:extLst>
          </p:cNvPr>
          <p:cNvSpPr txBox="1"/>
          <p:nvPr/>
        </p:nvSpPr>
        <p:spPr>
          <a:xfrm>
            <a:off x="929819" y="3084272"/>
            <a:ext cx="70674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-apple-system"/>
              </a:rPr>
              <a:t>1 -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Find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probability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by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changing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type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</a:p>
          <a:p>
            <a:pPr lvl="8"/>
            <a:endParaRPr lang="pt-BR" sz="1200" b="1" dirty="0">
              <a:solidFill>
                <a:schemeClr val="tx1"/>
              </a:solidFill>
              <a:latin typeface="-apple-system"/>
            </a:endParaRPr>
          </a:p>
          <a:p>
            <a:pPr lvl="8"/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           - P(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|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type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= ‘BOGO’)</a:t>
            </a:r>
          </a:p>
          <a:p>
            <a:pPr lvl="8"/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           - P(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|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type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= ‘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Discount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’)</a:t>
            </a:r>
          </a:p>
          <a:p>
            <a:pPr lvl="8"/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           - P(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|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type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= ‘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Information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’)</a:t>
            </a:r>
          </a:p>
          <a:p>
            <a:pPr lvl="8"/>
            <a:endParaRPr lang="pt-BR" sz="1200" b="1" dirty="0">
              <a:solidFill>
                <a:schemeClr val="tx1"/>
              </a:solidFill>
              <a:latin typeface="-apple-system"/>
            </a:endParaRPr>
          </a:p>
          <a:p>
            <a:pPr lvl="8"/>
            <a:r>
              <a:rPr lang="pt-BR" sz="1200" b="1" dirty="0">
                <a:solidFill>
                  <a:schemeClr val="tx1"/>
                </a:solidFill>
                <a:latin typeface="-apple-system"/>
              </a:rPr>
              <a:t>2 -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Choose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type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which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resulted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in a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higher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transaction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probability</a:t>
            </a:r>
            <a:endParaRPr lang="pt-BR" sz="1200" b="1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201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>
          <a:extLst>
            <a:ext uri="{FF2B5EF4-FFF2-40B4-BE49-F238E27FC236}">
              <a16:creationId xmlns:a16="http://schemas.microsoft.com/office/drawing/2014/main" id="{EEC302CD-84D6-4129-8702-60A23D27B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298">
            <a:extLst>
              <a:ext uri="{FF2B5EF4-FFF2-40B4-BE49-F238E27FC236}">
                <a16:creationId xmlns:a16="http://schemas.microsoft.com/office/drawing/2014/main" id="{E5C59B27-0EE8-5C64-772D-190F1CBDD0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6" name="Google Shape;2026;p298">
            <a:extLst>
              <a:ext uri="{FF2B5EF4-FFF2-40B4-BE49-F238E27FC236}">
                <a16:creationId xmlns:a16="http://schemas.microsoft.com/office/drawing/2014/main" id="{1035CF71-4212-D0DD-31AE-EC6263862E9E}"/>
              </a:ext>
            </a:extLst>
          </p:cNvPr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7" name="Google Shape;2027;p298">
            <a:extLst>
              <a:ext uri="{FF2B5EF4-FFF2-40B4-BE49-F238E27FC236}">
                <a16:creationId xmlns:a16="http://schemas.microsoft.com/office/drawing/2014/main" id="{598AEF20-4852-46BD-F36E-378E4E91CEDB}"/>
              </a:ext>
            </a:extLst>
          </p:cNvPr>
          <p:cNvSpPr txBox="1"/>
          <p:nvPr/>
        </p:nvSpPr>
        <p:spPr>
          <a:xfrm>
            <a:off x="882923" y="1185386"/>
            <a:ext cx="7427063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Causality</a:t>
            </a:r>
            <a:endParaRPr sz="6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9" name="Google Shape;2029;p298">
            <a:extLst>
              <a:ext uri="{FF2B5EF4-FFF2-40B4-BE49-F238E27FC236}">
                <a16:creationId xmlns:a16="http://schemas.microsoft.com/office/drawing/2014/main" id="{C39C8241-AC35-7CF3-B34A-6276F2CEB1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800" y="222125"/>
            <a:ext cx="282902" cy="24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E06FD1-7A12-4AFD-F3A9-63F1E130A29B}"/>
              </a:ext>
            </a:extLst>
          </p:cNvPr>
          <p:cNvSpPr txBox="1"/>
          <p:nvPr/>
        </p:nvSpPr>
        <p:spPr>
          <a:xfrm>
            <a:off x="862827" y="2248584"/>
            <a:ext cx="706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-apple-system"/>
              </a:rPr>
              <a:t>Some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users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transact</a:t>
            </a:r>
            <a:r>
              <a:rPr lang="pt-BR" sz="36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3600" b="1" dirty="0" err="1">
                <a:solidFill>
                  <a:schemeClr val="tx1"/>
                </a:solidFill>
                <a:latin typeface="-apple-system"/>
              </a:rPr>
              <a:t>anyway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AA206-546A-94E7-F7F8-78FA6828F273}"/>
              </a:ext>
            </a:extLst>
          </p:cNvPr>
          <p:cNvSpPr txBox="1"/>
          <p:nvPr/>
        </p:nvSpPr>
        <p:spPr>
          <a:xfrm>
            <a:off x="929819" y="3084272"/>
            <a:ext cx="706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-apple-system"/>
              </a:rPr>
              <a:t>- Use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uplift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model.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Send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offers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for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those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users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who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:</a:t>
            </a:r>
          </a:p>
          <a:p>
            <a:endParaRPr lang="pt-BR" sz="1200" b="1" dirty="0">
              <a:solidFill>
                <a:schemeClr val="tx1"/>
              </a:solidFill>
              <a:latin typeface="-apple-system"/>
            </a:endParaRPr>
          </a:p>
          <a:p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Probability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transacting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with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–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Probability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transacting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without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offer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&gt;= some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predefined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z="1200" b="1" dirty="0" err="1">
                <a:solidFill>
                  <a:schemeClr val="tx1"/>
                </a:solidFill>
                <a:latin typeface="-apple-system"/>
              </a:rPr>
              <a:t>threshold</a:t>
            </a:r>
            <a:r>
              <a:rPr lang="pt-BR" sz="1200" b="1" dirty="0">
                <a:solidFill>
                  <a:schemeClr val="tx1"/>
                </a:solidFill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85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74"/>
          <p:cNvSpPr txBox="1">
            <a:spLocks noGrp="1"/>
          </p:cNvSpPr>
          <p:nvPr>
            <p:ph type="title" idx="4294967295"/>
          </p:nvPr>
        </p:nvSpPr>
        <p:spPr>
          <a:xfrm>
            <a:off x="2696853" y="2202600"/>
            <a:ext cx="3804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pt-BR" sz="6000" b="1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Obrigad</a:t>
            </a:r>
            <a:r>
              <a:rPr lang="pt-BR" sz="60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 sz="6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3" name="Google Shape;973;p174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74" name="Google Shape;974;p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76" y="4138150"/>
            <a:ext cx="364451" cy="3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74"/>
          <p:cNvSpPr txBox="1">
            <a:spLocks noGrp="1"/>
          </p:cNvSpPr>
          <p:nvPr>
            <p:ph type="body" idx="4294967295"/>
          </p:nvPr>
        </p:nvSpPr>
        <p:spPr>
          <a:xfrm>
            <a:off x="3240016" y="3013900"/>
            <a:ext cx="2353519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Amir.jalilifard@gmail.com</a:t>
            </a:r>
            <a:endParaRPr sz="120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6"/>
          <p:cNvSpPr txBox="1"/>
          <p:nvPr/>
        </p:nvSpPr>
        <p:spPr>
          <a:xfrm>
            <a:off x="3629061" y="1155594"/>
            <a:ext cx="2256457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50.6k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offers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3" name="Shape 196">
            <a:extLst>
              <a:ext uri="{FF2B5EF4-FFF2-40B4-BE49-F238E27FC236}">
                <a16:creationId xmlns:a16="http://schemas.microsoft.com/office/drawing/2014/main" id="{A1597C89-66E3-7599-A370-84A61AE13785}"/>
              </a:ext>
            </a:extLst>
          </p:cNvPr>
          <p:cNvSpPr txBox="1"/>
          <p:nvPr/>
        </p:nvSpPr>
        <p:spPr>
          <a:xfrm>
            <a:off x="432283" y="414786"/>
            <a:ext cx="2071363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Before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EFD3179-B777-1620-9249-61F133979BB7}"/>
              </a:ext>
            </a:extLst>
          </p:cNvPr>
          <p:cNvSpPr/>
          <p:nvPr/>
        </p:nvSpPr>
        <p:spPr>
          <a:xfrm>
            <a:off x="5736602" y="1509979"/>
            <a:ext cx="428462" cy="184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295D9630-CC89-F45E-04D5-F4398208A654}"/>
              </a:ext>
            </a:extLst>
          </p:cNvPr>
          <p:cNvSpPr txBox="1"/>
          <p:nvPr/>
        </p:nvSpPr>
        <p:spPr>
          <a:xfrm>
            <a:off x="6293283" y="1155594"/>
            <a:ext cx="2128842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41.5k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used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8388F186-004F-792E-1877-196BAE142352}"/>
              </a:ext>
            </a:extLst>
          </p:cNvPr>
          <p:cNvSpPr txBox="1"/>
          <p:nvPr/>
        </p:nvSpPr>
        <p:spPr>
          <a:xfrm>
            <a:off x="4555622" y="2176327"/>
            <a:ext cx="2911910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82%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conversion</a:t>
            </a:r>
            <a:r>
              <a:rPr lang="pt-BR" sz="1800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rate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0" name="Shape 196">
            <a:extLst>
              <a:ext uri="{FF2B5EF4-FFF2-40B4-BE49-F238E27FC236}">
                <a16:creationId xmlns:a16="http://schemas.microsoft.com/office/drawing/2014/main" id="{DDD61CF8-82A4-6930-3EE3-7B0FF36DEE1D}"/>
              </a:ext>
            </a:extLst>
          </p:cNvPr>
          <p:cNvSpPr txBox="1"/>
          <p:nvPr/>
        </p:nvSpPr>
        <p:spPr>
          <a:xfrm>
            <a:off x="432283" y="1906296"/>
            <a:ext cx="2597499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20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EDA Data:</a:t>
            </a: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90DCFD6D-4046-2D1F-9058-60C653D1F619}"/>
              </a:ext>
            </a:extLst>
          </p:cNvPr>
          <p:cNvSpPr txBox="1"/>
          <p:nvPr/>
        </p:nvSpPr>
        <p:spPr>
          <a:xfrm>
            <a:off x="3629060" y="3449046"/>
            <a:ext cx="2256457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12.6k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offers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3F1C99D-558B-1F12-64AB-65675084345B}"/>
              </a:ext>
            </a:extLst>
          </p:cNvPr>
          <p:cNvSpPr/>
          <p:nvPr/>
        </p:nvSpPr>
        <p:spPr>
          <a:xfrm>
            <a:off x="5773446" y="3803431"/>
            <a:ext cx="428462" cy="184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hape 196">
            <a:extLst>
              <a:ext uri="{FF2B5EF4-FFF2-40B4-BE49-F238E27FC236}">
                <a16:creationId xmlns:a16="http://schemas.microsoft.com/office/drawing/2014/main" id="{131E3F2B-D73C-16A6-986F-C3C8E1E67CE7}"/>
              </a:ext>
            </a:extLst>
          </p:cNvPr>
          <p:cNvSpPr txBox="1"/>
          <p:nvPr/>
        </p:nvSpPr>
        <p:spPr>
          <a:xfrm>
            <a:off x="6330127" y="3449046"/>
            <a:ext cx="2128842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10.3k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used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7D5BFD7-C0F7-B094-6D83-21F2DF11910E}"/>
              </a:ext>
            </a:extLst>
          </p:cNvPr>
          <p:cNvSpPr txBox="1"/>
          <p:nvPr/>
        </p:nvSpPr>
        <p:spPr>
          <a:xfrm>
            <a:off x="4592466" y="4469779"/>
            <a:ext cx="2911910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81%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conversion</a:t>
            </a:r>
            <a:r>
              <a:rPr lang="pt-BR" sz="1800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rate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5" name="Shape 196">
            <a:extLst>
              <a:ext uri="{FF2B5EF4-FFF2-40B4-BE49-F238E27FC236}">
                <a16:creationId xmlns:a16="http://schemas.microsoft.com/office/drawing/2014/main" id="{B481C6A3-81D3-87EC-ED3A-75BE9024F9E6}"/>
              </a:ext>
            </a:extLst>
          </p:cNvPr>
          <p:cNvSpPr txBox="1"/>
          <p:nvPr/>
        </p:nvSpPr>
        <p:spPr>
          <a:xfrm>
            <a:off x="492335" y="4036944"/>
            <a:ext cx="2597499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Evaluation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Data: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11AC846-8FBC-E7F0-1AAD-5498387137CA}"/>
              </a:ext>
            </a:extLst>
          </p:cNvPr>
          <p:cNvCxnSpPr>
            <a:cxnSpLocks/>
          </p:cNvCxnSpPr>
          <p:nvPr/>
        </p:nvCxnSpPr>
        <p:spPr>
          <a:xfrm>
            <a:off x="571500" y="3091070"/>
            <a:ext cx="7887469" cy="5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3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8" grpId="0"/>
      <p:bldP spid="10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318CFDC-355B-7441-F000-5AFD8790A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6">
            <a:extLst>
              <a:ext uri="{FF2B5EF4-FFF2-40B4-BE49-F238E27FC236}">
                <a16:creationId xmlns:a16="http://schemas.microsoft.com/office/drawing/2014/main" id="{ACA8886C-E001-9FE2-A618-D702CE4C6A38}"/>
              </a:ext>
            </a:extLst>
          </p:cNvPr>
          <p:cNvSpPr txBox="1"/>
          <p:nvPr/>
        </p:nvSpPr>
        <p:spPr>
          <a:xfrm>
            <a:off x="432283" y="414786"/>
            <a:ext cx="5018948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Now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targeted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users</a:t>
            </a:r>
            <a:endParaRPr lang="pt-BR" sz="36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948C9962-2299-597B-3F18-3B8ED2C11409}"/>
              </a:ext>
            </a:extLst>
          </p:cNvPr>
          <p:cNvSpPr txBox="1"/>
          <p:nvPr/>
        </p:nvSpPr>
        <p:spPr>
          <a:xfrm>
            <a:off x="3569008" y="1248456"/>
            <a:ext cx="2256457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7.4k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offers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85BBEFA0-05C4-D2FB-6A49-9C6D23E7A300}"/>
              </a:ext>
            </a:extLst>
          </p:cNvPr>
          <p:cNvSpPr/>
          <p:nvPr/>
        </p:nvSpPr>
        <p:spPr>
          <a:xfrm>
            <a:off x="5713394" y="1602841"/>
            <a:ext cx="428462" cy="184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hape 196">
            <a:extLst>
              <a:ext uri="{FF2B5EF4-FFF2-40B4-BE49-F238E27FC236}">
                <a16:creationId xmlns:a16="http://schemas.microsoft.com/office/drawing/2014/main" id="{D81F9F91-2F6D-3616-E152-2A4B6FC28CE8}"/>
              </a:ext>
            </a:extLst>
          </p:cNvPr>
          <p:cNvSpPr txBox="1"/>
          <p:nvPr/>
        </p:nvSpPr>
        <p:spPr>
          <a:xfrm>
            <a:off x="6270075" y="1248456"/>
            <a:ext cx="2128842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6.8k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used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122150E5-6660-DBA9-8998-448FDBE9576F}"/>
              </a:ext>
            </a:extLst>
          </p:cNvPr>
          <p:cNvSpPr txBox="1"/>
          <p:nvPr/>
        </p:nvSpPr>
        <p:spPr>
          <a:xfrm>
            <a:off x="4532413" y="2269189"/>
            <a:ext cx="3435929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92%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conversion</a:t>
            </a:r>
            <a:r>
              <a:rPr lang="pt-BR" sz="1800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rate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5" name="Shape 196">
            <a:extLst>
              <a:ext uri="{FF2B5EF4-FFF2-40B4-BE49-F238E27FC236}">
                <a16:creationId xmlns:a16="http://schemas.microsoft.com/office/drawing/2014/main" id="{2B1E05DB-44B5-60AA-8B1B-2B5B991E3B7D}"/>
              </a:ext>
            </a:extLst>
          </p:cNvPr>
          <p:cNvSpPr txBox="1"/>
          <p:nvPr/>
        </p:nvSpPr>
        <p:spPr>
          <a:xfrm>
            <a:off x="432283" y="1836354"/>
            <a:ext cx="2597499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Evaluation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Data: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364FBA4-D12E-2B01-C09F-9B6DF7263A07}"/>
              </a:ext>
            </a:extLst>
          </p:cNvPr>
          <p:cNvCxnSpPr>
            <a:cxnSpLocks/>
          </p:cNvCxnSpPr>
          <p:nvPr/>
        </p:nvCxnSpPr>
        <p:spPr>
          <a:xfrm>
            <a:off x="571500" y="3241795"/>
            <a:ext cx="7887469" cy="5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196">
            <a:extLst>
              <a:ext uri="{FF2B5EF4-FFF2-40B4-BE49-F238E27FC236}">
                <a16:creationId xmlns:a16="http://schemas.microsoft.com/office/drawing/2014/main" id="{1EFC0A2C-56B2-6098-4495-1D7E746E0C6A}"/>
              </a:ext>
            </a:extLst>
          </p:cNvPr>
          <p:cNvSpPr txBox="1"/>
          <p:nvPr/>
        </p:nvSpPr>
        <p:spPr>
          <a:xfrm>
            <a:off x="2171167" y="1238190"/>
            <a:ext cx="1397841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strike="sngStrike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12.6k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6" name="Shape 196">
            <a:extLst>
              <a:ext uri="{FF2B5EF4-FFF2-40B4-BE49-F238E27FC236}">
                <a16:creationId xmlns:a16="http://schemas.microsoft.com/office/drawing/2014/main" id="{AAF6182D-5BBB-DD2F-35B4-E735962893E9}"/>
              </a:ext>
            </a:extLst>
          </p:cNvPr>
          <p:cNvSpPr txBox="1"/>
          <p:nvPr/>
        </p:nvSpPr>
        <p:spPr>
          <a:xfrm>
            <a:off x="432283" y="3751310"/>
            <a:ext cx="2597499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Marketing </a:t>
            </a:r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cost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5A09D0-9539-7C94-B0E4-C6085E1A6C7E}"/>
              </a:ext>
            </a:extLst>
          </p:cNvPr>
          <p:cNvSpPr txBox="1"/>
          <p:nvPr/>
        </p:nvSpPr>
        <p:spPr>
          <a:xfrm>
            <a:off x="2486968" y="3633524"/>
            <a:ext cx="3654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dirty="0">
                <a:solidFill>
                  <a:srgbClr val="E8ECF0"/>
                </a:solidFill>
                <a:effectLst/>
                <a:latin typeface="-apple-system"/>
              </a:rPr>
              <a:t>R$522.00 </a:t>
            </a:r>
            <a:r>
              <a:rPr lang="pt-BR" sz="4000" b="1" i="0" dirty="0" err="1">
                <a:solidFill>
                  <a:srgbClr val="E8ECF0"/>
                </a:solidFill>
                <a:effectLst/>
                <a:latin typeface="-apple-system"/>
              </a:rPr>
              <a:t>saved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586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4" grpId="0"/>
      <p:bldP spid="15" grpId="0"/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7BB4DA2-A67F-6F4B-A935-BDCDFCAC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6">
            <a:extLst>
              <a:ext uri="{FF2B5EF4-FFF2-40B4-BE49-F238E27FC236}">
                <a16:creationId xmlns:a16="http://schemas.microsoft.com/office/drawing/2014/main" id="{60FD3B6E-EE56-CD2B-EE06-19628707ACAD}"/>
              </a:ext>
            </a:extLst>
          </p:cNvPr>
          <p:cNvSpPr txBox="1"/>
          <p:nvPr/>
        </p:nvSpPr>
        <p:spPr>
          <a:xfrm>
            <a:off x="432283" y="414786"/>
            <a:ext cx="5018948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Ifood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has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50MM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users</a:t>
            </a:r>
            <a:endParaRPr lang="pt-BR" sz="36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6" name="Shape 196">
            <a:extLst>
              <a:ext uri="{FF2B5EF4-FFF2-40B4-BE49-F238E27FC236}">
                <a16:creationId xmlns:a16="http://schemas.microsoft.com/office/drawing/2014/main" id="{CE1A9D9B-28F0-AF6C-F7D2-2B6F97D3241E}"/>
              </a:ext>
            </a:extLst>
          </p:cNvPr>
          <p:cNvSpPr txBox="1"/>
          <p:nvPr/>
        </p:nvSpPr>
        <p:spPr>
          <a:xfrm>
            <a:off x="613017" y="2308222"/>
            <a:ext cx="2742996" cy="76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Marketing </a:t>
            </a:r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campaign</a:t>
            </a:r>
            <a:endParaRPr lang="pt-BR" sz="18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      </a:t>
            </a:r>
          </a:p>
          <a:p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  </a:t>
            </a:r>
            <a:r>
              <a:rPr lang="pt-BR" sz="24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1MM </a:t>
            </a:r>
            <a:r>
              <a:rPr lang="pt-BR" sz="24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users</a:t>
            </a:r>
            <a:endParaRPr lang="pt-BR" sz="18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9A7EE7E-E5E8-0533-2421-8C4A47E08567}"/>
              </a:ext>
            </a:extLst>
          </p:cNvPr>
          <p:cNvSpPr/>
          <p:nvPr/>
        </p:nvSpPr>
        <p:spPr>
          <a:xfrm>
            <a:off x="3104673" y="1894551"/>
            <a:ext cx="362778" cy="157213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405CB6-625B-42A7-FB21-E26B928A93A9}"/>
              </a:ext>
            </a:extLst>
          </p:cNvPr>
          <p:cNvSpPr txBox="1"/>
          <p:nvPr/>
        </p:nvSpPr>
        <p:spPr>
          <a:xfrm>
            <a:off x="3521953" y="1894551"/>
            <a:ext cx="5169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E8ECF0"/>
                </a:solidFill>
                <a:effectLst/>
                <a:latin typeface="-apple-system"/>
              </a:rPr>
              <a:t>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-apple-system"/>
              </a:rPr>
              <a:t>414,678</a:t>
            </a:r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  </a:t>
            </a:r>
            <a:r>
              <a:rPr lang="pt-BR" b="1" i="0" dirty="0" err="1">
                <a:solidFill>
                  <a:srgbClr val="E8ECF0"/>
                </a:solidFill>
                <a:effectLst/>
                <a:latin typeface="-apple-system"/>
              </a:rPr>
              <a:t>saved</a:t>
            </a:r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 marketing </a:t>
            </a:r>
            <a:r>
              <a:rPr lang="pt-BR" b="1" i="0" dirty="0" err="1">
                <a:solidFill>
                  <a:srgbClr val="E8ECF0"/>
                </a:solidFill>
                <a:effectLst/>
                <a:latin typeface="-apple-system"/>
              </a:rPr>
              <a:t>messages</a:t>
            </a:r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 (SMS </a:t>
            </a:r>
            <a:r>
              <a:rPr lang="pt-BR" b="1" i="0" dirty="0" err="1">
                <a:solidFill>
                  <a:srgbClr val="E8ECF0"/>
                </a:solidFill>
                <a:effectLst/>
                <a:latin typeface="-apple-system"/>
              </a:rPr>
              <a:t>or</a:t>
            </a:r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 E-mail)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801532-ADE7-07CF-D2DB-910807F4189C}"/>
              </a:ext>
            </a:extLst>
          </p:cNvPr>
          <p:cNvSpPr txBox="1"/>
          <p:nvPr/>
        </p:nvSpPr>
        <p:spPr>
          <a:xfrm>
            <a:off x="3561668" y="2963636"/>
            <a:ext cx="5401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414,678 </a:t>
            </a:r>
            <a:r>
              <a:rPr lang="pt-BR" b="1" dirty="0">
                <a:solidFill>
                  <a:srgbClr val="E8ECF0"/>
                </a:solidFill>
                <a:latin typeface="-apple-system"/>
              </a:rPr>
              <a:t>x</a:t>
            </a:r>
            <a:r>
              <a:rPr lang="pt-BR" b="1" i="0" dirty="0">
                <a:solidFill>
                  <a:srgbClr val="E8ECF0"/>
                </a:solidFill>
                <a:effectLst/>
                <a:latin typeface="-apple-system"/>
              </a:rPr>
              <a:t> R$0.1 + 414,678 x R$0.004 = </a:t>
            </a:r>
            <a:r>
              <a:rPr lang="pt-BR" b="1" dirty="0"/>
              <a:t> </a:t>
            </a:r>
            <a:r>
              <a:rPr lang="pt-BR" sz="2800" b="1" dirty="0"/>
              <a:t>R$43,126.0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AB7DEF-9A5A-B135-3714-4B1DC9BB6226}"/>
              </a:ext>
            </a:extLst>
          </p:cNvPr>
          <p:cNvSpPr txBox="1"/>
          <p:nvPr/>
        </p:nvSpPr>
        <p:spPr>
          <a:xfrm>
            <a:off x="7202184" y="3466682"/>
            <a:ext cx="707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/>
              <a:t>saved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7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E920947-09A9-DC1C-7849-99CD715BA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6">
            <a:extLst>
              <a:ext uri="{FF2B5EF4-FFF2-40B4-BE49-F238E27FC236}">
                <a16:creationId xmlns:a16="http://schemas.microsoft.com/office/drawing/2014/main" id="{5794C3A0-EEDB-A7D1-8805-21F79DFF6B6D}"/>
              </a:ext>
            </a:extLst>
          </p:cNvPr>
          <p:cNvSpPr txBox="1"/>
          <p:nvPr/>
        </p:nvSpPr>
        <p:spPr>
          <a:xfrm>
            <a:off x="432283" y="414786"/>
            <a:ext cx="5018948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Now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targeted</a:t>
            </a:r>
            <a:r>
              <a:rPr lang="pt-BR" sz="36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pt-BR" sz="36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offers</a:t>
            </a:r>
            <a:endParaRPr lang="pt-BR" sz="36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5" name="Shape 196">
            <a:extLst>
              <a:ext uri="{FF2B5EF4-FFF2-40B4-BE49-F238E27FC236}">
                <a16:creationId xmlns:a16="http://schemas.microsoft.com/office/drawing/2014/main" id="{78B277BC-E989-1347-9D64-CE1EC72B1FFE}"/>
              </a:ext>
            </a:extLst>
          </p:cNvPr>
          <p:cNvSpPr txBox="1"/>
          <p:nvPr/>
        </p:nvSpPr>
        <p:spPr>
          <a:xfrm>
            <a:off x="432283" y="1836354"/>
            <a:ext cx="2597499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Evaluation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Data:</a:t>
            </a:r>
          </a:p>
        </p:txBody>
      </p:sp>
      <p:sp>
        <p:nvSpPr>
          <p:cNvPr id="9" name="Shape 196">
            <a:extLst>
              <a:ext uri="{FF2B5EF4-FFF2-40B4-BE49-F238E27FC236}">
                <a16:creationId xmlns:a16="http://schemas.microsoft.com/office/drawing/2014/main" id="{8FBD9EEF-C154-0D03-69FE-1EDAFA94B26C}"/>
              </a:ext>
            </a:extLst>
          </p:cNvPr>
          <p:cNvSpPr txBox="1"/>
          <p:nvPr/>
        </p:nvSpPr>
        <p:spPr>
          <a:xfrm>
            <a:off x="2229614" y="1670486"/>
            <a:ext cx="1397841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12.6k  </a:t>
            </a:r>
            <a:endParaRPr lang="pt-BR" sz="3600" dirty="0">
              <a:solidFill>
                <a:schemeClr val="bg1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44A3BFF3-9DC7-0DE2-76BD-6172BCCBE03E}"/>
              </a:ext>
            </a:extLst>
          </p:cNvPr>
          <p:cNvSpPr txBox="1"/>
          <p:nvPr/>
        </p:nvSpPr>
        <p:spPr>
          <a:xfrm>
            <a:off x="1514107" y="3243810"/>
            <a:ext cx="3277641" cy="5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Randomly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selected</a:t>
            </a:r>
            <a:r>
              <a:rPr lang="pt-BR" sz="1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pt-BR" sz="1800" b="1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offers</a:t>
            </a:r>
            <a:endParaRPr lang="pt-BR" sz="1800" b="1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38C0317-6E0D-58FB-CB08-A2A5A0E3D16A}"/>
              </a:ext>
            </a:extLst>
          </p:cNvPr>
          <p:cNvSpPr/>
          <p:nvPr/>
        </p:nvSpPr>
        <p:spPr>
          <a:xfrm>
            <a:off x="4649860" y="3406175"/>
            <a:ext cx="428462" cy="184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hape 196">
            <a:extLst>
              <a:ext uri="{FF2B5EF4-FFF2-40B4-BE49-F238E27FC236}">
                <a16:creationId xmlns:a16="http://schemas.microsoft.com/office/drawing/2014/main" id="{297A88A9-80AC-E6AD-5636-40C777419552}"/>
              </a:ext>
            </a:extLst>
          </p:cNvPr>
          <p:cNvSpPr txBox="1"/>
          <p:nvPr/>
        </p:nvSpPr>
        <p:spPr>
          <a:xfrm>
            <a:off x="5078322" y="1965536"/>
            <a:ext cx="3435929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92% </a:t>
            </a:r>
            <a:r>
              <a:rPr lang="pt-BR" sz="1800" dirty="0" err="1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conversion</a:t>
            </a:r>
            <a:r>
              <a:rPr lang="pt-BR" sz="1800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rate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pic>
        <p:nvPicPr>
          <p:cNvPr id="6146" name="Picture 2" descr="market crash Icon - Free PNG &amp; SVG 2534514 - Noun Project">
            <a:extLst>
              <a:ext uri="{FF2B5EF4-FFF2-40B4-BE49-F238E27FC236}">
                <a16:creationId xmlns:a16="http://schemas.microsoft.com/office/drawing/2014/main" id="{42AC9A17-4A96-5ED2-D5A9-192137EE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56" y="2571750"/>
            <a:ext cx="1363854" cy="13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96">
            <a:extLst>
              <a:ext uri="{FF2B5EF4-FFF2-40B4-BE49-F238E27FC236}">
                <a16:creationId xmlns:a16="http://schemas.microsoft.com/office/drawing/2014/main" id="{615CA82A-8CAA-7D8D-EDA0-A8CE9691D19D}"/>
              </a:ext>
            </a:extLst>
          </p:cNvPr>
          <p:cNvSpPr txBox="1"/>
          <p:nvPr/>
        </p:nvSpPr>
        <p:spPr>
          <a:xfrm>
            <a:off x="6790530" y="3634956"/>
            <a:ext cx="2082166" cy="70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67.1%</a:t>
            </a:r>
            <a:endParaRPr lang="pt-BR" sz="3600" dirty="0">
              <a:solidFill>
                <a:srgbClr val="FFFFFF"/>
              </a:solidFill>
              <a:latin typeface="Sul Sans" panose="020B0603030403020204" pitchFamily="3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DFE03B-19F6-CCF6-B16F-61D373F50148}"/>
              </a:ext>
            </a:extLst>
          </p:cNvPr>
          <p:cNvSpPr txBox="1"/>
          <p:nvPr/>
        </p:nvSpPr>
        <p:spPr>
          <a:xfrm>
            <a:off x="6611083" y="2935623"/>
            <a:ext cx="10560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 err="1">
                <a:solidFill>
                  <a:schemeClr val="tx1"/>
                </a:solidFill>
                <a:latin typeface="Sul Sans" panose="020B0603030403020204" pitchFamily="3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Projection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9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1D2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788" y="1444950"/>
            <a:ext cx="3392425" cy="369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52"/>
          <p:cNvCxnSpPr/>
          <p:nvPr/>
        </p:nvCxnSpPr>
        <p:spPr>
          <a:xfrm>
            <a:off x="-7621" y="5126990"/>
            <a:ext cx="9159300" cy="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027;p298">
            <a:extLst>
              <a:ext uri="{FF2B5EF4-FFF2-40B4-BE49-F238E27FC236}">
                <a16:creationId xmlns:a16="http://schemas.microsoft.com/office/drawing/2014/main" id="{74F712E0-839F-B370-A29B-75028AF8074E}"/>
              </a:ext>
            </a:extLst>
          </p:cNvPr>
          <p:cNvSpPr txBox="1"/>
          <p:nvPr/>
        </p:nvSpPr>
        <p:spPr>
          <a:xfrm>
            <a:off x="465916" y="497072"/>
            <a:ext cx="7261265" cy="162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60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</a:t>
            </a:r>
            <a:r>
              <a:rPr lang="pt-BR" sz="6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</a:t>
            </a:r>
            <a:r>
              <a:rPr lang="pt-BR" sz="6000" b="1" u="sng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6000" b="1" i="0" u="sng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A9C78679-BF1D-5571-6DA1-4DA6346A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51" y="442127"/>
            <a:ext cx="1207189" cy="1207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D02B9-1013-AD46-41D0-C1C956B5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203">
            <a:extLst>
              <a:ext uri="{FF2B5EF4-FFF2-40B4-BE49-F238E27FC236}">
                <a16:creationId xmlns:a16="http://schemas.microsoft.com/office/drawing/2014/main" id="{3B789FBD-BC07-EBB5-1EEC-20409F715BCA}"/>
              </a:ext>
            </a:extLst>
          </p:cNvPr>
          <p:cNvSpPr txBox="1"/>
          <p:nvPr/>
        </p:nvSpPr>
        <p:spPr>
          <a:xfrm>
            <a:off x="2010514" y="1556102"/>
            <a:ext cx="5525750" cy="92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pPr algn="ctr"/>
            <a:r>
              <a:rPr lang="pt-BR" sz="2400" b="1" dirty="0" err="1">
                <a:latin typeface="Helvetica Neue" panose="020B0604020202020204" charset="0"/>
              </a:rPr>
              <a:t>Probably</a:t>
            </a:r>
            <a:r>
              <a:rPr lang="pt-BR" sz="2400" b="1" dirty="0">
                <a:latin typeface="Helvetica Neue" panose="020B0604020202020204" charset="0"/>
              </a:rPr>
              <a:t> </a:t>
            </a:r>
            <a:r>
              <a:rPr lang="pt-BR" sz="2400" b="1" dirty="0" err="1">
                <a:latin typeface="Helvetica Neue" panose="020B0604020202020204" charset="0"/>
              </a:rPr>
              <a:t>the</a:t>
            </a:r>
            <a:r>
              <a:rPr lang="pt-BR" sz="2400" b="1" dirty="0">
                <a:latin typeface="Helvetica Neue" panose="020B0604020202020204" charset="0"/>
              </a:rPr>
              <a:t> Data </a:t>
            </a:r>
            <a:r>
              <a:rPr lang="pt-BR" sz="2400" b="1" dirty="0" err="1">
                <a:latin typeface="Helvetica Neue" panose="020B0604020202020204" charset="0"/>
              </a:rPr>
              <a:t>were</a:t>
            </a:r>
            <a:r>
              <a:rPr lang="pt-BR" sz="2400" b="1" dirty="0">
                <a:latin typeface="Helvetica Neue" panose="020B0604020202020204" charset="0"/>
              </a:rPr>
              <a:t> </a:t>
            </a:r>
            <a:r>
              <a:rPr lang="pt-BR" sz="2400" b="1" dirty="0" err="1">
                <a:latin typeface="Helvetica Neue" panose="020B0604020202020204" charset="0"/>
              </a:rPr>
              <a:t>Generated</a:t>
            </a:r>
            <a:r>
              <a:rPr lang="pt-BR" sz="2400" b="1" dirty="0">
                <a:latin typeface="Helvetica Neue" panose="020B0604020202020204" charset="0"/>
              </a:rPr>
              <a:t> </a:t>
            </a:r>
            <a:r>
              <a:rPr lang="pt-BR" sz="2400" b="1" dirty="0" err="1">
                <a:latin typeface="Helvetica Neue" panose="020B0604020202020204" charset="0"/>
              </a:rPr>
              <a:t>Sintetically</a:t>
            </a:r>
            <a:endParaRPr sz="2400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47F9FA80-9850-4F7E-FAE2-0C049504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C4C1D2-BF15-D714-3CAC-31626697A421}"/>
              </a:ext>
            </a:extLst>
          </p:cNvPr>
          <p:cNvSpPr txBox="1"/>
          <p:nvPr/>
        </p:nvSpPr>
        <p:spPr>
          <a:xfrm>
            <a:off x="1717736" y="2421709"/>
            <a:ext cx="5708529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pt-BR" sz="1350" dirty="0">
                <a:solidFill>
                  <a:schemeClr val="tx1"/>
                </a:solidFill>
              </a:rPr>
              <a:t>Some data are inconsistente </a:t>
            </a:r>
            <a:r>
              <a:rPr lang="pt-BR" sz="1350" dirty="0" err="1">
                <a:solidFill>
                  <a:schemeClr val="tx1"/>
                </a:solidFill>
              </a:rPr>
              <a:t>or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wierd</a:t>
            </a:r>
            <a:r>
              <a:rPr lang="pt-BR" sz="1350" dirty="0">
                <a:solidFill>
                  <a:schemeClr val="tx1"/>
                </a:solidFill>
              </a:rPr>
              <a:t>. </a:t>
            </a:r>
            <a:r>
              <a:rPr lang="pt-BR" sz="1350" dirty="0" err="1">
                <a:solidFill>
                  <a:schemeClr val="tx1"/>
                </a:solidFill>
              </a:rPr>
              <a:t>There</a:t>
            </a:r>
            <a:r>
              <a:rPr lang="pt-BR" sz="1350" dirty="0">
                <a:solidFill>
                  <a:schemeClr val="tx1"/>
                </a:solidFill>
              </a:rPr>
              <a:t> are </a:t>
            </a:r>
            <a:r>
              <a:rPr lang="pt-BR" sz="1350" dirty="0" err="1">
                <a:solidFill>
                  <a:schemeClr val="tx1"/>
                </a:solidFill>
              </a:rPr>
              <a:t>offers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that</a:t>
            </a:r>
            <a:r>
              <a:rPr lang="pt-BR" sz="1350" dirty="0">
                <a:solidFill>
                  <a:schemeClr val="tx1"/>
                </a:solidFill>
              </a:rPr>
              <a:t> are </a:t>
            </a:r>
            <a:r>
              <a:rPr lang="pt-BR" sz="1350" dirty="0" err="1">
                <a:solidFill>
                  <a:schemeClr val="tx1"/>
                </a:solidFill>
              </a:rPr>
              <a:t>completed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with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time_since_test_start</a:t>
            </a:r>
            <a:r>
              <a:rPr lang="pt-BR" sz="1350" dirty="0">
                <a:solidFill>
                  <a:schemeClr val="tx1"/>
                </a:solidFill>
              </a:rPr>
              <a:t> = 0</a:t>
            </a:r>
          </a:p>
          <a:p>
            <a:pPr marL="285750" indent="-285750">
              <a:buFontTx/>
              <a:buChar char="-"/>
            </a:pPr>
            <a:r>
              <a:rPr lang="pt-BR" sz="1350" dirty="0">
                <a:solidFill>
                  <a:schemeClr val="tx1"/>
                </a:solidFill>
              </a:rPr>
              <a:t>Ages </a:t>
            </a:r>
            <a:r>
              <a:rPr lang="pt-BR" sz="1350" dirty="0" err="1">
                <a:solidFill>
                  <a:schemeClr val="tx1"/>
                </a:solidFill>
              </a:rPr>
              <a:t>of</a:t>
            </a:r>
            <a:r>
              <a:rPr lang="pt-BR" sz="1350" dirty="0">
                <a:solidFill>
                  <a:schemeClr val="tx1"/>
                </a:solidFill>
              </a:rPr>
              <a:t> 120 Years</a:t>
            </a:r>
          </a:p>
          <a:p>
            <a:pPr marL="285750" indent="-285750">
              <a:buFontTx/>
              <a:buChar char="-"/>
            </a:pPr>
            <a:r>
              <a:rPr lang="pt-BR" sz="1350" dirty="0" err="1">
                <a:solidFill>
                  <a:schemeClr val="tx1"/>
                </a:solidFill>
              </a:rPr>
              <a:t>Credit</a:t>
            </a:r>
            <a:r>
              <a:rPr lang="pt-BR" sz="1350" dirty="0">
                <a:solidFill>
                  <a:schemeClr val="tx1"/>
                </a:solidFill>
              </a:rPr>
              <a:t> card </a:t>
            </a:r>
            <a:r>
              <a:rPr lang="pt-BR" sz="1350" dirty="0" err="1">
                <a:solidFill>
                  <a:schemeClr val="tx1"/>
                </a:solidFill>
              </a:rPr>
              <a:t>with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mean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limit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value</a:t>
            </a:r>
            <a:r>
              <a:rPr lang="pt-BR" sz="1350" dirty="0">
                <a:solidFill>
                  <a:schemeClr val="tx1"/>
                </a:solidFill>
              </a:rPr>
              <a:t> </a:t>
            </a:r>
            <a:r>
              <a:rPr lang="pt-BR" sz="1350" dirty="0" err="1">
                <a:solidFill>
                  <a:schemeClr val="tx1"/>
                </a:solidFill>
              </a:rPr>
              <a:t>of</a:t>
            </a:r>
            <a:r>
              <a:rPr lang="pt-BR" sz="1350" dirty="0">
                <a:solidFill>
                  <a:schemeClr val="tx1"/>
                </a:solidFill>
              </a:rPr>
              <a:t> 60,000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0A317-A619-E3F8-DC4D-10FDB3D9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203">
            <a:extLst>
              <a:ext uri="{FF2B5EF4-FFF2-40B4-BE49-F238E27FC236}">
                <a16:creationId xmlns:a16="http://schemas.microsoft.com/office/drawing/2014/main" id="{494B8A0E-C07B-F13E-84A0-204291765764}"/>
              </a:ext>
            </a:extLst>
          </p:cNvPr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err="1">
                <a:latin typeface="Helvetica Neue" panose="020B0604020202020204" charset="0"/>
              </a:rPr>
              <a:t>User</a:t>
            </a:r>
            <a:r>
              <a:rPr lang="pt-BR" sz="2475" b="1" dirty="0">
                <a:latin typeface="Helvetica Neue" panose="020B0604020202020204" charset="0"/>
              </a:rPr>
              <a:t> profile – </a:t>
            </a:r>
            <a:r>
              <a:rPr lang="pt-BR" sz="2475" b="1" dirty="0" err="1">
                <a:latin typeface="Helvetica Neue" panose="020B0604020202020204" charset="0"/>
              </a:rPr>
              <a:t>without</a:t>
            </a:r>
            <a:r>
              <a:rPr lang="pt-BR" sz="2475" b="1" dirty="0">
                <a:latin typeface="Helvetica Neue" panose="020B0604020202020204" charset="0"/>
              </a:rPr>
              <a:t> </a:t>
            </a:r>
            <a:r>
              <a:rPr lang="pt-BR" sz="2475" b="1" dirty="0" err="1">
                <a:latin typeface="Helvetica Neue" panose="020B0604020202020204" charset="0"/>
              </a:rPr>
              <a:t>offer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>
            <a:extLst>
              <a:ext uri="{FF2B5EF4-FFF2-40B4-BE49-F238E27FC236}">
                <a16:creationId xmlns:a16="http://schemas.microsoft.com/office/drawing/2014/main" id="{0FF71AE0-915C-4D33-3BD9-705DBB06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A44A667-C987-499E-6C64-9B88370E86BA}"/>
              </a:ext>
            </a:extLst>
          </p:cNvPr>
          <p:cNvCxnSpPr>
            <a:cxnSpLocks/>
          </p:cNvCxnSpPr>
          <p:nvPr/>
        </p:nvCxnSpPr>
        <p:spPr>
          <a:xfrm>
            <a:off x="1217489" y="2812937"/>
            <a:ext cx="6600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3E75221-3D3C-A8D1-5F53-189A8B18DC25}"/>
              </a:ext>
            </a:extLst>
          </p:cNvPr>
          <p:cNvCxnSpPr>
            <a:cxnSpLocks/>
          </p:cNvCxnSpPr>
          <p:nvPr/>
        </p:nvCxnSpPr>
        <p:spPr>
          <a:xfrm>
            <a:off x="6152322" y="2375452"/>
            <a:ext cx="0" cy="860117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hape 202">
            <a:extLst>
              <a:ext uri="{FF2B5EF4-FFF2-40B4-BE49-F238E27FC236}">
                <a16:creationId xmlns:a16="http://schemas.microsoft.com/office/drawing/2014/main" id="{F314E420-FFEA-C94F-1748-D9E29533F6DC}"/>
              </a:ext>
            </a:extLst>
          </p:cNvPr>
          <p:cNvSpPr txBox="1"/>
          <p:nvPr/>
        </p:nvSpPr>
        <p:spPr>
          <a:xfrm>
            <a:off x="5794675" y="2124906"/>
            <a:ext cx="715294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received</a:t>
            </a:r>
            <a:endParaRPr lang="pt-BR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BA66CB59-BD8B-3F47-4AF6-510FE1169133}"/>
              </a:ext>
            </a:extLst>
          </p:cNvPr>
          <p:cNvSpPr/>
          <p:nvPr/>
        </p:nvSpPr>
        <p:spPr>
          <a:xfrm rot="16200000">
            <a:off x="4867346" y="1995686"/>
            <a:ext cx="185889" cy="2233585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AAC6DDD-9C4B-D52F-142E-6FC3EEB59623}"/>
              </a:ext>
            </a:extLst>
          </p:cNvPr>
          <p:cNvCxnSpPr>
            <a:cxnSpLocks/>
          </p:cNvCxnSpPr>
          <p:nvPr/>
        </p:nvCxnSpPr>
        <p:spPr>
          <a:xfrm>
            <a:off x="3775394" y="2420341"/>
            <a:ext cx="0" cy="86011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Shape 202">
            <a:extLst>
              <a:ext uri="{FF2B5EF4-FFF2-40B4-BE49-F238E27FC236}">
                <a16:creationId xmlns:a16="http://schemas.microsoft.com/office/drawing/2014/main" id="{DEA24C73-2345-C81E-6B76-0B232ABA6BA3}"/>
              </a:ext>
            </a:extLst>
          </p:cNvPr>
          <p:cNvSpPr txBox="1"/>
          <p:nvPr/>
        </p:nvSpPr>
        <p:spPr>
          <a:xfrm>
            <a:off x="3417746" y="2169795"/>
            <a:ext cx="867871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received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- 30</a:t>
            </a:r>
          </a:p>
        </p:txBody>
      </p:sp>
      <p:sp>
        <p:nvSpPr>
          <p:cNvPr id="14" name="Shape 202">
            <a:extLst>
              <a:ext uri="{FF2B5EF4-FFF2-40B4-BE49-F238E27FC236}">
                <a16:creationId xmlns:a16="http://schemas.microsoft.com/office/drawing/2014/main" id="{3F565521-7644-0A91-7A8F-F72DB0F6FF0F}"/>
              </a:ext>
            </a:extLst>
          </p:cNvPr>
          <p:cNvSpPr txBox="1"/>
          <p:nvPr/>
        </p:nvSpPr>
        <p:spPr>
          <a:xfrm>
            <a:off x="4695064" y="3235569"/>
            <a:ext cx="1057611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Propense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</a:t>
            </a:r>
          </a:p>
        </p:txBody>
      </p:sp>
      <p:pic>
        <p:nvPicPr>
          <p:cNvPr id="7170" name="Picture 2" descr="Imagens de Hatch Lines – Explore Fotografias do Stock ...">
            <a:extLst>
              <a:ext uri="{FF2B5EF4-FFF2-40B4-BE49-F238E27FC236}">
                <a16:creationId xmlns:a16="http://schemas.microsoft.com/office/drawing/2014/main" id="{12699717-333A-4116-A90E-888AB8D5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34" y="2530292"/>
            <a:ext cx="2233585" cy="5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3743CC6-3446-2F2B-4C61-BB65913647D5}"/>
              </a:ext>
            </a:extLst>
          </p:cNvPr>
          <p:cNvSpPr/>
          <p:nvPr/>
        </p:nvSpPr>
        <p:spPr>
          <a:xfrm rot="16200000">
            <a:off x="3614405" y="1166183"/>
            <a:ext cx="141001" cy="4934833"/>
          </a:xfrm>
          <a:prstGeom prst="leftBrace">
            <a:avLst>
              <a:gd name="adj1" fmla="val 0"/>
              <a:gd name="adj2" fmla="val 5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16" name="Shape 202">
            <a:extLst>
              <a:ext uri="{FF2B5EF4-FFF2-40B4-BE49-F238E27FC236}">
                <a16:creationId xmlns:a16="http://schemas.microsoft.com/office/drawing/2014/main" id="{869FDF30-985C-4C51-0A00-03FE51EC692F}"/>
              </a:ext>
            </a:extLst>
          </p:cNvPr>
          <p:cNvSpPr txBox="1"/>
          <p:nvPr/>
        </p:nvSpPr>
        <p:spPr>
          <a:xfrm>
            <a:off x="3170200" y="3723143"/>
            <a:ext cx="1524864" cy="2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Never 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transacted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pt-B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pt-B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</a:p>
        </p:txBody>
      </p:sp>
      <p:sp>
        <p:nvSpPr>
          <p:cNvPr id="17" name="Shape 202">
            <a:extLst>
              <a:ext uri="{FF2B5EF4-FFF2-40B4-BE49-F238E27FC236}">
                <a16:creationId xmlns:a16="http://schemas.microsoft.com/office/drawing/2014/main" id="{D865B4C5-4F5D-5829-7EC5-537E015827FC}"/>
              </a:ext>
            </a:extLst>
          </p:cNvPr>
          <p:cNvSpPr txBox="1"/>
          <p:nvPr/>
        </p:nvSpPr>
        <p:spPr>
          <a:xfrm>
            <a:off x="272150" y="968913"/>
            <a:ext cx="2440905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/>
              <a:t>“</a:t>
            </a:r>
            <a:r>
              <a:rPr lang="pt-BR" sz="1388" dirty="0" err="1"/>
              <a:t>Propense</a:t>
            </a:r>
            <a:r>
              <a:rPr lang="pt-BR" sz="1388" dirty="0"/>
              <a:t>” </a:t>
            </a:r>
            <a:r>
              <a:rPr lang="pt-BR" sz="1388" dirty="0" err="1"/>
              <a:t>user</a:t>
            </a:r>
            <a:r>
              <a:rPr lang="pt-BR" sz="1388" dirty="0"/>
              <a:t> </a:t>
            </a:r>
            <a:r>
              <a:rPr lang="pt-BR" sz="1388" dirty="0" err="1"/>
              <a:t>definition</a:t>
            </a:r>
            <a:endParaRPr lang="pt-BR" sz="1388" dirty="0"/>
          </a:p>
        </p:txBody>
      </p:sp>
    </p:spTree>
    <p:extLst>
      <p:ext uri="{BB962C8B-B14F-4D97-AF65-F5344CB8AC3E}">
        <p14:creationId xmlns:p14="http://schemas.microsoft.com/office/powerpoint/2010/main" val="2023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 iF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iFood" id="{53AEC505-4917-445E-A325-5A4EF6D708F7}" vid="{7997416C-E30F-4F18-A673-9C86493D7A2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11335</TotalTime>
  <Words>884</Words>
  <Application>Microsoft Office PowerPoint</Application>
  <PresentationFormat>Apresentação na tela (16:9)</PresentationFormat>
  <Paragraphs>122</Paragraphs>
  <Slides>28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Helvetica Neue</vt:lpstr>
      <vt:lpstr>Calibri</vt:lpstr>
      <vt:lpstr>Arial</vt:lpstr>
      <vt:lpstr>-apple-system</vt:lpstr>
      <vt:lpstr>Helvetica Neue Light</vt:lpstr>
      <vt:lpstr>Montserrat</vt:lpstr>
      <vt:lpstr>Montserrat Light</vt:lpstr>
      <vt:lpstr>Sul Sans</vt:lpstr>
      <vt:lpstr>White</vt:lpstr>
      <vt:lpstr>Tema1 iFood</vt:lpstr>
      <vt:lpstr>iFood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amir jalilifard</cp:lastModifiedBy>
  <cp:revision>16</cp:revision>
  <dcterms:modified xsi:type="dcterms:W3CDTF">2025-08-24T20:13:22Z</dcterms:modified>
</cp:coreProperties>
</file>