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73359-9BC0-4019-9329-E46C1266F724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C26E-9354-452A-8707-B19A1E46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DC26E-9354-452A-8707-B19A1E46DC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9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E3DF9B-4F70-44AF-9CAA-7700921F5F2F}" type="datetimeFigureOut">
              <a:rPr lang="en-IN" smtClean="0"/>
              <a:t>15-02-2015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2692C9-0C4D-465F-94D4-57387131705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in_Page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" TargetMode="External"/><Relationship Id="rId4" Type="http://schemas.openxmlformats.org/officeDocument/2006/relationships/hyperlink" Target="https://docs.python.org/2/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  <a:effectLst/>
              </a:rPr>
              <a:t>Image Steganography Using Genetic Algorithm And Visual Cryptography For Secure Data Hiding And Transmission Over Network</a:t>
            </a:r>
            <a:br>
              <a:rPr lang="en-IN" sz="3600" dirty="0">
                <a:solidFill>
                  <a:schemeClr val="tx1"/>
                </a:solidFill>
                <a:effectLst/>
              </a:rPr>
            </a:br>
            <a:r>
              <a:rPr lang="en-IN" sz="3600" dirty="0">
                <a:solidFill>
                  <a:schemeClr val="tx1"/>
                </a:solidFill>
                <a:effectLst/>
              </a:rPr>
              <a:t/>
            </a:r>
            <a:br>
              <a:rPr lang="en-IN" sz="3600" dirty="0">
                <a:solidFill>
                  <a:schemeClr val="tx1"/>
                </a:solidFill>
                <a:effectLst/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420888"/>
            <a:ext cx="7854696" cy="4248472"/>
          </a:xfrm>
        </p:spPr>
        <p:txBody>
          <a:bodyPr>
            <a:normAutofit fontScale="77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sz="3600" dirty="0" smtClean="0"/>
              <a:t>MADE BY:-</a:t>
            </a:r>
          </a:p>
          <a:p>
            <a:endParaRPr lang="en-IN" dirty="0" smtClean="0"/>
          </a:p>
          <a:p>
            <a:r>
              <a:rPr lang="en-IN" sz="3100" dirty="0" smtClean="0"/>
              <a:t>ANKUR SALDHI  </a:t>
            </a:r>
            <a:r>
              <a:rPr lang="en-IN" sz="3100" dirty="0" smtClean="0">
                <a:latin typeface="Andalus" pitchFamily="18" charset="-78"/>
                <a:cs typeface="Andalus" pitchFamily="18" charset="-78"/>
              </a:rPr>
              <a:t>11-CSS-10</a:t>
            </a:r>
          </a:p>
          <a:p>
            <a:r>
              <a:rPr lang="en-IN" sz="3100" dirty="0" smtClean="0">
                <a:latin typeface="Andalus" pitchFamily="18" charset="-78"/>
                <a:cs typeface="Andalus" pitchFamily="18" charset="-78"/>
              </a:rPr>
              <a:t>MOHAMMAD AMIR JAMIL  11-CSS-33</a:t>
            </a:r>
            <a:endParaRPr lang="en-IN" sz="3100" dirty="0">
              <a:latin typeface="Andalus" pitchFamily="18" charset="-78"/>
              <a:cs typeface="Andalus" pitchFamily="18" charset="-78"/>
            </a:endParaRPr>
          </a:p>
          <a:p>
            <a:r>
              <a:rPr lang="en-IN" sz="2400" dirty="0" smtClean="0"/>
              <a:t> </a:t>
            </a:r>
          </a:p>
          <a:p>
            <a:endParaRPr lang="en-IN" sz="2400" dirty="0" smtClean="0"/>
          </a:p>
        </p:txBody>
      </p:sp>
      <p:pic>
        <p:nvPicPr>
          <p:cNvPr id="5" name="image01.jpg" descr="faculty-of-law-jamia-delhi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47864" y="2529522"/>
            <a:ext cx="2448272" cy="21236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23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Encode the Text with the key using XOR operation.</a:t>
            </a:r>
          </a:p>
          <a:p>
            <a:endParaRPr lang="en-US" dirty="0" smtClean="0"/>
          </a:p>
          <a:p>
            <a:r>
              <a:rPr lang="en-US" dirty="0" smtClean="0"/>
              <a:t>Step 2: Hide the text behind the image.(By replacing the red pixel of RGB tuple with the 8-bit encoded text).</a:t>
            </a:r>
          </a:p>
          <a:p>
            <a:endParaRPr lang="en-US" dirty="0" smtClean="0"/>
          </a:p>
          <a:p>
            <a:r>
              <a:rPr lang="en-US" dirty="0" smtClean="0"/>
              <a:t>Step 3: Using </a:t>
            </a:r>
            <a:r>
              <a:rPr lang="en-US" dirty="0"/>
              <a:t>t</a:t>
            </a:r>
            <a:r>
              <a:rPr lang="en-US" dirty="0" smtClean="0"/>
              <a:t>he “Crossover Concept” of the </a:t>
            </a:r>
            <a:r>
              <a:rPr lang="en-US" dirty="0"/>
              <a:t>G</a:t>
            </a:r>
            <a:r>
              <a:rPr lang="en-US" dirty="0" smtClean="0"/>
              <a:t>enetic Algorithm, shuffle the image.</a:t>
            </a:r>
          </a:p>
        </p:txBody>
      </p:sp>
    </p:spTree>
    <p:extLst>
      <p:ext uri="{BB962C8B-B14F-4D97-AF65-F5344CB8AC3E}">
        <p14:creationId xmlns:p14="http://schemas.microsoft.com/office/powerpoint/2010/main" val="937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To make intrusion difficult ,we use visual cryptography on the genetically shuffled image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Step 5: The shuffled encrypted image is transmitted over the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5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Continued….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Receiver’s end use reverse of visual cryptography to get the genetically shuffled image.</a:t>
            </a:r>
          </a:p>
          <a:p>
            <a:endParaRPr lang="en-US" dirty="0" smtClean="0"/>
          </a:p>
          <a:p>
            <a:r>
              <a:rPr lang="en-US" dirty="0" smtClean="0"/>
              <a:t>Next apply reverse shuffling algorithm to get the normal image.</a:t>
            </a:r>
          </a:p>
          <a:p>
            <a:endParaRPr lang="en-US" dirty="0" smtClean="0"/>
          </a:p>
          <a:p>
            <a:r>
              <a:rPr lang="en-US" dirty="0" smtClean="0"/>
              <a:t>From the image take out the encoded text which is embedded in the RGB pixel of image.</a:t>
            </a:r>
          </a:p>
        </p:txBody>
      </p:sp>
    </p:spTree>
    <p:extLst>
      <p:ext uri="{BB962C8B-B14F-4D97-AF65-F5344CB8AC3E}">
        <p14:creationId xmlns:p14="http://schemas.microsoft.com/office/powerpoint/2010/main" val="36765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 Result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The encoded text is decoded using decoder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original text as well as image is obtained at the receiver end.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0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Security in transmission is increased.</a:t>
            </a:r>
          </a:p>
          <a:p>
            <a:endParaRPr lang="en-US" dirty="0"/>
          </a:p>
          <a:p>
            <a:r>
              <a:rPr lang="en-US" dirty="0" smtClean="0"/>
              <a:t>Security breach and intrusion will be very difficult.</a:t>
            </a:r>
          </a:p>
          <a:p>
            <a:endParaRPr lang="en-US" dirty="0"/>
          </a:p>
          <a:p>
            <a:r>
              <a:rPr lang="en-US" dirty="0" smtClean="0"/>
              <a:t>May be used in transmission of important military and other defense systems for secure code transfer. </a:t>
            </a:r>
          </a:p>
        </p:txBody>
      </p:sp>
    </p:spTree>
    <p:extLst>
      <p:ext uri="{BB962C8B-B14F-4D97-AF65-F5344CB8AC3E}">
        <p14:creationId xmlns:p14="http://schemas.microsoft.com/office/powerpoint/2010/main" val="13467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hangingPunct="0"/>
            <a:r>
              <a:rPr lang="en-IN" sz="2800" dirty="0" err="1"/>
              <a:t>Shyamalendu</a:t>
            </a:r>
            <a:r>
              <a:rPr lang="en-IN" sz="2800" dirty="0"/>
              <a:t> </a:t>
            </a:r>
            <a:r>
              <a:rPr lang="en-IN" sz="2800" dirty="0" err="1"/>
              <a:t>Kandar</a:t>
            </a:r>
            <a:r>
              <a:rPr lang="en-IN" sz="2800" dirty="0"/>
              <a:t>, </a:t>
            </a:r>
            <a:r>
              <a:rPr lang="en-IN" sz="2800" dirty="0" err="1"/>
              <a:t>Arnab</a:t>
            </a:r>
            <a:r>
              <a:rPr lang="en-IN" sz="2800" dirty="0"/>
              <a:t> </a:t>
            </a:r>
            <a:r>
              <a:rPr lang="en-IN" sz="2800" dirty="0" err="1"/>
              <a:t>Maiti</a:t>
            </a:r>
            <a:r>
              <a:rPr lang="en-IN" sz="2800" dirty="0"/>
              <a:t>, </a:t>
            </a:r>
            <a:r>
              <a:rPr lang="en-IN" sz="2800" i="1" dirty="0"/>
              <a:t>Variable Length Key based Visual Cryptography Scheme for </a:t>
            </a:r>
            <a:r>
              <a:rPr lang="en-IN" sz="2800" i="1" dirty="0" err="1"/>
              <a:t>Color</a:t>
            </a:r>
            <a:r>
              <a:rPr lang="en-IN" sz="2800" i="1" dirty="0"/>
              <a:t> Image</a:t>
            </a:r>
            <a:r>
              <a:rPr lang="en-IN" sz="2800" dirty="0"/>
              <a:t> </a:t>
            </a:r>
            <a:r>
              <a:rPr lang="en-IN" sz="2800" i="1" dirty="0"/>
              <a:t>using Random Number</a:t>
            </a:r>
            <a:r>
              <a:rPr lang="en-IN" sz="2800" dirty="0"/>
              <a:t>,</a:t>
            </a:r>
            <a:r>
              <a:rPr lang="en-IN" sz="2800" i="1" dirty="0"/>
              <a:t> </a:t>
            </a:r>
            <a:r>
              <a:rPr lang="en-IN" sz="2800" dirty="0" smtClean="0"/>
              <a:t>International </a:t>
            </a:r>
            <a:r>
              <a:rPr lang="en-IN" sz="2800" dirty="0"/>
              <a:t>Journal of Computer Applications . Volume 19– No.4, April 2011. </a:t>
            </a:r>
          </a:p>
          <a:p>
            <a:pPr marL="0" indent="0">
              <a:buNone/>
            </a:pPr>
            <a:endParaRPr lang="en-IN" sz="2800" dirty="0"/>
          </a:p>
          <a:p>
            <a:pPr lvl="0" hangingPunct="0"/>
            <a:r>
              <a:rPr lang="en-IN" sz="2800" dirty="0" err="1"/>
              <a:t>Ravindra</a:t>
            </a:r>
            <a:r>
              <a:rPr lang="en-IN" sz="2800" dirty="0"/>
              <a:t> Gupta, </a:t>
            </a:r>
            <a:r>
              <a:rPr lang="en-IN" sz="2800" dirty="0" err="1"/>
              <a:t>Akanksha</a:t>
            </a:r>
            <a:r>
              <a:rPr lang="en-IN" sz="2800" dirty="0"/>
              <a:t> Jain, </a:t>
            </a:r>
            <a:r>
              <a:rPr lang="en-IN" sz="2800" dirty="0" err="1"/>
              <a:t>Gajendra</a:t>
            </a:r>
            <a:r>
              <a:rPr lang="en-IN" sz="2800" dirty="0"/>
              <a:t> Singh, “</a:t>
            </a:r>
            <a:r>
              <a:rPr lang="en-IN" sz="2800" i="1" dirty="0"/>
              <a:t>Combine use of Steganography and Visual Cryptography for</a:t>
            </a:r>
            <a:r>
              <a:rPr lang="en-IN" sz="2800" dirty="0"/>
              <a:t> </a:t>
            </a:r>
            <a:r>
              <a:rPr lang="en-IN" sz="2800" i="1" dirty="0"/>
              <a:t>Secured Data hiding in Computer Forensics</a:t>
            </a:r>
            <a:r>
              <a:rPr lang="en-IN" sz="2800" dirty="0"/>
              <a:t>” , International Journal of Computer Science and Information</a:t>
            </a:r>
            <a:r>
              <a:rPr lang="en-IN" sz="2800" i="1" dirty="0"/>
              <a:t> </a:t>
            </a:r>
            <a:r>
              <a:rPr lang="en-IN" sz="2800" dirty="0"/>
              <a:t>Technologies, Vol. 3 (3) , 2012,4366 – 4370. </a:t>
            </a:r>
            <a:endParaRPr lang="en-IN" sz="2800" dirty="0" smtClean="0"/>
          </a:p>
          <a:p>
            <a:pPr marL="0" lvl="0" indent="0" hangingPunct="0">
              <a:buNone/>
            </a:pPr>
            <a:r>
              <a:rPr lang="en-IN" sz="2800" dirty="0"/>
              <a:t> </a:t>
            </a:r>
          </a:p>
          <a:p>
            <a:pPr lvl="0" hangingPunct="0"/>
            <a:r>
              <a:rPr lang="en-IN" sz="2800" dirty="0" err="1"/>
              <a:t>Fridrich</a:t>
            </a:r>
            <a:r>
              <a:rPr lang="en-IN" sz="2800" dirty="0"/>
              <a:t>, J., </a:t>
            </a:r>
            <a:r>
              <a:rPr lang="en-IN" sz="2800" dirty="0" err="1"/>
              <a:t>Goljan</a:t>
            </a:r>
            <a:r>
              <a:rPr lang="en-IN" sz="2800" dirty="0"/>
              <a:t>, M. and </a:t>
            </a:r>
            <a:r>
              <a:rPr lang="en-IN" sz="2800" dirty="0" err="1"/>
              <a:t>Du,R</a:t>
            </a:r>
            <a:r>
              <a:rPr lang="en-IN" sz="2800" dirty="0"/>
              <a:t>, </a:t>
            </a:r>
            <a:r>
              <a:rPr lang="en-IN" sz="2800" i="1" dirty="0"/>
              <a:t>Reliable Detection of LSB Steganography in Colour and </a:t>
            </a:r>
            <a:r>
              <a:rPr lang="en-IN" sz="2800" i="1" dirty="0" err="1"/>
              <a:t>Grayscale</a:t>
            </a:r>
            <a:r>
              <a:rPr lang="en-IN" sz="2800" i="1" dirty="0"/>
              <a:t> Images</a:t>
            </a:r>
            <a:r>
              <a:rPr lang="en-IN" sz="2800" dirty="0"/>
              <a:t>, Proceedings of ACM  </a:t>
            </a:r>
            <a:endParaRPr lang="en-IN" sz="2800" dirty="0" smtClean="0"/>
          </a:p>
          <a:p>
            <a:pPr lvl="0" hangingPunct="0"/>
            <a:endParaRPr lang="en-IN" sz="2800" dirty="0"/>
          </a:p>
          <a:p>
            <a:pPr hangingPunct="0"/>
            <a:r>
              <a:rPr lang="en-IN" sz="2800" dirty="0"/>
              <a:t>Workshop volume 02, Manuscript Code: 11011on Multimedia and Security, Ottawa, October 5, 2001, pp.27-30.  </a:t>
            </a:r>
            <a:endParaRPr lang="en-IN" sz="2800" dirty="0" smtClean="0"/>
          </a:p>
          <a:p>
            <a:pPr hangingPunct="0"/>
            <a:endParaRPr lang="en-IN" sz="2800" dirty="0"/>
          </a:p>
          <a:p>
            <a:pPr lvl="0" hangingPunct="0"/>
            <a:r>
              <a:rPr lang="en-IN" sz="2800" dirty="0" err="1"/>
              <a:t>Talal</a:t>
            </a:r>
            <a:r>
              <a:rPr lang="en-IN" sz="2800" dirty="0"/>
              <a:t> </a:t>
            </a:r>
            <a:r>
              <a:rPr lang="en-IN" sz="2800" dirty="0" err="1"/>
              <a:t>Mousa</a:t>
            </a:r>
            <a:r>
              <a:rPr lang="en-IN" sz="2800" dirty="0"/>
              <a:t> </a:t>
            </a:r>
            <a:r>
              <a:rPr lang="en-IN" sz="2800" dirty="0" err="1"/>
              <a:t>Alkharobi</a:t>
            </a:r>
            <a:r>
              <a:rPr lang="en-IN" sz="2800" dirty="0"/>
              <a:t>, </a:t>
            </a:r>
            <a:r>
              <a:rPr lang="en-IN" sz="2800" dirty="0" err="1"/>
              <a:t>Aleem</a:t>
            </a:r>
            <a:r>
              <a:rPr lang="en-IN" sz="2800" dirty="0"/>
              <a:t> Khalid </a:t>
            </a:r>
            <a:r>
              <a:rPr lang="en-IN" sz="2800" dirty="0" err="1"/>
              <a:t>Alvi</a:t>
            </a:r>
            <a:r>
              <a:rPr lang="en-IN" sz="2800" i="1" dirty="0"/>
              <a:t>, New Algorithm for Halftone Image Visual Cryptography</a:t>
            </a:r>
            <a:r>
              <a:rPr lang="en-IN" sz="2800" dirty="0"/>
              <a:t>, IEEE 2004. 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Links reference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Links which provided help are as follows :</a:t>
            </a:r>
          </a:p>
          <a:p>
            <a:r>
              <a:rPr lang="en-US" i="1" dirty="0">
                <a:hlinkClick r:id="rId2"/>
              </a:rPr>
              <a:t>http://stackoverflow.com</a:t>
            </a:r>
            <a:endParaRPr lang="en-US" i="1" dirty="0"/>
          </a:p>
          <a:p>
            <a:r>
              <a:rPr lang="en-US" i="1" dirty="0">
                <a:hlinkClick r:id="rId3"/>
              </a:rPr>
              <a:t>http://en.wikipedia.org/wiki/Main_Page</a:t>
            </a:r>
            <a:endParaRPr lang="en-US" i="1" dirty="0"/>
          </a:p>
          <a:p>
            <a:r>
              <a:rPr lang="en-US" i="1" dirty="0"/>
              <a:t> </a:t>
            </a:r>
            <a:r>
              <a:rPr lang="en-IN" dirty="0">
                <a:hlinkClick r:id="rId4"/>
              </a:rPr>
              <a:t>https://docs.</a:t>
            </a:r>
            <a:r>
              <a:rPr lang="en-IN" b="1" dirty="0">
                <a:hlinkClick r:id="rId4"/>
              </a:rPr>
              <a:t>python</a:t>
            </a:r>
            <a:r>
              <a:rPr lang="en-IN" dirty="0">
                <a:hlinkClick r:id="rId4"/>
              </a:rPr>
              <a:t>.org/2/</a:t>
            </a:r>
            <a:r>
              <a:rPr lang="en-IN" b="1" dirty="0">
                <a:hlinkClick r:id="rId4"/>
              </a:rPr>
              <a:t>tutorial</a:t>
            </a:r>
            <a:r>
              <a:rPr lang="en-IN" b="1" dirty="0"/>
              <a:t> </a:t>
            </a:r>
            <a:endParaRPr lang="en-US" i="1" dirty="0"/>
          </a:p>
          <a:p>
            <a:r>
              <a:rPr lang="en-US" dirty="0" smtClean="0">
                <a:hlinkClick r:id="rId5"/>
              </a:rPr>
              <a:t>https://www.sciencedirect.com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</a:rPr>
              <a:t>What is </a:t>
            </a:r>
            <a:r>
              <a:rPr lang="en-US" dirty="0" smtClean="0">
                <a:latin typeface="Tahoma" pitchFamily="34" charset="0"/>
              </a:rPr>
              <a:t>Steganography?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686800" cy="273588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24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IN" sz="2800" dirty="0" smtClean="0"/>
              <a:t>Steganography </a:t>
            </a:r>
            <a:r>
              <a:rPr lang="en-IN" sz="2800" dirty="0"/>
              <a:t>is the hiding of a secret </a:t>
            </a:r>
            <a:r>
              <a:rPr lang="en-IN" sz="2800" dirty="0" smtClean="0"/>
              <a:t>message</a:t>
            </a:r>
          </a:p>
          <a:p>
            <a:pPr marL="0" indent="0">
              <a:lnSpc>
                <a:spcPct val="80000"/>
              </a:lnSpc>
              <a:buSzPct val="11000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/>
              <a:t>within an ordinary message and the extraction of it </a:t>
            </a:r>
            <a:r>
              <a:rPr lang="en-IN" sz="2800" dirty="0" smtClean="0"/>
              <a:t>at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 smtClean="0"/>
              <a:t>   its destination</a:t>
            </a:r>
            <a:r>
              <a:rPr lang="en-IN" sz="2800" dirty="0"/>
              <a:t>. Steganography takes </a:t>
            </a:r>
            <a:r>
              <a:rPr lang="en-IN" sz="2800" dirty="0" smtClean="0"/>
              <a:t>cryptography</a:t>
            </a:r>
            <a:r>
              <a:rPr lang="en-IN" sz="2800" dirty="0"/>
              <a:t> </a:t>
            </a:r>
            <a:r>
              <a:rPr lang="en-IN" sz="2800" dirty="0" smtClean="0"/>
              <a:t>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/>
              <a:t> </a:t>
            </a:r>
            <a:r>
              <a:rPr lang="en-IN" sz="2800" dirty="0" smtClean="0"/>
              <a:t>  step farther by </a:t>
            </a:r>
            <a:r>
              <a:rPr lang="en-IN" sz="2800" dirty="0"/>
              <a:t>hiding </a:t>
            </a:r>
            <a:r>
              <a:rPr lang="en-IN" sz="2800" dirty="0" smtClean="0"/>
              <a:t>a message </a:t>
            </a:r>
            <a:r>
              <a:rPr lang="en-IN" sz="2800" dirty="0"/>
              <a:t>so </a:t>
            </a:r>
            <a:r>
              <a:rPr lang="en-IN" sz="2800" dirty="0" smtClean="0"/>
              <a:t>that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800" dirty="0"/>
              <a:t> </a:t>
            </a:r>
            <a:r>
              <a:rPr lang="en-IN" sz="2800" dirty="0" smtClean="0"/>
              <a:t>  no one </a:t>
            </a:r>
            <a:r>
              <a:rPr lang="en-IN" sz="2800" dirty="0"/>
              <a:t>suspects </a:t>
            </a:r>
            <a:r>
              <a:rPr lang="en-IN" sz="2800" dirty="0" smtClean="0"/>
              <a:t>that it exists</a:t>
            </a:r>
            <a:r>
              <a:rPr lang="en-IN" sz="2800" dirty="0"/>
              <a:t>. </a:t>
            </a: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IN" sz="2800" dirty="0" smtClean="0"/>
              <a:t>Ideally</a:t>
            </a:r>
            <a:r>
              <a:rPr lang="en-IN" sz="2800" dirty="0"/>
              <a:t>, anyone scanning your data will fail to know it contains </a:t>
            </a:r>
            <a:r>
              <a:rPr lang="en-IN" sz="2800" dirty="0" smtClean="0"/>
              <a:t>secret </a:t>
            </a:r>
            <a:r>
              <a:rPr lang="en-IN" sz="2800" dirty="0" smtClean="0"/>
              <a:t> </a:t>
            </a:r>
            <a:r>
              <a:rPr lang="en-IN" sz="2800" dirty="0"/>
              <a:t>data.</a:t>
            </a:r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 smtClean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0" indent="0">
              <a:lnSpc>
                <a:spcPct val="80000"/>
              </a:lnSpc>
              <a:buSzPct val="132000"/>
              <a:buNone/>
            </a:pPr>
            <a:endParaRPr lang="en-IN" sz="2800" dirty="0" smtClean="0"/>
          </a:p>
          <a:p>
            <a:pPr marL="0" indent="0">
              <a:lnSpc>
                <a:spcPct val="80000"/>
              </a:lnSpc>
              <a:buNone/>
            </a:pPr>
            <a:endParaRPr lang="en-IN" sz="2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sz="2800" dirty="0" smtClean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79388" y="4581128"/>
            <a:ext cx="8686800" cy="14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10000"/>
              <a:buFont typeface="Arial" pitchFamily="34" charset="0"/>
              <a:buChar char="•"/>
            </a:pPr>
            <a:endParaRPr kumimoji="1"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24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In modern digital steganography, data is first encrypted by the usual means and then inserted, using a special algorithm, into redundant (that is, provided but unneeded) data that is part of a particular file format such as a </a:t>
            </a:r>
            <a:r>
              <a:rPr lang="en-IN" dirty="0" smtClean="0"/>
              <a:t>JPEG image</a:t>
            </a:r>
            <a:r>
              <a:rPr lang="en-IN" dirty="0"/>
              <a:t>. 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Generally, the hidden messages will appear to be (or be part of) something else: images, articles, shopping lists, or some other </a:t>
            </a:r>
            <a:r>
              <a:rPr lang="en-IN" i="1" dirty="0"/>
              <a:t>cover text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itchFamily="34" charset="0"/>
              </a:rPr>
              <a:t>What is </a:t>
            </a:r>
            <a:r>
              <a:rPr lang="en-US" dirty="0" smtClean="0">
                <a:latin typeface="Tahoma" pitchFamily="34" charset="0"/>
              </a:rPr>
              <a:t>a Genetic Algorithm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G</a:t>
            </a:r>
            <a:r>
              <a:rPr lang="en-IN" b="1" dirty="0" smtClean="0"/>
              <a:t>enetic Algorithm</a:t>
            </a:r>
            <a:r>
              <a:rPr lang="en-IN" dirty="0"/>
              <a:t> is a search heuristic that mimics the process of natural </a:t>
            </a:r>
            <a:r>
              <a:rPr lang="en-IN" dirty="0" smtClean="0"/>
              <a:t>selection.</a:t>
            </a:r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dirty="0" smtClean="0"/>
              <a:t>heuristic </a:t>
            </a:r>
            <a:r>
              <a:rPr lang="en-IN" dirty="0"/>
              <a:t>is routinely used to generate useful solutions to optimization and search </a:t>
            </a:r>
            <a:r>
              <a:rPr lang="en-IN" dirty="0" smtClean="0"/>
              <a:t>problems.</a:t>
            </a:r>
          </a:p>
          <a:p>
            <a:endParaRPr lang="en-IN" dirty="0"/>
          </a:p>
          <a:p>
            <a:r>
              <a:rPr lang="en-IN" dirty="0" smtClean="0"/>
              <a:t>Techniques used by genetic algorithms :-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 inheritance, mutation, </a:t>
            </a:r>
            <a:r>
              <a:rPr lang="en-IN" dirty="0" smtClean="0"/>
              <a:t>selection </a:t>
            </a:r>
            <a:r>
              <a:rPr lang="en-IN" dirty="0"/>
              <a:t>and </a:t>
            </a:r>
            <a:r>
              <a:rPr lang="en-IN" dirty="0" smtClean="0"/>
              <a:t>crossover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4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Crossover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genetic algorithms, </a:t>
            </a:r>
            <a:r>
              <a:rPr lang="en-IN" b="1" dirty="0"/>
              <a:t>crossover</a:t>
            </a:r>
            <a:r>
              <a:rPr lang="en-IN" dirty="0"/>
              <a:t> is a genetic </a:t>
            </a:r>
            <a:r>
              <a:rPr lang="en-IN" dirty="0" smtClean="0"/>
              <a:t>operator </a:t>
            </a:r>
            <a:r>
              <a:rPr lang="en-IN" dirty="0"/>
              <a:t> used to vary the programming of a </a:t>
            </a:r>
            <a:r>
              <a:rPr lang="en-IN" dirty="0" smtClean="0"/>
              <a:t>chromosome </a:t>
            </a:r>
            <a:r>
              <a:rPr lang="en-IN" dirty="0"/>
              <a:t>or </a:t>
            </a:r>
            <a:r>
              <a:rPr lang="en-IN" dirty="0" smtClean="0"/>
              <a:t>chromosomes</a:t>
            </a:r>
            <a:r>
              <a:rPr lang="en-IN" dirty="0"/>
              <a:t> </a:t>
            </a:r>
            <a:r>
              <a:rPr lang="en-IN" dirty="0" smtClean="0"/>
              <a:t>from </a:t>
            </a:r>
            <a:r>
              <a:rPr lang="en-IN" dirty="0"/>
              <a:t>one generation to the </a:t>
            </a:r>
            <a:r>
              <a:rPr lang="en-IN" dirty="0" smtClean="0"/>
              <a:t>next.</a:t>
            </a:r>
          </a:p>
          <a:p>
            <a:endParaRPr lang="en-IN" dirty="0"/>
          </a:p>
          <a:p>
            <a:r>
              <a:rPr lang="en-IN" dirty="0"/>
              <a:t>Cross over is a process of taking more than one parent solutions and producing a child solution from them.</a:t>
            </a:r>
          </a:p>
        </p:txBody>
      </p:sp>
    </p:spTree>
    <p:extLst>
      <p:ext uri="{BB962C8B-B14F-4D97-AF65-F5344CB8AC3E}">
        <p14:creationId xmlns:p14="http://schemas.microsoft.com/office/powerpoint/2010/main" val="9186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Visual cryptography</a:t>
            </a:r>
            <a:r>
              <a:rPr lang="en-IN" dirty="0"/>
              <a:t> is a </a:t>
            </a:r>
            <a:r>
              <a:rPr lang="en-IN" dirty="0" smtClean="0"/>
              <a:t>cryptographic</a:t>
            </a:r>
            <a:r>
              <a:rPr lang="en-IN" dirty="0"/>
              <a:t> </a:t>
            </a:r>
            <a:r>
              <a:rPr lang="en-IN" dirty="0" smtClean="0"/>
              <a:t>technique </a:t>
            </a:r>
            <a:r>
              <a:rPr lang="en-IN" dirty="0"/>
              <a:t>which allows visual information (pictures, text, etc.) to be encrypted in such a way that decryption becomes a mechanical operation that does not require a </a:t>
            </a:r>
            <a:r>
              <a:rPr lang="en-IN" dirty="0" smtClean="0"/>
              <a:t>computer.</a:t>
            </a:r>
          </a:p>
          <a:p>
            <a:endParaRPr lang="en-IN" dirty="0"/>
          </a:p>
          <a:p>
            <a:r>
              <a:rPr lang="en-IN" dirty="0"/>
              <a:t>Visual Cryptography is a special encryption technique to hide information in images in such a way that it can be decrypted by the human vision if the correct key image is used.</a:t>
            </a:r>
          </a:p>
        </p:txBody>
      </p:sp>
    </p:spTree>
    <p:extLst>
      <p:ext uri="{BB962C8B-B14F-4D97-AF65-F5344CB8AC3E}">
        <p14:creationId xmlns:p14="http://schemas.microsoft.com/office/powerpoint/2010/main" val="41308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/>
          <a:p>
            <a:r>
              <a:rPr lang="en-IN" dirty="0" smtClean="0"/>
              <a:t>Example(</a:t>
            </a:r>
            <a:r>
              <a:rPr lang="en-IN" sz="3200" dirty="0" smtClean="0"/>
              <a:t>How does it works ??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 First create an image of random pixels the same size and shape as the original image.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Next</a:t>
            </a:r>
            <a:r>
              <a:rPr lang="en-IN" dirty="0"/>
              <a:t>, create a second image the same size and shape as the first, but where a pixel of the original image is the same as the corresponding pixel in the first encrypted image, set the same pixel of the second encrypted image to the opposite </a:t>
            </a:r>
            <a:r>
              <a:rPr lang="en-IN" dirty="0" smtClean="0"/>
              <a:t>colour.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Where a pixel of the original image is different than the corresponding pixel in the first encrypted image, set the same pixel of the second encrypted image to the same </a:t>
            </a:r>
            <a:r>
              <a:rPr lang="en-IN" dirty="0" smtClean="0"/>
              <a:t>colour </a:t>
            </a:r>
            <a:r>
              <a:rPr lang="en-IN" dirty="0"/>
              <a:t>as the corresponding pixel of the first encrypted image.</a:t>
            </a:r>
          </a:p>
        </p:txBody>
      </p:sp>
    </p:spTree>
    <p:extLst>
      <p:ext uri="{BB962C8B-B14F-4D97-AF65-F5344CB8AC3E}">
        <p14:creationId xmlns:p14="http://schemas.microsoft.com/office/powerpoint/2010/main" val="22806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938368"/>
          </a:xfrm>
        </p:spPr>
        <p:txBody>
          <a:bodyPr/>
          <a:lstStyle/>
          <a:p>
            <a:pPr algn="ctr"/>
            <a:r>
              <a:rPr lang="en-US" dirty="0" smtClean="0"/>
              <a:t>Proposed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2776"/>
            <a:ext cx="8229600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At Sender’s End </a:t>
            </a:r>
          </a:p>
          <a:p>
            <a:pPr marL="0" indent="0" algn="ctr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At Receiver’s End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1"/>
          </a:xfrm>
        </p:spPr>
      </p:pic>
    </p:spTree>
    <p:extLst>
      <p:ext uri="{BB962C8B-B14F-4D97-AF65-F5344CB8AC3E}">
        <p14:creationId xmlns:p14="http://schemas.microsoft.com/office/powerpoint/2010/main" val="8616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403</TotalTime>
  <Words>406</Words>
  <Application>Microsoft Office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Image Steganography Using Genetic Algorithm And Visual Cryptography For Secure Data Hiding And Transmission Over Network  </vt:lpstr>
      <vt:lpstr>What is Steganography?</vt:lpstr>
      <vt:lpstr>PowerPoint Presentation</vt:lpstr>
      <vt:lpstr>What is a Genetic Algorithm ?</vt:lpstr>
      <vt:lpstr>Crossover Technique</vt:lpstr>
      <vt:lpstr>Visual Cryptography</vt:lpstr>
      <vt:lpstr>Example(How does it works ??)</vt:lpstr>
      <vt:lpstr>Proposed Algorithm</vt:lpstr>
      <vt:lpstr>At Receiver’s End </vt:lpstr>
      <vt:lpstr>Implementation </vt:lpstr>
      <vt:lpstr>Implementation Continued…</vt:lpstr>
      <vt:lpstr>Implementation Continued…. </vt:lpstr>
      <vt:lpstr>Final Result </vt:lpstr>
      <vt:lpstr>Future Scope</vt:lpstr>
      <vt:lpstr>References</vt:lpstr>
      <vt:lpstr>Links reference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Technique For Data Encryption Using  Digital Signature</dc:title>
  <dc:creator>Ankur</dc:creator>
  <cp:lastModifiedBy>Ankur</cp:lastModifiedBy>
  <cp:revision>44</cp:revision>
  <dcterms:created xsi:type="dcterms:W3CDTF">2014-08-07T08:53:01Z</dcterms:created>
  <dcterms:modified xsi:type="dcterms:W3CDTF">2015-02-15T16:39:36Z</dcterms:modified>
</cp:coreProperties>
</file>