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5" r:id="rId3"/>
    <p:sldId id="258" r:id="rId4"/>
    <p:sldId id="259" r:id="rId5"/>
    <p:sldId id="260" r:id="rId6"/>
    <p:sldId id="277" r:id="rId7"/>
    <p:sldId id="261" r:id="rId8"/>
    <p:sldId id="262" r:id="rId9"/>
    <p:sldId id="266" r:id="rId10"/>
    <p:sldId id="268" r:id="rId11"/>
    <p:sldId id="264" r:id="rId12"/>
    <p:sldId id="267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3359-9BC0-4019-9329-E46C1266F724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C26E-9354-452A-8707-B19A1E46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DC26E-9354-452A-8707-B19A1E46DC8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59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E3DF9B-4F70-44AF-9CAA-7700921F5F2F}" type="datetimeFigureOut">
              <a:rPr lang="en-IN" smtClean="0"/>
              <a:t>16-02-2015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2208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effectLst/>
              </a:rPr>
              <a:t>Major Project </a:t>
            </a:r>
            <a:br>
              <a:rPr lang="en-IN" sz="2800" dirty="0" smtClean="0">
                <a:solidFill>
                  <a:schemeClr val="tx1"/>
                </a:solidFill>
                <a:effectLst/>
              </a:rPr>
            </a:br>
            <a:r>
              <a:rPr lang="en-IN" sz="2800" dirty="0" smtClean="0">
                <a:solidFill>
                  <a:schemeClr val="tx1"/>
                </a:solidFill>
                <a:effectLst/>
              </a:rPr>
              <a:t>on </a:t>
            </a:r>
            <a:br>
              <a:rPr lang="en-IN" sz="2800" dirty="0" smtClean="0">
                <a:solidFill>
                  <a:schemeClr val="tx1"/>
                </a:solidFill>
                <a:effectLst/>
              </a:rPr>
            </a:br>
            <a:r>
              <a:rPr lang="en-IN" sz="2800" dirty="0" smtClean="0">
                <a:solidFill>
                  <a:schemeClr val="tx1"/>
                </a:solidFill>
                <a:effectLst/>
              </a:rPr>
              <a:t> Image </a:t>
            </a:r>
            <a:r>
              <a:rPr lang="en-IN" sz="2800" dirty="0">
                <a:solidFill>
                  <a:schemeClr val="tx1"/>
                </a:solidFill>
                <a:effectLst/>
              </a:rPr>
              <a:t>Steganography Using Genetic Algorithm And Visual Cryptography For Secure Data Hiding And Transmission Over Network</a:t>
            </a:r>
            <a:br>
              <a:rPr lang="en-IN" sz="2800" dirty="0">
                <a:solidFill>
                  <a:schemeClr val="tx1"/>
                </a:solidFill>
                <a:effectLst/>
              </a:rPr>
            </a:br>
            <a:r>
              <a:rPr lang="en-IN" sz="3600" dirty="0">
                <a:solidFill>
                  <a:schemeClr val="tx1"/>
                </a:solidFill>
                <a:effectLst/>
              </a:rPr>
              <a:t/>
            </a:r>
            <a:br>
              <a:rPr lang="en-IN" sz="3600" dirty="0">
                <a:solidFill>
                  <a:schemeClr val="tx1"/>
                </a:solidFill>
                <a:effectLst/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854696" cy="4248472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3600" dirty="0" smtClean="0"/>
              <a:t>MADE BY:-</a:t>
            </a:r>
          </a:p>
          <a:p>
            <a:endParaRPr lang="en-IN" dirty="0" smtClean="0"/>
          </a:p>
          <a:p>
            <a:r>
              <a:rPr lang="en-IN" sz="3100" dirty="0" smtClean="0"/>
              <a:t>ANKUR SALDHI  </a:t>
            </a:r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11-CSS-10</a:t>
            </a:r>
          </a:p>
          <a:p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MOHAMMAD AMIR JAMIL  11-CSS-33</a:t>
            </a:r>
            <a:endParaRPr lang="en-IN" sz="31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/>
              <a:t> </a:t>
            </a:r>
          </a:p>
          <a:p>
            <a:endParaRPr lang="en-IN" sz="2400" dirty="0" smtClean="0"/>
          </a:p>
        </p:txBody>
      </p:sp>
      <p:pic>
        <p:nvPicPr>
          <p:cNvPr id="5" name="image01.jpg" descr="faculty-of-law-jamia-delhi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7864" y="2996952"/>
            <a:ext cx="2016224" cy="16561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23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To make intrusion difficult ,we use visual cryptography on the </a:t>
            </a:r>
            <a:r>
              <a:rPr lang="en-US" dirty="0" smtClean="0"/>
              <a:t>resulting image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Visual Cryptography, </a:t>
            </a:r>
            <a:r>
              <a:rPr lang="en-IN" dirty="0"/>
              <a:t>an image was broken up into </a:t>
            </a:r>
            <a:r>
              <a:rPr lang="en-IN" i="1" dirty="0"/>
              <a:t>n</a:t>
            </a:r>
            <a:r>
              <a:rPr lang="en-IN" dirty="0"/>
              <a:t> shares so that only someone with all </a:t>
            </a:r>
            <a:r>
              <a:rPr lang="en-IN" i="1" dirty="0"/>
              <a:t>n</a:t>
            </a:r>
            <a:r>
              <a:rPr lang="en-IN" dirty="0"/>
              <a:t> shares could decrypt the image, while any </a:t>
            </a:r>
            <a:r>
              <a:rPr lang="en-IN" i="1" dirty="0"/>
              <a:t>n</a:t>
            </a:r>
            <a:r>
              <a:rPr lang="en-IN" dirty="0"/>
              <a:t> − 1 shares revealed no information about the original image</a:t>
            </a:r>
            <a:r>
              <a:rPr lang="en-IN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 Step 5: The shuffled encrypted image is transmitted over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938368"/>
          </a:xfrm>
        </p:spPr>
        <p:txBody>
          <a:bodyPr/>
          <a:lstStyle/>
          <a:p>
            <a:pPr algn="ctr"/>
            <a:r>
              <a:rPr lang="en-US" dirty="0" smtClean="0"/>
              <a:t>Proposed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2776"/>
            <a:ext cx="82296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At Sender’s End </a:t>
            </a:r>
          </a:p>
          <a:p>
            <a:pPr marL="0" indent="0" algn="ctr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Continued….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Receiver’s end use reverse of visual cryptography to get the genetically shuffled image.</a:t>
            </a:r>
          </a:p>
          <a:p>
            <a:endParaRPr lang="en-US" dirty="0" smtClean="0"/>
          </a:p>
          <a:p>
            <a:r>
              <a:rPr lang="en-US" dirty="0" smtClean="0"/>
              <a:t>Next apply reverse shuffling algorithm to get the </a:t>
            </a:r>
            <a:r>
              <a:rPr lang="en-US" dirty="0" smtClean="0"/>
              <a:t>original</a:t>
            </a:r>
            <a:r>
              <a:rPr lang="en-US" dirty="0" smtClean="0"/>
              <a:t> </a:t>
            </a:r>
            <a:r>
              <a:rPr lang="en-US" dirty="0" smtClean="0"/>
              <a:t>image.</a:t>
            </a:r>
          </a:p>
          <a:p>
            <a:endParaRPr lang="en-US" dirty="0" smtClean="0"/>
          </a:p>
          <a:p>
            <a:r>
              <a:rPr lang="en-US" dirty="0" smtClean="0"/>
              <a:t>From the image take out the encoded text which is embedded in </a:t>
            </a:r>
            <a:r>
              <a:rPr lang="en-US" dirty="0" smtClean="0"/>
              <a:t>the </a:t>
            </a:r>
            <a:r>
              <a:rPr lang="en-US" dirty="0" smtClean="0"/>
              <a:t>image.</a:t>
            </a:r>
          </a:p>
        </p:txBody>
      </p:sp>
    </p:spTree>
    <p:extLst>
      <p:ext uri="{BB962C8B-B14F-4D97-AF65-F5344CB8AC3E}">
        <p14:creationId xmlns:p14="http://schemas.microsoft.com/office/powerpoint/2010/main" val="36765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At Receiver’s End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1"/>
          </a:xfrm>
        </p:spPr>
      </p:pic>
    </p:spTree>
    <p:extLst>
      <p:ext uri="{BB962C8B-B14F-4D97-AF65-F5344CB8AC3E}">
        <p14:creationId xmlns:p14="http://schemas.microsoft.com/office/powerpoint/2010/main" val="8616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Result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The encoded text is decoded </a:t>
            </a:r>
            <a:r>
              <a:rPr lang="en-US" dirty="0" smtClean="0"/>
              <a:t>using the key provided.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original text as well as image is obtained at the receiver end.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0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Security in transmission </a:t>
            </a:r>
            <a:r>
              <a:rPr lang="en-US" dirty="0" err="1" smtClean="0"/>
              <a:t>ovet</a:t>
            </a:r>
            <a:r>
              <a:rPr lang="en-US" dirty="0" smtClean="0"/>
              <a:t> the network is </a:t>
            </a:r>
            <a:r>
              <a:rPr lang="en-US" dirty="0" smtClean="0"/>
              <a:t>increased.</a:t>
            </a:r>
          </a:p>
          <a:p>
            <a:endParaRPr lang="en-US" dirty="0"/>
          </a:p>
          <a:p>
            <a:r>
              <a:rPr lang="en-US" dirty="0" smtClean="0"/>
              <a:t>Security breach and intrusion will be very difficult.</a:t>
            </a:r>
          </a:p>
          <a:p>
            <a:endParaRPr lang="en-US" dirty="0"/>
          </a:p>
          <a:p>
            <a:r>
              <a:rPr lang="en-US" dirty="0" smtClean="0"/>
              <a:t>May be used in transmission of important military and other defense systems for secure code transfer. </a:t>
            </a:r>
          </a:p>
        </p:txBody>
      </p:sp>
    </p:spTree>
    <p:extLst>
      <p:ext uri="{BB962C8B-B14F-4D97-AF65-F5344CB8AC3E}">
        <p14:creationId xmlns:p14="http://schemas.microsoft.com/office/powerpoint/2010/main" val="13467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/>
            <a:r>
              <a:rPr lang="en-US" sz="2900" dirty="0"/>
              <a:t> </a:t>
            </a:r>
            <a:r>
              <a:rPr lang="en-IN" sz="2900" dirty="0" err="1"/>
              <a:t>Masoud</a:t>
            </a:r>
            <a:r>
              <a:rPr lang="en-IN" sz="2900" dirty="0"/>
              <a:t> </a:t>
            </a:r>
            <a:r>
              <a:rPr lang="en-IN" sz="2900" dirty="0" err="1"/>
              <a:t>Nosrati</a:t>
            </a:r>
            <a:r>
              <a:rPr lang="en-IN" sz="2900" dirty="0"/>
              <a:t> * </a:t>
            </a:r>
            <a:r>
              <a:rPr lang="en-IN" sz="2900" dirty="0" err="1"/>
              <a:t>Ronak</a:t>
            </a:r>
            <a:r>
              <a:rPr lang="en-IN" sz="2900" dirty="0"/>
              <a:t> </a:t>
            </a:r>
            <a:r>
              <a:rPr lang="en-IN" sz="2900" dirty="0" err="1" smtClean="0"/>
              <a:t>Karimi</a:t>
            </a:r>
            <a:r>
              <a:rPr lang="en-IN" sz="2900" dirty="0" smtClean="0"/>
              <a:t> on  </a:t>
            </a:r>
            <a:r>
              <a:rPr lang="en-US" sz="2800" i="1" dirty="0" smtClean="0"/>
              <a:t>A survey on Usage of genetic Algorithm in Recent Steganography Researches.</a:t>
            </a:r>
          </a:p>
          <a:p>
            <a:pPr hangingPunct="0"/>
            <a:endParaRPr lang="en-IN" sz="2800" i="1" dirty="0" smtClean="0"/>
          </a:p>
          <a:p>
            <a:pPr lvl="0" hangingPunct="0"/>
            <a:r>
              <a:rPr lang="en-IN" sz="2800" dirty="0" err="1" smtClean="0"/>
              <a:t>Shyamalendu</a:t>
            </a:r>
            <a:r>
              <a:rPr lang="en-IN" sz="2800" dirty="0" smtClean="0"/>
              <a:t> </a:t>
            </a:r>
            <a:r>
              <a:rPr lang="en-IN" sz="2800" dirty="0" err="1"/>
              <a:t>Kandar</a:t>
            </a:r>
            <a:r>
              <a:rPr lang="en-IN" sz="2800" dirty="0"/>
              <a:t>, </a:t>
            </a:r>
            <a:r>
              <a:rPr lang="en-IN" sz="2800" dirty="0" err="1"/>
              <a:t>Arnab</a:t>
            </a:r>
            <a:r>
              <a:rPr lang="en-IN" sz="2800" dirty="0"/>
              <a:t> </a:t>
            </a:r>
            <a:r>
              <a:rPr lang="en-IN" sz="2800" dirty="0" err="1"/>
              <a:t>Maiti</a:t>
            </a:r>
            <a:r>
              <a:rPr lang="en-IN" sz="2800" dirty="0"/>
              <a:t>, </a:t>
            </a:r>
            <a:r>
              <a:rPr lang="en-IN" sz="2800" i="1" dirty="0"/>
              <a:t>Variable Length Key based Visual Cryptography Scheme for </a:t>
            </a:r>
            <a:r>
              <a:rPr lang="en-IN" sz="2800" i="1" dirty="0" err="1"/>
              <a:t>Color</a:t>
            </a:r>
            <a:r>
              <a:rPr lang="en-IN" sz="2800" i="1" dirty="0"/>
              <a:t> Image</a:t>
            </a:r>
            <a:r>
              <a:rPr lang="en-IN" sz="2800" dirty="0"/>
              <a:t> </a:t>
            </a:r>
            <a:r>
              <a:rPr lang="en-IN" sz="2800" i="1" dirty="0"/>
              <a:t>using Random Number</a:t>
            </a:r>
            <a:r>
              <a:rPr lang="en-IN" sz="2800" dirty="0"/>
              <a:t>,</a:t>
            </a:r>
            <a:r>
              <a:rPr lang="en-IN" sz="2800" i="1" dirty="0"/>
              <a:t> </a:t>
            </a:r>
            <a:r>
              <a:rPr lang="en-IN" sz="2800" dirty="0" smtClean="0"/>
              <a:t>International </a:t>
            </a:r>
            <a:r>
              <a:rPr lang="en-IN" sz="2800" dirty="0"/>
              <a:t>Journal of Computer Applications . Volume 19– No.4, April 2011. </a:t>
            </a:r>
          </a:p>
          <a:p>
            <a:pPr marL="0" indent="0">
              <a:buNone/>
            </a:pPr>
            <a:endParaRPr lang="en-IN" sz="2800" dirty="0"/>
          </a:p>
          <a:p>
            <a:pPr lvl="0" hangingPunct="0"/>
            <a:r>
              <a:rPr lang="en-IN" sz="2800" dirty="0" err="1"/>
              <a:t>Ravindra</a:t>
            </a:r>
            <a:r>
              <a:rPr lang="en-IN" sz="2800" dirty="0"/>
              <a:t> Gupta, </a:t>
            </a:r>
            <a:r>
              <a:rPr lang="en-IN" sz="2800" dirty="0" err="1"/>
              <a:t>Akanksha</a:t>
            </a:r>
            <a:r>
              <a:rPr lang="en-IN" sz="2800" dirty="0"/>
              <a:t> Jain, </a:t>
            </a:r>
            <a:r>
              <a:rPr lang="en-IN" sz="2800" dirty="0" err="1"/>
              <a:t>Gajendra</a:t>
            </a:r>
            <a:r>
              <a:rPr lang="en-IN" sz="2800" dirty="0"/>
              <a:t> Singh, “</a:t>
            </a:r>
            <a:r>
              <a:rPr lang="en-IN" sz="2800" i="1" dirty="0"/>
              <a:t>Combine use of Steganography and Visual Cryptography for</a:t>
            </a:r>
            <a:r>
              <a:rPr lang="en-IN" sz="2800" dirty="0"/>
              <a:t> </a:t>
            </a:r>
            <a:r>
              <a:rPr lang="en-IN" sz="2800" i="1" dirty="0"/>
              <a:t>Secured Data hiding in Computer Forensics</a:t>
            </a:r>
            <a:r>
              <a:rPr lang="en-IN" sz="2800" dirty="0"/>
              <a:t>” , International Journal of Computer Science and Information</a:t>
            </a:r>
            <a:r>
              <a:rPr lang="en-IN" sz="2800" i="1" dirty="0"/>
              <a:t> </a:t>
            </a:r>
            <a:r>
              <a:rPr lang="en-IN" sz="2800" dirty="0"/>
              <a:t>Technologies, Vol. 3 (3) , 2012,4366 – 4370. </a:t>
            </a:r>
            <a:endParaRPr lang="en-IN" sz="2800" dirty="0" smtClean="0"/>
          </a:p>
          <a:p>
            <a:pPr marL="0" lvl="0" indent="0" hangingPunct="0">
              <a:buNone/>
            </a:pPr>
            <a:r>
              <a:rPr lang="en-IN" sz="2800" dirty="0"/>
              <a:t> </a:t>
            </a:r>
          </a:p>
          <a:p>
            <a:pPr lvl="0" hangingPunct="0"/>
            <a:r>
              <a:rPr lang="en-IN" sz="2800" dirty="0" err="1"/>
              <a:t>Fridrich</a:t>
            </a:r>
            <a:r>
              <a:rPr lang="en-IN" sz="2800" dirty="0"/>
              <a:t>, J., </a:t>
            </a:r>
            <a:r>
              <a:rPr lang="en-IN" sz="2800" dirty="0" err="1"/>
              <a:t>Goljan</a:t>
            </a:r>
            <a:r>
              <a:rPr lang="en-IN" sz="2800" dirty="0"/>
              <a:t>, M. and </a:t>
            </a:r>
            <a:r>
              <a:rPr lang="en-IN" sz="2800" dirty="0" err="1"/>
              <a:t>Du,R</a:t>
            </a:r>
            <a:r>
              <a:rPr lang="en-IN" sz="2800" dirty="0"/>
              <a:t>, </a:t>
            </a:r>
            <a:r>
              <a:rPr lang="en-IN" sz="2800" i="1" dirty="0"/>
              <a:t>Reliable Detection of LSB Steganography in Colour and </a:t>
            </a:r>
            <a:r>
              <a:rPr lang="en-IN" sz="2800" i="1" dirty="0" err="1"/>
              <a:t>Grayscale</a:t>
            </a:r>
            <a:r>
              <a:rPr lang="en-IN" sz="2800" i="1" dirty="0"/>
              <a:t> Images</a:t>
            </a:r>
            <a:r>
              <a:rPr lang="en-IN" sz="2800" dirty="0"/>
              <a:t>, Proceedings of ACM  </a:t>
            </a:r>
            <a:endParaRPr lang="en-IN" sz="2800" dirty="0" smtClean="0"/>
          </a:p>
          <a:p>
            <a:pPr lvl="0" hangingPunct="0"/>
            <a:endParaRPr lang="en-IN" sz="2800" dirty="0"/>
          </a:p>
          <a:p>
            <a:pPr hangingPunct="0"/>
            <a:r>
              <a:rPr lang="en-IN" sz="2800" dirty="0"/>
              <a:t>Workshop volume 02, Manuscript Code: 11011on Multimedia and Security, Ottawa, October 5, 2001, pp.27-30.  </a:t>
            </a:r>
            <a:endParaRPr lang="en-IN" sz="2800" dirty="0" smtClean="0"/>
          </a:p>
          <a:p>
            <a:pPr hangingPunct="0"/>
            <a:endParaRPr lang="en-IN" sz="2800" dirty="0"/>
          </a:p>
          <a:p>
            <a:pPr lvl="0" hangingPunct="0"/>
            <a:r>
              <a:rPr lang="en-IN" sz="2800" dirty="0" err="1"/>
              <a:t>Talal</a:t>
            </a:r>
            <a:r>
              <a:rPr lang="en-IN" sz="2800" dirty="0"/>
              <a:t> </a:t>
            </a:r>
            <a:r>
              <a:rPr lang="en-IN" sz="2800" dirty="0" err="1"/>
              <a:t>Mousa</a:t>
            </a:r>
            <a:r>
              <a:rPr lang="en-IN" sz="2800" dirty="0"/>
              <a:t> </a:t>
            </a:r>
            <a:r>
              <a:rPr lang="en-IN" sz="2800" dirty="0" err="1"/>
              <a:t>Alkharobi</a:t>
            </a:r>
            <a:r>
              <a:rPr lang="en-IN" sz="2800" dirty="0"/>
              <a:t>, </a:t>
            </a:r>
            <a:r>
              <a:rPr lang="en-IN" sz="2800" dirty="0" err="1"/>
              <a:t>Aleem</a:t>
            </a:r>
            <a:r>
              <a:rPr lang="en-IN" sz="2800" dirty="0"/>
              <a:t> Khalid </a:t>
            </a:r>
            <a:r>
              <a:rPr lang="en-IN" sz="2800" dirty="0" err="1"/>
              <a:t>Alvi</a:t>
            </a:r>
            <a:r>
              <a:rPr lang="en-IN" sz="2800" i="1" dirty="0"/>
              <a:t>, New Algorithm for Halftone Image Visual Cryptography</a:t>
            </a:r>
            <a:r>
              <a:rPr lang="en-IN" sz="2800" dirty="0"/>
              <a:t>, IEEE 2004.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Preliminaries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</a:p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Cross Over </a:t>
            </a:r>
          </a:p>
          <a:p>
            <a:r>
              <a:rPr lang="en-US" dirty="0" smtClean="0"/>
              <a:t> Visual cryptography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IMPLEMENTATION LANGUAGE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smtClean="0">
                <a:latin typeface="Tahoma" pitchFamily="34" charset="0"/>
              </a:rPr>
              <a:t>Steganography?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686800" cy="27358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24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 smtClean="0"/>
              <a:t>Steganography </a:t>
            </a:r>
            <a:r>
              <a:rPr lang="en-IN" sz="2800" dirty="0"/>
              <a:t>is the hiding of a secret </a:t>
            </a:r>
            <a:r>
              <a:rPr lang="en-IN" sz="2800" dirty="0" smtClean="0"/>
              <a:t>message</a:t>
            </a:r>
          </a:p>
          <a:p>
            <a:pPr marL="0" indent="0">
              <a:lnSpc>
                <a:spcPct val="80000"/>
              </a:lnSpc>
              <a:buSzPct val="11000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/>
              <a:t>within an ordinary message and the extraction of it </a:t>
            </a:r>
            <a:r>
              <a:rPr lang="en-IN" sz="2800" dirty="0" smtClean="0"/>
              <a:t>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 smtClean="0"/>
              <a:t>   its </a:t>
            </a:r>
            <a:r>
              <a:rPr lang="en-IN" sz="2800" dirty="0" smtClean="0"/>
              <a:t>destination. Steganography </a:t>
            </a:r>
            <a:r>
              <a:rPr lang="en-IN" sz="2800" dirty="0"/>
              <a:t>takes </a:t>
            </a:r>
            <a:r>
              <a:rPr lang="en-IN" sz="2800" dirty="0" smtClean="0"/>
              <a:t>cryptography</a:t>
            </a:r>
            <a:r>
              <a:rPr lang="en-IN" sz="2800" dirty="0"/>
              <a:t> </a:t>
            </a:r>
            <a:r>
              <a:rPr lang="en-IN" sz="2800" dirty="0" smtClean="0"/>
              <a:t>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step farther by </a:t>
            </a:r>
            <a:r>
              <a:rPr lang="en-IN" sz="2800" dirty="0"/>
              <a:t>hiding an encrypted message so </a:t>
            </a:r>
            <a:r>
              <a:rPr lang="en-IN" sz="2800" dirty="0" smtClean="0"/>
              <a:t>that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no one </a:t>
            </a:r>
            <a:r>
              <a:rPr lang="en-IN" sz="2800" dirty="0"/>
              <a:t>suspects </a:t>
            </a:r>
            <a:r>
              <a:rPr lang="en-IN" sz="2800" dirty="0" smtClean="0"/>
              <a:t>that it exists</a:t>
            </a:r>
            <a:r>
              <a:rPr lang="en-IN" sz="2800" dirty="0"/>
              <a:t>. </a:t>
            </a: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0" indent="0">
              <a:lnSpc>
                <a:spcPct val="80000"/>
              </a:lnSpc>
              <a:buSzPct val="132000"/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79388" y="4581128"/>
            <a:ext cx="8686800" cy="14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10000"/>
              <a:buFont typeface="Arial" pitchFamily="34" charset="0"/>
              <a:buChar char="•"/>
            </a:pPr>
            <a:endParaRPr kumimoji="1"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4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In modern digital steganography, data is first encrypted by the usual means and then inserted, using a special algorithm, </a:t>
            </a:r>
            <a:r>
              <a:rPr lang="en-IN" dirty="0" smtClean="0"/>
              <a:t>and embedded in a </a:t>
            </a:r>
            <a:r>
              <a:rPr lang="en-IN" dirty="0"/>
              <a:t>particular file format such as a </a:t>
            </a:r>
            <a:r>
              <a:rPr lang="en-IN" dirty="0" smtClean="0"/>
              <a:t>JPEG </a:t>
            </a:r>
            <a:r>
              <a:rPr lang="en-IN" dirty="0" smtClean="0"/>
              <a:t>image(most commonly used).</a:t>
            </a:r>
            <a:r>
              <a:rPr lang="en-IN" dirty="0"/>
              <a:t> 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Generally, the hidden messages will appear to be (or be part of) something else: images, articles, shopping lists, or some other </a:t>
            </a:r>
            <a:r>
              <a:rPr lang="en-IN" i="1" dirty="0"/>
              <a:t>cover text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smtClean="0">
                <a:latin typeface="Tahoma" pitchFamily="34" charset="0"/>
              </a:rPr>
              <a:t>a Genetic Algorithm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G</a:t>
            </a:r>
            <a:r>
              <a:rPr lang="en-IN" b="1" dirty="0" smtClean="0"/>
              <a:t>enetic Algorithm</a:t>
            </a:r>
            <a:r>
              <a:rPr lang="en-IN" dirty="0"/>
              <a:t> is a search heuristic that mimics the process of natural </a:t>
            </a:r>
            <a:r>
              <a:rPr lang="en-IN" dirty="0" smtClean="0"/>
              <a:t>selection.</a:t>
            </a:r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dirty="0" smtClean="0"/>
              <a:t>heuristic </a:t>
            </a:r>
            <a:r>
              <a:rPr lang="en-IN" dirty="0"/>
              <a:t>is routinely used to generate useful </a:t>
            </a:r>
            <a:r>
              <a:rPr lang="en-IN" dirty="0" smtClean="0"/>
              <a:t>solutions </a:t>
            </a:r>
            <a:r>
              <a:rPr lang="en-IN" dirty="0" smtClean="0"/>
              <a:t>for</a:t>
            </a:r>
            <a:r>
              <a:rPr lang="en-IN" dirty="0"/>
              <a:t> optimization and search </a:t>
            </a:r>
            <a:r>
              <a:rPr lang="en-IN" dirty="0" smtClean="0"/>
              <a:t>problems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Basic operators like </a:t>
            </a:r>
            <a:r>
              <a:rPr lang="en-US" b="1" dirty="0" smtClean="0"/>
              <a:t>Crossover</a:t>
            </a:r>
            <a:r>
              <a:rPr lang="en-US" dirty="0" smtClean="0"/>
              <a:t> and </a:t>
            </a:r>
            <a:r>
              <a:rPr lang="en-US" b="1" dirty="0" smtClean="0"/>
              <a:t>Mutation </a:t>
            </a:r>
            <a:r>
              <a:rPr lang="en-US" dirty="0" smtClean="0"/>
              <a:t>are used in genetic algorithm.</a:t>
            </a:r>
            <a:endParaRPr lang="en-IN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34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/>
              <a:t>G</a:t>
            </a:r>
            <a:r>
              <a:rPr lang="en-US" b="1" dirty="0" smtClean="0"/>
              <a:t>enetic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Unlike the older fuzzy approaches, Genetic algorithm don’t break easily even if the inputs are changed slightly.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Once the algorithm is trained ,it is faster than trivial approaches.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4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Crossover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 </a:t>
            </a:r>
          </a:p>
          <a:p>
            <a:r>
              <a:rPr lang="en-IN" dirty="0"/>
              <a:t> </a:t>
            </a:r>
            <a:r>
              <a:rPr lang="en-IN" b="1" dirty="0"/>
              <a:t>C</a:t>
            </a:r>
            <a:r>
              <a:rPr lang="en-IN" b="1" dirty="0" smtClean="0"/>
              <a:t>rossover</a:t>
            </a:r>
            <a:r>
              <a:rPr lang="en-IN" dirty="0"/>
              <a:t> is a genetic operator used to vary </a:t>
            </a:r>
            <a:r>
              <a:rPr lang="en-IN" dirty="0"/>
              <a:t>a</a:t>
            </a:r>
            <a:r>
              <a:rPr lang="en-IN" dirty="0" smtClean="0"/>
              <a:t> chromosome  or pairs of </a:t>
            </a:r>
            <a:r>
              <a:rPr lang="en-IN" dirty="0"/>
              <a:t> </a:t>
            </a:r>
            <a:r>
              <a:rPr lang="en-IN" dirty="0" smtClean="0"/>
              <a:t>chromosomes </a:t>
            </a:r>
            <a:r>
              <a:rPr lang="en-IN" dirty="0" smtClean="0"/>
              <a:t>from </a:t>
            </a:r>
            <a:r>
              <a:rPr lang="en-IN" dirty="0"/>
              <a:t>one generation to the </a:t>
            </a:r>
            <a:r>
              <a:rPr lang="en-IN" dirty="0" smtClean="0"/>
              <a:t>next.</a:t>
            </a:r>
          </a:p>
          <a:p>
            <a:endParaRPr lang="en-IN" dirty="0"/>
          </a:p>
          <a:p>
            <a:r>
              <a:rPr lang="en-IN" dirty="0"/>
              <a:t>Cross over is a process of taking more than one parent solutions and producing a child solution from them.</a:t>
            </a:r>
          </a:p>
        </p:txBody>
      </p:sp>
    </p:spTree>
    <p:extLst>
      <p:ext uri="{BB962C8B-B14F-4D97-AF65-F5344CB8AC3E}">
        <p14:creationId xmlns:p14="http://schemas.microsoft.com/office/powerpoint/2010/main" val="9186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cryptography</a:t>
            </a:r>
            <a:r>
              <a:rPr lang="en-IN" dirty="0"/>
              <a:t> is a </a:t>
            </a:r>
            <a:r>
              <a:rPr lang="en-IN" dirty="0" smtClean="0"/>
              <a:t>cryptographic</a:t>
            </a:r>
            <a:r>
              <a:rPr lang="en-IN" dirty="0"/>
              <a:t> </a:t>
            </a:r>
            <a:r>
              <a:rPr lang="en-IN" dirty="0" smtClean="0"/>
              <a:t>technique </a:t>
            </a:r>
            <a:r>
              <a:rPr lang="en-IN" dirty="0"/>
              <a:t>which allows visual information (pictures, text, etc.) to be encrypted in such a way that decryption becomes </a:t>
            </a:r>
            <a:r>
              <a:rPr lang="en-IN" dirty="0" smtClean="0"/>
              <a:t>a very difficu</a:t>
            </a:r>
            <a:r>
              <a:rPr lang="en-IN" dirty="0" smtClean="0"/>
              <a:t>lt task for intruders.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Visual Cryptography is a special encryption technique to hide information in images in such a way that it can be decrypted </a:t>
            </a:r>
            <a:r>
              <a:rPr lang="en-IN" dirty="0" smtClean="0"/>
              <a:t>if </a:t>
            </a:r>
            <a:r>
              <a:rPr lang="en-IN" dirty="0"/>
              <a:t>the correct key image is used.</a:t>
            </a:r>
          </a:p>
        </p:txBody>
      </p:sp>
    </p:spTree>
    <p:extLst>
      <p:ext uri="{BB962C8B-B14F-4D97-AF65-F5344CB8AC3E}">
        <p14:creationId xmlns:p14="http://schemas.microsoft.com/office/powerpoint/2010/main" val="41308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Encode the Text with the </a:t>
            </a:r>
            <a:r>
              <a:rPr lang="en-US" dirty="0" smtClean="0"/>
              <a:t>key provided.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2: Hide the </a:t>
            </a:r>
            <a:r>
              <a:rPr lang="en-US" dirty="0" smtClean="0"/>
              <a:t>encoded text </a:t>
            </a:r>
            <a:r>
              <a:rPr lang="en-US" dirty="0" smtClean="0"/>
              <a:t>behind the image.(By replacing the red pixel of RGB tuple with the 8-bit encoded text).</a:t>
            </a:r>
          </a:p>
          <a:p>
            <a:endParaRPr lang="en-US" dirty="0" smtClean="0"/>
          </a:p>
          <a:p>
            <a:r>
              <a:rPr lang="en-US" dirty="0" smtClean="0"/>
              <a:t>Step 3: Using </a:t>
            </a:r>
            <a:r>
              <a:rPr lang="en-US" dirty="0"/>
              <a:t>t</a:t>
            </a:r>
            <a:r>
              <a:rPr lang="en-US" dirty="0" smtClean="0"/>
              <a:t>he “Crossover Concept” of the </a:t>
            </a:r>
            <a:r>
              <a:rPr lang="en-US" dirty="0"/>
              <a:t>G</a:t>
            </a:r>
            <a:r>
              <a:rPr lang="en-US" dirty="0" smtClean="0"/>
              <a:t>enetic Algorithm, shuffle the image.</a:t>
            </a:r>
          </a:p>
        </p:txBody>
      </p:sp>
    </p:spTree>
    <p:extLst>
      <p:ext uri="{BB962C8B-B14F-4D97-AF65-F5344CB8AC3E}">
        <p14:creationId xmlns:p14="http://schemas.microsoft.com/office/powerpoint/2010/main" val="937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696</TotalTime>
  <Words>470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Major Project  on   Image Steganography Using Genetic Algorithm And Visual Cryptography For Secure Data Hiding And Transmission Over Network  </vt:lpstr>
      <vt:lpstr>Preliminaries </vt:lpstr>
      <vt:lpstr>What is Steganography?</vt:lpstr>
      <vt:lpstr>PowerPoint Presentation</vt:lpstr>
      <vt:lpstr>What is a Genetic Algorithm ?</vt:lpstr>
      <vt:lpstr>Why Genetic Algorithm</vt:lpstr>
      <vt:lpstr>Crossover Technique</vt:lpstr>
      <vt:lpstr>Visual Cryptography</vt:lpstr>
      <vt:lpstr>Implementation </vt:lpstr>
      <vt:lpstr>Implementation Continued…</vt:lpstr>
      <vt:lpstr>Proposed Algorithm</vt:lpstr>
      <vt:lpstr>Implementation Continued…. </vt:lpstr>
      <vt:lpstr>At Receiver’s End </vt:lpstr>
      <vt:lpstr>Final Result </vt:lpstr>
      <vt:lpstr>Future Scope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Technique For Data Encryption Using  Digital Signature</dc:title>
  <dc:creator>Ankur</dc:creator>
  <cp:lastModifiedBy>amir</cp:lastModifiedBy>
  <cp:revision>73</cp:revision>
  <dcterms:created xsi:type="dcterms:W3CDTF">2014-08-07T08:53:01Z</dcterms:created>
  <dcterms:modified xsi:type="dcterms:W3CDTF">2015-02-16T08:09:09Z</dcterms:modified>
</cp:coreProperties>
</file>