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259" r:id="rId4"/>
    <p:sldId id="260" r:id="rId5"/>
    <p:sldId id="265" r:id="rId6"/>
    <p:sldId id="261" r:id="rId7"/>
    <p:sldId id="266" r:id="rId8"/>
    <p:sldId id="267" r:id="rId9"/>
    <p:sldId id="268" r:id="rId10"/>
    <p:sldId id="269"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5" r:id="rId25"/>
    <p:sldId id="284" r:id="rId26"/>
    <p:sldId id="286" r:id="rId27"/>
    <p:sldId id="287" r:id="rId28"/>
  </p:sldIdLst>
  <p:sldSz cx="9144000" cy="5143500" type="screen16x9"/>
  <p:notesSz cx="6858000" cy="9144000"/>
  <p:embeddedFontLst>
    <p:embeddedFont>
      <p:font typeface="Quicksand" pitchFamily="2"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0BA"/>
    <a:srgbClr val="647ED1"/>
    <a:srgbClr val="2A3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6"/>
    <p:restoredTop sz="94651"/>
  </p:normalViewPr>
  <p:slideViewPr>
    <p:cSldViewPr snapToGrid="0" snapToObjects="1">
      <p:cViewPr>
        <p:scale>
          <a:sx n="145" d="100"/>
          <a:sy n="145" d="100"/>
        </p:scale>
        <p:origin x="1680"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9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310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37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00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2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98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09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443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824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29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03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182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527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932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862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4172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837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37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88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798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82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2233519"/>
            <a:ext cx="6680400" cy="2677148"/>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800" b="1" dirty="0">
                <a:solidFill>
                  <a:schemeClr val="bg1"/>
                </a:solidFill>
                <a:latin typeface="Times New Roman" panose="02020603050405020304" pitchFamily="18" charset="0"/>
                <a:cs typeface="Times New Roman" panose="02020603050405020304" pitchFamily="18" charset="0"/>
              </a:rPr>
              <a:t>Amirhossein Jani</a:t>
            </a:r>
            <a:br>
              <a:rPr lang="en-US" dirty="0">
                <a:solidFill>
                  <a:schemeClr val="bg1"/>
                </a:solidFill>
                <a:latin typeface="Times New Roman" panose="02020603050405020304" pitchFamily="18" charset="0"/>
                <a:cs typeface="Times New Roman" panose="02020603050405020304" pitchFamily="18" charset="0"/>
              </a:rPr>
            </a:br>
            <a:r>
              <a:rPr lang="en-US" sz="2400" dirty="0" err="1">
                <a:solidFill>
                  <a:schemeClr val="bg1"/>
                </a:solidFill>
                <a:latin typeface="Times New Roman" panose="02020603050405020304" pitchFamily="18" charset="0"/>
                <a:cs typeface="Times New Roman" panose="02020603050405020304" pitchFamily="18" charset="0"/>
              </a:rPr>
              <a:t>Dr.Haroon</a:t>
            </a:r>
            <a:r>
              <a:rPr lang="en-US" sz="2400" dirty="0">
                <a:solidFill>
                  <a:schemeClr val="bg1"/>
                </a:solidFill>
                <a:latin typeface="Times New Roman" panose="02020603050405020304" pitchFamily="18" charset="0"/>
                <a:cs typeface="Times New Roman" panose="02020603050405020304" pitchFamily="18" charset="0"/>
              </a:rPr>
              <a:t> Abadi</a:t>
            </a:r>
            <a:br>
              <a:rPr lang="en-US"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Islamic Azad University–Central Branch </a:t>
            </a:r>
            <a:br>
              <a:rPr lang="en-US"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Aspect Oriented Software Development</a:t>
            </a:r>
            <a:br>
              <a:rPr lang="en-US" dirty="0">
                <a:solidFill>
                  <a:schemeClr val="bg1"/>
                </a:solidFill>
                <a:latin typeface="Times New Roman" panose="02020603050405020304" pitchFamily="18" charset="0"/>
                <a:cs typeface="Times New Roman" panose="02020603050405020304" pitchFamily="18" charset="0"/>
              </a:rPr>
            </a:br>
            <a:r>
              <a:rPr lang="en-US" sz="1200" dirty="0">
                <a:solidFill>
                  <a:srgbClr val="37C0BA"/>
                </a:solidFill>
                <a:latin typeface="Times New Roman" panose="02020603050405020304" pitchFamily="18" charset="0"/>
                <a:cs typeface="Times New Roman" panose="02020603050405020304" pitchFamily="18" charset="0"/>
              </a:rPr>
              <a:t>May-2021</a:t>
            </a:r>
            <a:endParaRPr sz="1200" dirty="0">
              <a:solidFill>
                <a:srgbClr val="37C0BA"/>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8375803-D434-2A41-92CE-9684E979D646}"/>
              </a:ext>
            </a:extLst>
          </p:cNvPr>
          <p:cNvPicPr>
            <a:picLocks noChangeAspect="1"/>
          </p:cNvPicPr>
          <p:nvPr/>
        </p:nvPicPr>
        <p:blipFill>
          <a:blip r:embed="rId3"/>
          <a:stretch>
            <a:fillRect/>
          </a:stretch>
        </p:blipFill>
        <p:spPr>
          <a:xfrm>
            <a:off x="3708400" y="506319"/>
            <a:ext cx="1727200" cy="1727200"/>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9C0BA"/>
                </a:solidFill>
                <a:latin typeface="Times New Roman" panose="02020603050405020304" pitchFamily="18" charset="0"/>
                <a:cs typeface="Times New Roman" panose="02020603050405020304" pitchFamily="18" charset="0"/>
              </a:rPr>
              <a:t>K</a:t>
            </a:r>
            <a:r>
              <a:rPr lang="en" dirty="0" err="1">
                <a:solidFill>
                  <a:srgbClr val="39C0BA"/>
                </a:solidFill>
                <a:latin typeface="Times New Roman" panose="02020603050405020304" pitchFamily="18" charset="0"/>
                <a:cs typeface="Times New Roman" panose="02020603050405020304" pitchFamily="18" charset="0"/>
              </a:rPr>
              <a:t>inds</a:t>
            </a:r>
            <a:r>
              <a:rPr lang="en" dirty="0">
                <a:solidFill>
                  <a:srgbClr val="39C0BA"/>
                </a:solidFill>
                <a:latin typeface="Times New Roman" panose="02020603050405020304" pitchFamily="18" charset="0"/>
                <a:cs typeface="Times New Roman" panose="02020603050405020304" pitchFamily="18" charset="0"/>
              </a:rPr>
              <a:t> of separation</a:t>
            </a:r>
            <a:endParaRPr dirty="0">
              <a:solidFill>
                <a:srgbClr val="39C0BA"/>
              </a:solidFill>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lnSpc>
                <a:spcPct val="150000"/>
              </a:lnSpc>
              <a:buNone/>
            </a:pPr>
            <a:r>
              <a:rPr lang="en-US" sz="1400" b="1" dirty="0">
                <a:latin typeface="Times New Roman" panose="02020603050405020304" pitchFamily="18" charset="0"/>
                <a:cs typeface="Times New Roman" panose="02020603050405020304" pitchFamily="18" charset="0"/>
              </a:rPr>
              <a:t>1. Functional concerns: </a:t>
            </a:r>
            <a:r>
              <a:rPr lang="en-US" sz="1400" dirty="0">
                <a:latin typeface="Times New Roman" panose="02020603050405020304" pitchFamily="18" charset="0"/>
                <a:cs typeface="Times New Roman" panose="02020603050405020304" pitchFamily="18" charset="0"/>
              </a:rPr>
              <a:t>which are related to the specific functionality to be included in a system</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2. Quality of service concerns: </a:t>
            </a:r>
            <a:r>
              <a:rPr lang="en-US" sz="1400" dirty="0">
                <a:latin typeface="Times New Roman" panose="02020603050405020304" pitchFamily="18" charset="0"/>
                <a:cs typeface="Times New Roman" panose="02020603050405020304" pitchFamily="18" charset="0"/>
              </a:rPr>
              <a:t>which are related to the non-functional behavior of a system. These include characteristics such as performance, reliability, and availability</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3. Policy concerns: </a:t>
            </a:r>
            <a:r>
              <a:rPr lang="en-US" sz="1400" dirty="0">
                <a:latin typeface="Times New Roman" panose="02020603050405020304" pitchFamily="18" charset="0"/>
                <a:cs typeface="Times New Roman" panose="02020603050405020304" pitchFamily="18" charset="0"/>
              </a:rPr>
              <a:t>which are related to the overall policies that govern the use of a system. Policy concerns include security and safety concerns and concerns related to business rules.</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4. System concerns: </a:t>
            </a:r>
            <a:r>
              <a:rPr lang="en-US" sz="1400" dirty="0">
                <a:latin typeface="Times New Roman" panose="02020603050405020304" pitchFamily="18" charset="0"/>
                <a:cs typeface="Times New Roman" panose="02020603050405020304" pitchFamily="18" charset="0"/>
              </a:rPr>
              <a:t>which are related to attributes of the system as a whole, such as its maintainability or its configurability.</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5. Organizational concerns: </a:t>
            </a:r>
            <a:r>
              <a:rPr lang="en-US" sz="1400" dirty="0">
                <a:latin typeface="Times New Roman" panose="02020603050405020304" pitchFamily="18" charset="0"/>
                <a:cs typeface="Times New Roman" panose="02020603050405020304" pitchFamily="18" charset="0"/>
              </a:rPr>
              <a:t>which are related to organizational goals and priorities</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97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Tangling and Scattering</a:t>
            </a: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Tangling</a:t>
            </a:r>
          </a:p>
          <a:p>
            <a:pPr marL="0" indent="0">
              <a:lnSpc>
                <a:spcPct val="150000"/>
              </a:lnSpc>
              <a:buNone/>
            </a:pP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twist together into a confused mass.”</a:t>
            </a:r>
          </a:p>
          <a:p>
            <a:pPr marL="0" indent="0">
              <a:lnSpc>
                <a:spcPct val="150000"/>
              </a:lnSpc>
              <a:buNone/>
            </a:pPr>
            <a:r>
              <a:rPr lang="en-US" sz="1400" b="1" dirty="0">
                <a:latin typeface="Times New Roman" panose="02020603050405020304" pitchFamily="18" charset="0"/>
                <a:cs typeface="Times New Roman" panose="02020603050405020304" pitchFamily="18" charset="0"/>
              </a:rPr>
              <a:t>Scattering</a:t>
            </a:r>
          </a:p>
          <a:p>
            <a:pPr marL="0" indent="0">
              <a:lnSpc>
                <a:spcPct val="150000"/>
              </a:lnSpc>
              <a:buNone/>
            </a:pPr>
            <a:r>
              <a:rPr lang="en-US" sz="12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“throw in various random directions”</a:t>
            </a:r>
          </a:p>
          <a:p>
            <a:pPr marL="0" indent="0">
              <a:lnSpc>
                <a:spcPct val="150000"/>
              </a:lnSpc>
              <a:buNone/>
            </a:pPr>
            <a:endParaRPr lang="en-US" sz="1200" dirty="0">
              <a:latin typeface="Times New Roman" panose="02020603050405020304" pitchFamily="18" charset="0"/>
              <a:cs typeface="Times New Roman" panose="02020603050405020304" pitchFamily="18" charset="0"/>
            </a:endParaRPr>
          </a:p>
          <a:p>
            <a:pPr marL="0" indent="0">
              <a:lnSpc>
                <a:spcPct val="150000"/>
              </a:lnSpc>
              <a:buNone/>
            </a:pPr>
            <a:endParaRPr 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a:latin typeface="Times New Roman" panose="02020603050405020304" pitchFamily="18" charset="0"/>
                <a:cs typeface="Times New Roman" panose="02020603050405020304" pitchFamily="18" charset="0"/>
              </a:rPr>
              <a:t>as several changes have to be made, this increases the chances that you will make a mistake and introduce errors into the software.</a:t>
            </a:r>
          </a:p>
          <a:p>
            <a:pPr marL="0" indent="0">
              <a:lnSpc>
                <a:spcPct val="150000"/>
              </a:lnSpc>
              <a:buNone/>
            </a:pPr>
            <a:endParaRPr lang="en-US" sz="1200"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34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r>
              <a:rPr lang="en-US" dirty="0">
                <a:latin typeface="Times New Roman" panose="02020603050405020304" pitchFamily="18" charset="0"/>
                <a:cs typeface="Times New Roman" panose="02020603050405020304" pitchFamily="18" charset="0"/>
              </a:rPr>
              <a:t>Deep Dive In Aspect Oriented </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Times New Roman" panose="02020603050405020304" pitchFamily="18" charset="0"/>
                <a:ea typeface="Quicksand"/>
                <a:cs typeface="Times New Roman" panose="02020603050405020304" pitchFamily="18" charset="0"/>
                <a:sym typeface="Quicksand"/>
              </a:rPr>
              <a:t>3</a:t>
            </a: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84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Terminology</a:t>
            </a: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buNone/>
            </a:pPr>
            <a:r>
              <a:rPr lang="en-US" sz="1400" b="1" dirty="0">
                <a:latin typeface="Times New Roman" panose="02020603050405020304" pitchFamily="18" charset="0"/>
                <a:cs typeface="Times New Roman" panose="02020603050405020304" pitchFamily="18" charset="0"/>
              </a:rPr>
              <a:t># advice:</a:t>
            </a:r>
            <a:r>
              <a:rPr lang="en-US" sz="1400" dirty="0">
                <a:latin typeface="Times New Roman" panose="02020603050405020304" pitchFamily="18" charset="0"/>
                <a:cs typeface="Times New Roman" panose="02020603050405020304" pitchFamily="18" charset="0"/>
              </a:rPr>
              <a:t> The code implementing a concern.</a:t>
            </a:r>
          </a:p>
          <a:p>
            <a:pPr marL="3810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join point:</a:t>
            </a:r>
            <a:r>
              <a:rPr lang="en-US" sz="1400" dirty="0">
                <a:latin typeface="Times New Roman" panose="02020603050405020304" pitchFamily="18" charset="0"/>
                <a:cs typeface="Times New Roman" panose="02020603050405020304" pitchFamily="18" charset="0"/>
              </a:rPr>
              <a:t> An event in an executing program where the advice associated with an aspect may be executed.</a:t>
            </a:r>
          </a:p>
          <a:p>
            <a:pPr marL="3810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pointcut:</a:t>
            </a:r>
            <a:r>
              <a:rPr lang="en-US" sz="1400" dirty="0">
                <a:latin typeface="Times New Roman" panose="02020603050405020304" pitchFamily="18" charset="0"/>
                <a:cs typeface="Times New Roman" panose="02020603050405020304" pitchFamily="18" charset="0"/>
              </a:rPr>
              <a:t> A statement, included in an aspect, that defines the join points where the associated aspect advice should be executed.</a:t>
            </a:r>
          </a:p>
          <a:p>
            <a:pPr marL="3810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aspect:</a:t>
            </a:r>
            <a:r>
              <a:rPr lang="en-US" sz="1400" dirty="0">
                <a:latin typeface="Times New Roman" panose="02020603050405020304" pitchFamily="18" charset="0"/>
                <a:cs typeface="Times New Roman" panose="02020603050405020304" pitchFamily="18" charset="0"/>
              </a:rPr>
              <a:t> A program abstraction that defines a cross-cutting concern. It includes the definition of a pointcut and the advice associated with that concern.</a:t>
            </a:r>
          </a:p>
          <a:p>
            <a:pPr marL="3810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join point model:</a:t>
            </a:r>
            <a:r>
              <a:rPr lang="en-US" sz="1400" dirty="0">
                <a:latin typeface="Times New Roman" panose="02020603050405020304" pitchFamily="18" charset="0"/>
                <a:cs typeface="Times New Roman" panose="02020603050405020304" pitchFamily="18" charset="0"/>
              </a:rPr>
              <a:t> The set of events that may be referenced in a pointcut.</a:t>
            </a:r>
          </a:p>
          <a:p>
            <a:pPr marL="3810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weaving:</a:t>
            </a:r>
            <a:r>
              <a:rPr lang="en-US" sz="1400" dirty="0">
                <a:latin typeface="Times New Roman" panose="02020603050405020304" pitchFamily="18" charset="0"/>
                <a:cs typeface="Times New Roman" panose="02020603050405020304" pitchFamily="18" charset="0"/>
              </a:rPr>
              <a:t> The incorporation of advice code at the specified join points by an aspect weaver.</a:t>
            </a:r>
          </a:p>
          <a:p>
            <a:pPr marL="38100" indent="0">
              <a:buNone/>
            </a:pP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13</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4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Terminology In Action</a:t>
            </a:r>
          </a:p>
        </p:txBody>
      </p:sp>
      <p:sp>
        <p:nvSpPr>
          <p:cNvPr id="109" name="Google Shape;109;p17"/>
          <p:cNvSpPr txBox="1">
            <a:spLocks noGrp="1"/>
          </p:cNvSpPr>
          <p:nvPr>
            <p:ph type="body" idx="1"/>
          </p:nvPr>
        </p:nvSpPr>
        <p:spPr>
          <a:xfrm>
            <a:off x="1165475" y="4006255"/>
            <a:ext cx="7357682" cy="745875"/>
          </a:xfrm>
          <a:prstGeom prst="rect">
            <a:avLst/>
          </a:prstGeom>
        </p:spPr>
        <p:txBody>
          <a:bodyPr spcFirstLastPara="1" wrap="square" lIns="91425" tIns="91425" rIns="91425" bIns="91425" anchor="t" anchorCtr="0">
            <a:noAutofit/>
          </a:bodyPr>
          <a:lstStyle/>
          <a:p>
            <a:pPr marL="38100" indent="0">
              <a:buNone/>
            </a:pPr>
            <a:r>
              <a:rPr lang="en-US" sz="1400" dirty="0">
                <a:latin typeface="Times New Roman" panose="02020603050405020304" pitchFamily="18" charset="0"/>
                <a:cs typeface="Times New Roman" panose="02020603050405020304" pitchFamily="18" charset="0"/>
              </a:rPr>
              <a:t>The meaning of this is that before the execution of any method whose name starts with the string update, followed by any other sequence of characters, the code in the aspect after the pointcut definition should be executed</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14</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0602693-4322-E94B-9DE4-82FC1721B9B4}"/>
              </a:ext>
            </a:extLst>
          </p:cNvPr>
          <p:cNvPicPr>
            <a:picLocks noChangeAspect="1"/>
          </p:cNvPicPr>
          <p:nvPr/>
        </p:nvPicPr>
        <p:blipFill>
          <a:blip r:embed="rId3"/>
          <a:stretch>
            <a:fillRect/>
          </a:stretch>
        </p:blipFill>
        <p:spPr>
          <a:xfrm>
            <a:off x="1623074" y="943935"/>
            <a:ext cx="6269931" cy="3062319"/>
          </a:xfrm>
          <a:prstGeom prst="rect">
            <a:avLst/>
          </a:prstGeom>
        </p:spPr>
      </p:pic>
    </p:spTree>
    <p:extLst>
      <p:ext uri="{BB962C8B-B14F-4D97-AF65-F5344CB8AC3E}">
        <p14:creationId xmlns:p14="http://schemas.microsoft.com/office/powerpoint/2010/main" val="270619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Terminology In Action</a:t>
            </a:r>
          </a:p>
        </p:txBody>
      </p:sp>
      <p:sp>
        <p:nvSpPr>
          <p:cNvPr id="109" name="Google Shape;109;p17"/>
          <p:cNvSpPr txBox="1">
            <a:spLocks noGrp="1"/>
          </p:cNvSpPr>
          <p:nvPr>
            <p:ph type="body" idx="1"/>
          </p:nvPr>
        </p:nvSpPr>
        <p:spPr>
          <a:xfrm>
            <a:off x="1165475" y="4055540"/>
            <a:ext cx="7357682" cy="745875"/>
          </a:xfrm>
          <a:prstGeom prst="rect">
            <a:avLst/>
          </a:prstGeom>
        </p:spPr>
        <p:txBody>
          <a:bodyPr spcFirstLastPara="1" wrap="square" lIns="91425" tIns="91425" rIns="91425" bIns="91425" anchor="t" anchorCtr="0">
            <a:noAutofit/>
          </a:bodyPr>
          <a:lstStyle/>
          <a:p>
            <a:pPr marL="38100" indent="0">
              <a:buNone/>
            </a:pPr>
            <a:r>
              <a:rPr lang="en-US" sz="1400" dirty="0">
                <a:latin typeface="Times New Roman" panose="02020603050405020304" pitchFamily="18" charset="0"/>
                <a:cs typeface="Times New Roman" panose="02020603050405020304" pitchFamily="18" charset="0"/>
              </a:rPr>
              <a:t>The code to be executed is known as the ‘advice’ and is the implementation of the cross- cutting concern.</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15</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0602693-4322-E94B-9DE4-82FC1721B9B4}"/>
              </a:ext>
            </a:extLst>
          </p:cNvPr>
          <p:cNvPicPr>
            <a:picLocks noChangeAspect="1"/>
          </p:cNvPicPr>
          <p:nvPr/>
        </p:nvPicPr>
        <p:blipFill>
          <a:blip r:embed="rId3"/>
          <a:stretch>
            <a:fillRect/>
          </a:stretch>
        </p:blipFill>
        <p:spPr>
          <a:xfrm>
            <a:off x="1623074" y="943935"/>
            <a:ext cx="6269931" cy="3062319"/>
          </a:xfrm>
          <a:prstGeom prst="rect">
            <a:avLst/>
          </a:prstGeom>
        </p:spPr>
      </p:pic>
    </p:spTree>
    <p:extLst>
      <p:ext uri="{BB962C8B-B14F-4D97-AF65-F5344CB8AC3E}">
        <p14:creationId xmlns:p14="http://schemas.microsoft.com/office/powerpoint/2010/main" val="328660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Terminology In Action</a:t>
            </a:r>
          </a:p>
        </p:txBody>
      </p:sp>
      <p:sp>
        <p:nvSpPr>
          <p:cNvPr id="109" name="Google Shape;109;p17"/>
          <p:cNvSpPr txBox="1">
            <a:spLocks noGrp="1"/>
          </p:cNvSpPr>
          <p:nvPr>
            <p:ph type="body" idx="1"/>
          </p:nvPr>
        </p:nvSpPr>
        <p:spPr>
          <a:xfrm>
            <a:off x="1165475" y="4055540"/>
            <a:ext cx="7357682" cy="745875"/>
          </a:xfrm>
          <a:prstGeom prst="rect">
            <a:avLst/>
          </a:prstGeom>
        </p:spPr>
        <p:txBody>
          <a:bodyPr spcFirstLastPara="1" wrap="square" lIns="91425" tIns="91425" rIns="91425" bIns="91425" anchor="t" anchorCtr="0">
            <a:noAutofit/>
          </a:bodyPr>
          <a:lstStyle/>
          <a:p>
            <a:pPr marL="38100" indent="0">
              <a:buNone/>
            </a:pPr>
            <a:r>
              <a:rPr lang="en-US" sz="1400" dirty="0">
                <a:latin typeface="Times New Roman" panose="02020603050405020304" pitchFamily="18" charset="0"/>
                <a:cs typeface="Times New Roman" panose="02020603050405020304" pitchFamily="18" charset="0"/>
              </a:rPr>
              <a:t>A join point is an event that occurs during the execution of a program; so, it could be a method call, the initialization of a variable, the updating of a field, </a:t>
            </a:r>
            <a:r>
              <a:rPr lang="en-US" sz="1400" dirty="0" err="1">
                <a:latin typeface="Times New Roman" panose="02020603050405020304" pitchFamily="18" charset="0"/>
                <a:cs typeface="Times New Roman" panose="02020603050405020304" pitchFamily="18" charset="0"/>
              </a:rPr>
              <a:t>etc</a:t>
            </a:r>
            <a:endParaRPr lang="en-US" sz="1400"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16</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0602693-4322-E94B-9DE4-82FC1721B9B4}"/>
              </a:ext>
            </a:extLst>
          </p:cNvPr>
          <p:cNvPicPr>
            <a:picLocks noChangeAspect="1"/>
          </p:cNvPicPr>
          <p:nvPr/>
        </p:nvPicPr>
        <p:blipFill>
          <a:blip r:embed="rId3"/>
          <a:stretch>
            <a:fillRect/>
          </a:stretch>
        </p:blipFill>
        <p:spPr>
          <a:xfrm>
            <a:off x="1623074" y="943935"/>
            <a:ext cx="6269931" cy="3062319"/>
          </a:xfrm>
          <a:prstGeom prst="rect">
            <a:avLst/>
          </a:prstGeom>
        </p:spPr>
      </p:pic>
    </p:spTree>
    <p:extLst>
      <p:ext uri="{BB962C8B-B14F-4D97-AF65-F5344CB8AC3E}">
        <p14:creationId xmlns:p14="http://schemas.microsoft.com/office/powerpoint/2010/main" val="198901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b="1" dirty="0">
                <a:latin typeface="Times New Roman" panose="02020603050405020304" pitchFamily="18" charset="0"/>
                <a:cs typeface="Times New Roman" panose="02020603050405020304" pitchFamily="18" charset="0"/>
              </a:rPr>
              <a:t>types of join points</a:t>
            </a:r>
            <a:endParaRPr lang="en-US" dirty="0">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lnSpc>
                <a:spcPct val="150000"/>
              </a:lnSpc>
              <a:buNone/>
            </a:pPr>
            <a:r>
              <a:rPr lang="en-US" sz="1400" b="1"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call events:</a:t>
            </a:r>
            <a:r>
              <a:rPr lang="en-US" sz="1400" dirty="0">
                <a:latin typeface="Times New Roman" panose="02020603050405020304" pitchFamily="18" charset="0"/>
                <a:cs typeface="Times New Roman" panose="02020603050405020304" pitchFamily="18" charset="0"/>
              </a:rPr>
              <a:t> calls to a method or a constructor</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 execution events:</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execution of a method or a constructor</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 initialization events:</a:t>
            </a:r>
            <a:r>
              <a:rPr lang="en-US" sz="1400" dirty="0">
                <a:latin typeface="Times New Roman" panose="02020603050405020304" pitchFamily="18" charset="0"/>
                <a:cs typeface="Times New Roman" panose="02020603050405020304" pitchFamily="18" charset="0"/>
              </a:rPr>
              <a:t> class or object initialization</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 data events:</a:t>
            </a:r>
            <a:r>
              <a:rPr lang="en-US" sz="1400" dirty="0">
                <a:latin typeface="Times New Roman" panose="02020603050405020304" pitchFamily="18" charset="0"/>
                <a:cs typeface="Times New Roman" panose="02020603050405020304" pitchFamily="18" charset="0"/>
              </a:rPr>
              <a:t> accessing or updating of a field</a:t>
            </a:r>
          </a:p>
          <a:p>
            <a:pPr marL="38100" indent="0">
              <a:lnSpc>
                <a:spcPct val="150000"/>
              </a:lnSpc>
              <a:buNone/>
            </a:pPr>
            <a:r>
              <a:rPr lang="en-US" sz="1400" b="1" dirty="0">
                <a:latin typeface="Times New Roman" panose="02020603050405020304" pitchFamily="18" charset="0"/>
                <a:cs typeface="Times New Roman" panose="02020603050405020304" pitchFamily="18" charset="0"/>
              </a:rPr>
              <a:t># exception events:</a:t>
            </a:r>
            <a:r>
              <a:rPr lang="en-US" sz="1400" dirty="0">
                <a:latin typeface="Times New Roman" panose="02020603050405020304" pitchFamily="18" charset="0"/>
                <a:cs typeface="Times New Roman" panose="02020603050405020304" pitchFamily="18" charset="0"/>
              </a:rPr>
              <a:t> the handling of an exception</a:t>
            </a:r>
          </a:p>
          <a:p>
            <a:pPr marL="38100" indent="0">
              <a:lnSpc>
                <a:spcPct val="150000"/>
              </a:lnSpc>
              <a:buNone/>
            </a:pPr>
            <a:endParaRPr lang="en-US" sz="1400" dirty="0">
              <a:latin typeface="Times New Roman" panose="02020603050405020304" pitchFamily="18" charset="0"/>
              <a:cs typeface="Times New Roman" panose="02020603050405020304" pitchFamily="18" charset="0"/>
            </a:endParaRPr>
          </a:p>
          <a:p>
            <a:pPr marL="38100" indent="0">
              <a:lnSpc>
                <a:spcPct val="150000"/>
              </a:lnSpc>
              <a:buNone/>
            </a:pPr>
            <a:r>
              <a:rPr lang="en-US" sz="1400" dirty="0">
                <a:latin typeface="Times New Roman" panose="02020603050405020304" pitchFamily="18" charset="0"/>
                <a:cs typeface="Times New Roman" panose="02020603050405020304" pitchFamily="18" charset="0"/>
              </a:rPr>
              <a:t>A pointcut identifies the specific event(s) (e.g., a call to a named procedure) with which advice should be associated.</a:t>
            </a:r>
          </a:p>
          <a:p>
            <a:pPr marL="3810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17</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38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b="1" dirty="0">
                <a:latin typeface="Times New Roman" panose="02020603050405020304" pitchFamily="18" charset="0"/>
                <a:cs typeface="Times New Roman" panose="02020603050405020304" pitchFamily="18" charset="0"/>
              </a:rPr>
              <a:t>types of advice</a:t>
            </a:r>
            <a:endParaRPr lang="en-US" dirty="0">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lnSpc>
                <a:spcPct val="150000"/>
              </a:lnSpc>
              <a:buNone/>
            </a:pPr>
            <a:r>
              <a:rPr lang="en-US" sz="1400" dirty="0">
                <a:solidFill>
                  <a:srgbClr val="37C0BA"/>
                </a:solidFill>
                <a:latin typeface="Times New Roman" panose="02020603050405020304" pitchFamily="18" charset="0"/>
                <a:cs typeface="Times New Roman" panose="02020603050405020304" pitchFamily="18" charset="0"/>
              </a:rPr>
              <a:t>1. Advice can be</a:t>
            </a:r>
            <a:r>
              <a:rPr lang="en-US" sz="1400" dirty="0">
                <a:latin typeface="Times New Roman" panose="02020603050405020304" pitchFamily="18" charset="0"/>
                <a:cs typeface="Times New Roman" panose="02020603050405020304" pitchFamily="18" charset="0"/>
              </a:rPr>
              <a:t> included before the execution of a specific method, a list of named methods, or a list of methods whose names match a pattern specification</a:t>
            </a:r>
          </a:p>
          <a:p>
            <a:pPr marL="38100" indent="0">
              <a:lnSpc>
                <a:spcPct val="150000"/>
              </a:lnSpc>
              <a:buNone/>
            </a:pPr>
            <a:endParaRPr lang="en-US" sz="1400" dirty="0">
              <a:solidFill>
                <a:srgbClr val="37C0BA"/>
              </a:solidFill>
              <a:latin typeface="Times New Roman" panose="02020603050405020304" pitchFamily="18" charset="0"/>
              <a:cs typeface="Times New Roman" panose="02020603050405020304" pitchFamily="18" charset="0"/>
            </a:endParaRPr>
          </a:p>
          <a:p>
            <a:pPr marL="38100" indent="0">
              <a:lnSpc>
                <a:spcPct val="150000"/>
              </a:lnSpc>
              <a:buNone/>
            </a:pPr>
            <a:r>
              <a:rPr lang="en-US" sz="1400" dirty="0">
                <a:solidFill>
                  <a:srgbClr val="37C0BA"/>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a:t>
            </a:r>
            <a:r>
              <a:rPr lang="en-US" sz="1400" dirty="0">
                <a:solidFill>
                  <a:srgbClr val="37C0BA"/>
                </a:solidFill>
                <a:latin typeface="Times New Roman" panose="02020603050405020304" pitchFamily="18" charset="0"/>
                <a:cs typeface="Times New Roman" panose="02020603050405020304" pitchFamily="18" charset="0"/>
              </a:rPr>
              <a:t>Advice can be </a:t>
            </a:r>
            <a:r>
              <a:rPr lang="en-US" sz="1400" dirty="0">
                <a:latin typeface="Times New Roman" panose="02020603050405020304" pitchFamily="18" charset="0"/>
                <a:cs typeface="Times New Roman" panose="02020603050405020304" pitchFamily="18" charset="0"/>
              </a:rPr>
              <a:t>included after the normal or exceptional return from a method.</a:t>
            </a:r>
          </a:p>
          <a:p>
            <a:pPr marL="38100" indent="0">
              <a:lnSpc>
                <a:spcPct val="150000"/>
              </a:lnSpc>
              <a:buNone/>
            </a:pPr>
            <a:endParaRPr lang="en-US" sz="1400" dirty="0">
              <a:solidFill>
                <a:srgbClr val="37C0BA"/>
              </a:solidFill>
              <a:latin typeface="Times New Roman" panose="02020603050405020304" pitchFamily="18" charset="0"/>
              <a:cs typeface="Times New Roman" panose="02020603050405020304" pitchFamily="18" charset="0"/>
            </a:endParaRPr>
          </a:p>
          <a:p>
            <a:pPr marL="38100" indent="0">
              <a:lnSpc>
                <a:spcPct val="150000"/>
              </a:lnSpc>
              <a:buNone/>
            </a:pPr>
            <a:r>
              <a:rPr lang="en-US" sz="1400" dirty="0">
                <a:solidFill>
                  <a:srgbClr val="37C0BA"/>
                </a:solidFill>
                <a:latin typeface="Times New Roman" panose="02020603050405020304" pitchFamily="18" charset="0"/>
                <a:cs typeface="Times New Roman" panose="02020603050405020304" pitchFamily="18" charset="0"/>
              </a:rPr>
              <a:t>3. Advice can be </a:t>
            </a:r>
            <a:r>
              <a:rPr lang="en-US" sz="1400" dirty="0">
                <a:latin typeface="Times New Roman" panose="02020603050405020304" pitchFamily="18" charset="0"/>
                <a:cs typeface="Times New Roman" panose="02020603050405020304" pitchFamily="18" charset="0"/>
              </a:rPr>
              <a:t>included when a field in an object is modified; you can include advice to monitor or change that field.</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18</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22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r>
              <a:rPr lang="en-US" dirty="0">
                <a:latin typeface="Times New Roman" panose="02020603050405020304" pitchFamily="18" charset="0"/>
                <a:cs typeface="Times New Roman" panose="02020603050405020304" pitchFamily="18" charset="0"/>
              </a:rPr>
              <a:t>Software engineering with aspects</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Times New Roman" panose="02020603050405020304" pitchFamily="18" charset="0"/>
                <a:ea typeface="Quicksand"/>
                <a:cs typeface="Times New Roman" panose="02020603050405020304" pitchFamily="18" charset="0"/>
                <a:sym typeface="Quicksand"/>
              </a:rPr>
              <a:t>3</a:t>
            </a: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28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Subjects</a:t>
            </a:r>
            <a:endParaRPr sz="2400" dirty="0">
              <a:latin typeface="Times New Roman" panose="02020603050405020304" pitchFamily="18" charset="0"/>
              <a:cs typeface="Times New Roman" panose="02020603050405020304" pitchFamily="18" charset="0"/>
            </a:endParaRPr>
          </a:p>
        </p:txBody>
      </p:sp>
      <p:sp>
        <p:nvSpPr>
          <p:cNvPr id="77" name="Google Shape;77;p13"/>
          <p:cNvSpPr txBox="1"/>
          <p:nvPr/>
        </p:nvSpPr>
        <p:spPr>
          <a:xfrm>
            <a:off x="1142675" y="1249820"/>
            <a:ext cx="3898882" cy="869720"/>
          </a:xfrm>
          <a:prstGeom prst="rect">
            <a:avLst/>
          </a:prstGeom>
          <a:noFill/>
          <a:ln>
            <a:noFill/>
          </a:ln>
        </p:spPr>
        <p:txBody>
          <a:bodyPr spcFirstLastPara="1" wrap="square" lIns="91425" tIns="91425" rIns="91425" bIns="91425" anchor="t" anchorCtr="0">
            <a:noAutofit/>
          </a:bodyPr>
          <a:lstStyle/>
          <a:p>
            <a:pPr lvl="0">
              <a:spcBef>
                <a:spcPts val="600"/>
              </a:spcBef>
            </a:pPr>
            <a:r>
              <a:rPr lang="en" sz="1200" b="1" dirty="0">
                <a:solidFill>
                  <a:srgbClr val="37C0BA"/>
                </a:solidFill>
                <a:latin typeface="Times New Roman" panose="02020603050405020304" pitchFamily="18" charset="0"/>
                <a:cs typeface="Times New Roman" panose="02020603050405020304" pitchFamily="18" charset="0"/>
              </a:rPr>
              <a:t>1. What is Aspect Oriented Software Development</a:t>
            </a:r>
          </a:p>
          <a:p>
            <a:pPr lvl="0">
              <a:spcBef>
                <a:spcPts val="600"/>
              </a:spcBef>
            </a:pPr>
            <a:r>
              <a:rPr lang="en-US" sz="1200" dirty="0">
                <a:solidFill>
                  <a:schemeClr val="bg1"/>
                </a:solidFill>
                <a:latin typeface="Times New Roman" panose="02020603050405020304" pitchFamily="18" charset="0"/>
                <a:ea typeface="Quicksand"/>
                <a:cs typeface="Times New Roman" panose="02020603050405020304" pitchFamily="18" charset="0"/>
                <a:sym typeface="Quicksand"/>
              </a:rPr>
              <a:t>Brief history, </a:t>
            </a:r>
            <a:r>
              <a:rPr lang="en-US" sz="1200" dirty="0">
                <a:solidFill>
                  <a:schemeClr val="bg1"/>
                </a:solidFill>
                <a:latin typeface="Times New Roman" panose="02020603050405020304" pitchFamily="18" charset="0"/>
                <a:cs typeface="Times New Roman" panose="02020603050405020304" pitchFamily="18" charset="0"/>
              </a:rPr>
              <a:t>characteristic, cross cutting</a:t>
            </a:r>
            <a:endParaRPr lang="en-US" sz="1200" dirty="0">
              <a:solidFill>
                <a:schemeClr val="bg1"/>
              </a:solidFill>
              <a:latin typeface="Times New Roman" panose="02020603050405020304" pitchFamily="18" charset="0"/>
              <a:ea typeface="Quicksand"/>
              <a:cs typeface="Times New Roman" panose="02020603050405020304" pitchFamily="18" charset="0"/>
              <a:sym typeface="Quicksand"/>
            </a:endParaRPr>
          </a:p>
        </p:txBody>
      </p:sp>
      <p:sp>
        <p:nvSpPr>
          <p:cNvPr id="78" name="Google Shape;78;p13"/>
          <p:cNvSpPr txBox="1"/>
          <p:nvPr/>
        </p:nvSpPr>
        <p:spPr>
          <a:xfrm>
            <a:off x="1142675" y="2165356"/>
            <a:ext cx="3602400" cy="86972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37C0BA"/>
                </a:solidFill>
                <a:latin typeface="Times New Roman" panose="02020603050405020304" pitchFamily="18" charset="0"/>
                <a:ea typeface="Quicksand"/>
                <a:cs typeface="Times New Roman" panose="02020603050405020304" pitchFamily="18" charset="0"/>
                <a:sym typeface="Quicksand"/>
              </a:rPr>
              <a:t>2. </a:t>
            </a:r>
            <a:r>
              <a:rPr lang="en-US" sz="1200" b="1" dirty="0">
                <a:solidFill>
                  <a:srgbClr val="37C0BA"/>
                </a:solidFill>
                <a:latin typeface="Times New Roman" panose="02020603050405020304" pitchFamily="18" charset="0"/>
                <a:cs typeface="Times New Roman" panose="02020603050405020304" pitchFamily="18" charset="0"/>
              </a:rPr>
              <a:t>Separation of concerns </a:t>
            </a:r>
          </a:p>
          <a:p>
            <a:pPr lvl="0">
              <a:spcBef>
                <a:spcPts val="600"/>
              </a:spcBef>
            </a:pPr>
            <a:r>
              <a:rPr lang="en-US" sz="1200" dirty="0">
                <a:solidFill>
                  <a:schemeClr val="bg1"/>
                </a:solidFill>
                <a:latin typeface="Times New Roman" panose="02020603050405020304" pitchFamily="18" charset="0"/>
                <a:ea typeface="Quicksand"/>
                <a:cs typeface="Times New Roman" panose="02020603050405020304" pitchFamily="18" charset="0"/>
                <a:sym typeface="Quicksand"/>
              </a:rPr>
              <a:t>Kinds of separation, Tangling &amp; Scattering</a:t>
            </a:r>
            <a:endParaRPr sz="1200" dirty="0">
              <a:solidFill>
                <a:schemeClr val="bg1"/>
              </a:solidFill>
              <a:latin typeface="Times New Roman" panose="02020603050405020304" pitchFamily="18" charset="0"/>
              <a:ea typeface="Quicksand"/>
              <a:cs typeface="Times New Roman" panose="02020603050405020304" pitchFamily="18" charset="0"/>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
        <p:nvSpPr>
          <p:cNvPr id="8" name="Google Shape;78;p13">
            <a:extLst>
              <a:ext uri="{FF2B5EF4-FFF2-40B4-BE49-F238E27FC236}">
                <a16:creationId xmlns:a16="http://schemas.microsoft.com/office/drawing/2014/main" id="{F249C875-E76F-7F42-9439-288FD60620E7}"/>
              </a:ext>
            </a:extLst>
          </p:cNvPr>
          <p:cNvSpPr txBox="1"/>
          <p:nvPr/>
        </p:nvSpPr>
        <p:spPr>
          <a:xfrm>
            <a:off x="1165475" y="3023960"/>
            <a:ext cx="3602400" cy="86972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37C0BA"/>
                </a:solidFill>
                <a:latin typeface="Times New Roman" panose="02020603050405020304" pitchFamily="18" charset="0"/>
                <a:ea typeface="Quicksand"/>
                <a:cs typeface="Times New Roman" panose="02020603050405020304" pitchFamily="18" charset="0"/>
                <a:sym typeface="Quicksand"/>
              </a:rPr>
              <a:t>3. </a:t>
            </a:r>
            <a:r>
              <a:rPr lang="en-US" sz="1200" b="1" dirty="0">
                <a:solidFill>
                  <a:srgbClr val="37C0BA"/>
                </a:solidFill>
                <a:latin typeface="Times New Roman" panose="02020603050405020304" pitchFamily="18" charset="0"/>
                <a:cs typeface="Times New Roman" panose="02020603050405020304" pitchFamily="18" charset="0"/>
              </a:rPr>
              <a:t>Deep Dive In Aspect Oriented </a:t>
            </a:r>
          </a:p>
          <a:p>
            <a:pPr lvl="0">
              <a:spcBef>
                <a:spcPts val="600"/>
              </a:spcBef>
            </a:pPr>
            <a:r>
              <a:rPr lang="en-US" sz="1200" dirty="0">
                <a:solidFill>
                  <a:schemeClr val="bg1"/>
                </a:solidFill>
                <a:latin typeface="Times New Roman" panose="02020603050405020304" pitchFamily="18" charset="0"/>
                <a:ea typeface="Quicksand"/>
                <a:cs typeface="Times New Roman" panose="02020603050405020304" pitchFamily="18" charset="0"/>
                <a:sym typeface="Quicksand"/>
              </a:rPr>
              <a:t>Terminology, AOSD in action</a:t>
            </a:r>
            <a:endParaRPr sz="1200" dirty="0">
              <a:solidFill>
                <a:schemeClr val="bg1"/>
              </a:solidFill>
              <a:latin typeface="Times New Roman" panose="02020603050405020304" pitchFamily="18" charset="0"/>
              <a:ea typeface="Quicksand"/>
              <a:cs typeface="Times New Roman" panose="02020603050405020304" pitchFamily="18" charset="0"/>
              <a:sym typeface="Quicksand"/>
            </a:endParaRPr>
          </a:p>
        </p:txBody>
      </p:sp>
      <p:sp>
        <p:nvSpPr>
          <p:cNvPr id="9" name="Google Shape;78;p13">
            <a:extLst>
              <a:ext uri="{FF2B5EF4-FFF2-40B4-BE49-F238E27FC236}">
                <a16:creationId xmlns:a16="http://schemas.microsoft.com/office/drawing/2014/main" id="{A0E04951-17AA-2E43-9853-0DED4D26E067}"/>
              </a:ext>
            </a:extLst>
          </p:cNvPr>
          <p:cNvSpPr txBox="1"/>
          <p:nvPr/>
        </p:nvSpPr>
        <p:spPr>
          <a:xfrm>
            <a:off x="1188275" y="3759030"/>
            <a:ext cx="3602400" cy="86972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37C0BA"/>
                </a:solidFill>
                <a:latin typeface="Times New Roman" panose="02020603050405020304" pitchFamily="18" charset="0"/>
                <a:ea typeface="Quicksand"/>
                <a:cs typeface="Times New Roman" panose="02020603050405020304" pitchFamily="18" charset="0"/>
                <a:sym typeface="Quicksand"/>
              </a:rPr>
              <a:t>4. </a:t>
            </a:r>
            <a:r>
              <a:rPr lang="en-US" sz="1200" b="1" dirty="0">
                <a:solidFill>
                  <a:srgbClr val="37C0BA"/>
                </a:solidFill>
                <a:latin typeface="Times New Roman" panose="02020603050405020304" pitchFamily="18" charset="0"/>
                <a:cs typeface="Times New Roman" panose="02020603050405020304" pitchFamily="18" charset="0"/>
              </a:rPr>
              <a:t>Aspect Oriented Design Systems</a:t>
            </a:r>
          </a:p>
          <a:p>
            <a:pPr lvl="0">
              <a:spcBef>
                <a:spcPts val="600"/>
              </a:spcBef>
            </a:pPr>
            <a:r>
              <a:rPr lang="en-US" sz="1200" dirty="0">
                <a:solidFill>
                  <a:schemeClr val="bg1"/>
                </a:solidFill>
                <a:latin typeface="Times New Roman" panose="02020603050405020304" pitchFamily="18" charset="0"/>
                <a:cs typeface="Times New Roman" panose="02020603050405020304" pitchFamily="18" charset="0"/>
              </a:rPr>
              <a:t>Steps</a:t>
            </a:r>
            <a:r>
              <a:rPr lang="en-US" sz="1200" dirty="0">
                <a:solidFill>
                  <a:schemeClr val="bg1"/>
                </a:solidFill>
                <a:latin typeface="Times New Roman" panose="02020603050405020304" pitchFamily="18" charset="0"/>
                <a:ea typeface="Quicksand"/>
                <a:cs typeface="Times New Roman" panose="02020603050405020304" pitchFamily="18" charset="0"/>
                <a:sym typeface="Quicksand"/>
              </a:rPr>
              <a:t>, Example</a:t>
            </a:r>
            <a:endParaRPr sz="1200" dirty="0">
              <a:solidFill>
                <a:schemeClr val="bg1"/>
              </a:solidFill>
              <a:latin typeface="Times New Roman" panose="02020603050405020304" pitchFamily="18" charset="0"/>
              <a:ea typeface="Quicksand"/>
              <a:cs typeface="Times New Roman" panose="02020603050405020304" pitchFamily="18" charset="0"/>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1165475" y="1105174"/>
            <a:ext cx="7357682" cy="3535124"/>
          </a:xfrm>
          <a:prstGeom prst="rect">
            <a:avLst/>
          </a:prstGeom>
        </p:spPr>
        <p:txBody>
          <a:bodyPr spcFirstLastPara="1" wrap="square" lIns="91425" tIns="91425" rIns="91425" bIns="91425" anchor="t" anchorCtr="0">
            <a:noAutofit/>
          </a:bodyPr>
          <a:lstStyle/>
          <a:p>
            <a:pPr marL="38100" indent="0">
              <a:lnSpc>
                <a:spcPct val="150000"/>
              </a:lnSpc>
              <a:buNone/>
            </a:pPr>
            <a:r>
              <a:rPr lang="en-US" sz="1400" dirty="0">
                <a:latin typeface="Times New Roman" panose="02020603050405020304" pitchFamily="18" charset="0"/>
                <a:cs typeface="Times New Roman" panose="02020603050405020304" pitchFamily="18" charset="0"/>
              </a:rPr>
              <a:t>Aspects were originally introduced as a programming language construct but, the notion of concerns is one that really comes from the system requirements. Therefore, it makes sense to adopt an aspect-oriented approach at all stages of the system development process. In the early stages of software engineering, adopting an aspect-oriented approach means using the notion of separating concerns as a basis for thinking about the requirements and the system design. Identifying and modeling concerns should be part of the requirements engineering and design processes. Aspect-oriented programming languages then provide the technological support to maintain the separation of concerns in your implementation of the system</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20</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2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Concern-oriented requirements engineering</a:t>
            </a:r>
          </a:p>
        </p:txBody>
      </p:sp>
      <p:sp>
        <p:nvSpPr>
          <p:cNvPr id="109" name="Google Shape;109;p17"/>
          <p:cNvSpPr txBox="1">
            <a:spLocks noGrp="1"/>
          </p:cNvSpPr>
          <p:nvPr>
            <p:ph type="body" idx="1"/>
          </p:nvPr>
        </p:nvSpPr>
        <p:spPr>
          <a:xfrm>
            <a:off x="1165474" y="1216512"/>
            <a:ext cx="7698439" cy="1798422"/>
          </a:xfrm>
          <a:prstGeom prst="rect">
            <a:avLst/>
          </a:prstGeom>
        </p:spPr>
        <p:txBody>
          <a:bodyPr spcFirstLastPara="1" wrap="square" lIns="91425" tIns="91425" rIns="91425" bIns="91425" anchor="t" anchorCtr="0">
            <a:noAutofit/>
          </a:bodyPr>
          <a:lstStyle/>
          <a:p>
            <a:pPr marL="38100" indent="0">
              <a:buNone/>
            </a:pPr>
            <a:r>
              <a:rPr lang="en-US" sz="1400" dirty="0">
                <a:latin typeface="Times New Roman" panose="02020603050405020304" pitchFamily="18" charset="0"/>
                <a:cs typeface="Times New Roman" panose="02020603050405020304" pitchFamily="18" charset="0"/>
              </a:rPr>
              <a:t>A viewpoint-oriented approach to requirements engineering, where each viewpoint represents the requirements of related groups of stakeholders, is one way to separate core and secondary concerns,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21</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F323E1A-1869-A745-B8CF-80AEAD3797C6}"/>
              </a:ext>
            </a:extLst>
          </p:cNvPr>
          <p:cNvPicPr>
            <a:picLocks noChangeAspect="1"/>
          </p:cNvPicPr>
          <p:nvPr/>
        </p:nvPicPr>
        <p:blipFill>
          <a:blip r:embed="rId3"/>
          <a:stretch>
            <a:fillRect/>
          </a:stretch>
        </p:blipFill>
        <p:spPr>
          <a:xfrm>
            <a:off x="2850291" y="2211531"/>
            <a:ext cx="3871785" cy="2540600"/>
          </a:xfrm>
          <a:prstGeom prst="rect">
            <a:avLst/>
          </a:prstGeom>
        </p:spPr>
      </p:pic>
    </p:spTree>
    <p:extLst>
      <p:ext uri="{BB962C8B-B14F-4D97-AF65-F5344CB8AC3E}">
        <p14:creationId xmlns:p14="http://schemas.microsoft.com/office/powerpoint/2010/main" val="2846360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Aspect-oriented design and programming</a:t>
            </a:r>
          </a:p>
        </p:txBody>
      </p:sp>
      <p:sp>
        <p:nvSpPr>
          <p:cNvPr id="109" name="Google Shape;109;p17"/>
          <p:cNvSpPr txBox="1">
            <a:spLocks noGrp="1"/>
          </p:cNvSpPr>
          <p:nvPr>
            <p:ph type="body" idx="1"/>
          </p:nvPr>
        </p:nvSpPr>
        <p:spPr>
          <a:xfrm>
            <a:off x="1165475" y="1239415"/>
            <a:ext cx="7481249" cy="1798422"/>
          </a:xfrm>
          <a:prstGeom prst="rect">
            <a:avLst/>
          </a:prstGeom>
        </p:spPr>
        <p:txBody>
          <a:bodyPr spcFirstLastPara="1" wrap="square" lIns="91425" tIns="91425" rIns="91425" bIns="91425" anchor="t" anchorCtr="0">
            <a:noAutofit/>
          </a:bodyPr>
          <a:lstStyle/>
          <a:p>
            <a:pPr marL="38100" indent="0">
              <a:buNone/>
            </a:pPr>
            <a:r>
              <a:rPr lang="en-US" sz="1400" dirty="0">
                <a:latin typeface="Times New Roman" panose="02020603050405020304" pitchFamily="18" charset="0"/>
                <a:cs typeface="Times New Roman" panose="02020603050405020304" pitchFamily="18" charset="0"/>
              </a:rPr>
              <a:t>Aspect-oriented design is the process of designing a system that makes use of aspects to implement the cross-cutting concerns and extensions that are identified during the requirements engineering process.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22</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CF5257-928A-3E43-9DCC-72447341C7AB}"/>
              </a:ext>
            </a:extLst>
          </p:cNvPr>
          <p:cNvPicPr>
            <a:picLocks noChangeAspect="1"/>
          </p:cNvPicPr>
          <p:nvPr/>
        </p:nvPicPr>
        <p:blipFill>
          <a:blip r:embed="rId3"/>
          <a:stretch>
            <a:fillRect/>
          </a:stretch>
        </p:blipFill>
        <p:spPr>
          <a:xfrm>
            <a:off x="2859644" y="2405933"/>
            <a:ext cx="3845773" cy="2187918"/>
          </a:xfrm>
          <a:prstGeom prst="rect">
            <a:avLst/>
          </a:prstGeom>
        </p:spPr>
      </p:pic>
    </p:spTree>
    <p:extLst>
      <p:ext uri="{BB962C8B-B14F-4D97-AF65-F5344CB8AC3E}">
        <p14:creationId xmlns:p14="http://schemas.microsoft.com/office/powerpoint/2010/main" val="60349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Verification and validation</a:t>
            </a:r>
          </a:p>
        </p:txBody>
      </p:sp>
      <p:sp>
        <p:nvSpPr>
          <p:cNvPr id="109" name="Google Shape;109;p17"/>
          <p:cNvSpPr txBox="1">
            <a:spLocks noGrp="1"/>
          </p:cNvSpPr>
          <p:nvPr>
            <p:ph type="body" idx="1"/>
          </p:nvPr>
        </p:nvSpPr>
        <p:spPr>
          <a:xfrm>
            <a:off x="1165475" y="1306603"/>
            <a:ext cx="7813768" cy="1107083"/>
          </a:xfrm>
          <a:prstGeom prst="rect">
            <a:avLst/>
          </a:prstGeom>
        </p:spPr>
        <p:txBody>
          <a:bodyPr spcFirstLastPara="1" wrap="square" lIns="91425" tIns="91425" rIns="91425" bIns="91425" anchor="t" anchorCtr="0">
            <a:noAutofit/>
          </a:bodyPr>
          <a:lstStyle/>
          <a:p>
            <a:pPr marL="38100" indent="0">
              <a:buNone/>
            </a:pPr>
            <a:r>
              <a:rPr lang="en-US" sz="1400" dirty="0">
                <a:latin typeface="Times New Roman" panose="02020603050405020304" pitchFamily="18" charset="0"/>
                <a:cs typeface="Times New Roman" panose="02020603050405020304" pitchFamily="18" charset="0"/>
              </a:rPr>
              <a:t>For aspect-oriented systems, the processes of validation testing are no different than for any other system. The final executable program is treated as a black box and tests are devised to show whether or not the system meets its requirements.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23</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A0AF104-36A2-824E-B921-4B4AA4048FB7}"/>
              </a:ext>
            </a:extLst>
          </p:cNvPr>
          <p:cNvPicPr>
            <a:picLocks noChangeAspect="1"/>
          </p:cNvPicPr>
          <p:nvPr/>
        </p:nvPicPr>
        <p:blipFill>
          <a:blip r:embed="rId3"/>
          <a:stretch>
            <a:fillRect/>
          </a:stretch>
        </p:blipFill>
        <p:spPr>
          <a:xfrm>
            <a:off x="2308475" y="2390256"/>
            <a:ext cx="4572000" cy="2170025"/>
          </a:xfrm>
          <a:prstGeom prst="rect">
            <a:avLst/>
          </a:prstGeom>
        </p:spPr>
      </p:pic>
    </p:spTree>
    <p:extLst>
      <p:ext uri="{BB962C8B-B14F-4D97-AF65-F5344CB8AC3E}">
        <p14:creationId xmlns:p14="http://schemas.microsoft.com/office/powerpoint/2010/main" val="3163579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r>
              <a:rPr lang="en-US" dirty="0">
                <a:latin typeface="Times New Roman" panose="02020603050405020304" pitchFamily="18" charset="0"/>
                <a:cs typeface="Times New Roman" panose="02020603050405020304" pitchFamily="18" charset="0"/>
              </a:rPr>
              <a:t>Aspect Oriented Design</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Times New Roman" panose="02020603050405020304" pitchFamily="18" charset="0"/>
                <a:ea typeface="Quicksand"/>
                <a:cs typeface="Times New Roman" panose="02020603050405020304" pitchFamily="18" charset="0"/>
                <a:sym typeface="Quicksand"/>
              </a:rPr>
              <a:t>4</a:t>
            </a: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24</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63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Steps of design a good aspect oriented program</a:t>
            </a:r>
          </a:p>
        </p:txBody>
      </p:sp>
      <p:sp>
        <p:nvSpPr>
          <p:cNvPr id="109" name="Google Shape;109;p17"/>
          <p:cNvSpPr txBox="1">
            <a:spLocks noGrp="1"/>
          </p:cNvSpPr>
          <p:nvPr>
            <p:ph type="body" idx="1"/>
          </p:nvPr>
        </p:nvSpPr>
        <p:spPr>
          <a:xfrm>
            <a:off x="983739" y="828810"/>
            <a:ext cx="7813768" cy="3923322"/>
          </a:xfrm>
          <a:prstGeom prst="rect">
            <a:avLst/>
          </a:prstGeom>
        </p:spPr>
        <p:txBody>
          <a:bodyPr spcFirstLastPara="1" wrap="square" lIns="91425" tIns="91425" rIns="91425" bIns="91425" anchor="t" anchorCtr="0">
            <a:noAutofit/>
          </a:bodyPr>
          <a:lstStyle/>
          <a:p>
            <a:pPr marL="38100" indent="0">
              <a:buNone/>
            </a:pP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Core system design:</a:t>
            </a:r>
            <a:r>
              <a:rPr lang="en-US" sz="1400" dirty="0">
                <a:latin typeface="Times New Roman" panose="02020603050405020304" pitchFamily="18" charset="0"/>
                <a:cs typeface="Times New Roman" panose="02020603050405020304" pitchFamily="18" charset="0"/>
              </a:rPr>
              <a:t> you design the system architecture to support the core functionality of the system</a:t>
            </a:r>
          </a:p>
          <a:p>
            <a:pPr marL="38100" indent="0">
              <a:buNone/>
            </a:pPr>
            <a:endParaRPr lang="en-US" sz="1400" dirty="0">
              <a:latin typeface="Times New Roman" panose="02020603050405020304" pitchFamily="18" charset="0"/>
              <a:cs typeface="Times New Roman" panose="02020603050405020304" pitchFamily="18" charset="0"/>
            </a:endParaRPr>
          </a:p>
          <a:p>
            <a:pPr marL="38100" indent="0">
              <a:buNone/>
            </a:pP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Aspect identification and design:</a:t>
            </a:r>
            <a:r>
              <a:rPr lang="en-US" sz="1400" dirty="0">
                <a:latin typeface="Times New Roman" panose="02020603050405020304" pitchFamily="18" charset="0"/>
                <a:cs typeface="Times New Roman" panose="02020603050405020304" pitchFamily="18" charset="0"/>
              </a:rPr>
              <a:t> Starting with the extensions identified in the system requirements, you should analyze these to see if they are aspects in themselves or if they should be broken down into several aspects. </a:t>
            </a:r>
          </a:p>
          <a:p>
            <a:pPr marL="38100" indent="0">
              <a:buNone/>
            </a:pPr>
            <a:endParaRPr lang="en-US" sz="1400" dirty="0">
              <a:latin typeface="Times New Roman" panose="02020603050405020304" pitchFamily="18" charset="0"/>
              <a:cs typeface="Times New Roman" panose="02020603050405020304" pitchFamily="18" charset="0"/>
            </a:endParaRPr>
          </a:p>
          <a:p>
            <a:pPr marL="38100" indent="0">
              <a:buNone/>
            </a:pPr>
            <a:r>
              <a:rPr lang="en-US" sz="1400" b="1" dirty="0">
                <a:latin typeface="Times New Roman" panose="02020603050405020304" pitchFamily="18" charset="0"/>
                <a:cs typeface="Times New Roman" panose="02020603050405020304" pitchFamily="18" charset="0"/>
              </a:rPr>
              <a:t># Composition design:</a:t>
            </a:r>
            <a:r>
              <a:rPr lang="en-US" sz="1400" dirty="0">
                <a:latin typeface="Times New Roman" panose="02020603050405020304" pitchFamily="18" charset="0"/>
                <a:cs typeface="Times New Roman" panose="02020603050405020304" pitchFamily="18" charset="0"/>
              </a:rPr>
              <a:t> At this stage, you analyze the core system and aspect designs to discover where the aspects should be composed with the core system.</a:t>
            </a:r>
          </a:p>
          <a:p>
            <a:pPr marL="3810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Conflict analysis and resolution:</a:t>
            </a:r>
            <a:r>
              <a:rPr lang="en-US" sz="1400" dirty="0">
                <a:latin typeface="Times New Roman" panose="02020603050405020304" pitchFamily="18" charset="0"/>
                <a:cs typeface="Times New Roman" panose="02020603050405020304" pitchFamily="18" charset="0"/>
              </a:rPr>
              <a:t> A problem with aspects is that they may interfere with each other when they are composed with the core system. </a:t>
            </a:r>
          </a:p>
          <a:p>
            <a:pPr marL="3810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Name design:</a:t>
            </a:r>
            <a:r>
              <a:rPr lang="en-US" sz="1400" dirty="0">
                <a:latin typeface="Times New Roman" panose="02020603050405020304" pitchFamily="18" charset="0"/>
                <a:cs typeface="Times New Roman" panose="02020603050405020304" pitchFamily="18" charset="0"/>
              </a:rPr>
              <a:t> This is an important design activity that defines standards for naming entities in the program. This is essential to avoid the problem of accidental pointcuts. </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25</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581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Steps of design a good aspect oriented program</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26</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2FA4C48-2FF8-234F-87E1-5FDEF0CE2212}"/>
              </a:ext>
            </a:extLst>
          </p:cNvPr>
          <p:cNvPicPr>
            <a:picLocks noChangeAspect="1"/>
          </p:cNvPicPr>
          <p:nvPr/>
        </p:nvPicPr>
        <p:blipFill>
          <a:blip r:embed="rId3"/>
          <a:stretch>
            <a:fillRect/>
          </a:stretch>
        </p:blipFill>
        <p:spPr>
          <a:xfrm>
            <a:off x="1165476" y="1396756"/>
            <a:ext cx="7517206" cy="2663023"/>
          </a:xfrm>
          <a:prstGeom prst="rect">
            <a:avLst/>
          </a:prstGeom>
        </p:spPr>
      </p:pic>
    </p:spTree>
    <p:extLst>
      <p:ext uri="{BB962C8B-B14F-4D97-AF65-F5344CB8AC3E}">
        <p14:creationId xmlns:p14="http://schemas.microsoft.com/office/powerpoint/2010/main" val="45053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Example</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27</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28BAC5-D102-A54A-92DB-7CC9AFAC0C90}"/>
              </a:ext>
            </a:extLst>
          </p:cNvPr>
          <p:cNvPicPr>
            <a:picLocks noChangeAspect="1"/>
          </p:cNvPicPr>
          <p:nvPr/>
        </p:nvPicPr>
        <p:blipFill>
          <a:blip r:embed="rId3"/>
          <a:stretch>
            <a:fillRect/>
          </a:stretch>
        </p:blipFill>
        <p:spPr>
          <a:xfrm>
            <a:off x="1548714" y="1114604"/>
            <a:ext cx="6361603" cy="3479247"/>
          </a:xfrm>
          <a:prstGeom prst="rect">
            <a:avLst/>
          </a:prstGeom>
        </p:spPr>
      </p:pic>
    </p:spTree>
    <p:extLst>
      <p:ext uri="{BB962C8B-B14F-4D97-AF65-F5344CB8AC3E}">
        <p14:creationId xmlns:p14="http://schemas.microsoft.com/office/powerpoint/2010/main" val="123954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What is Aspect Oriented Software Development</a:t>
            </a:r>
            <a:endParaRPr dirty="0">
              <a:latin typeface="Times New Roman" panose="02020603050405020304" pitchFamily="18" charset="0"/>
              <a:cs typeface="Times New Roman" panose="02020603050405020304" pitchFamily="18" charset="0"/>
            </a:endParaRPr>
          </a:p>
        </p:txBody>
      </p:sp>
      <p:sp>
        <p:nvSpPr>
          <p:cNvPr id="95" name="Google Shape;95;p15"/>
          <p:cNvSpPr txBox="1">
            <a:spLocks noGrp="1"/>
          </p:cNvSpPr>
          <p:nvPr>
            <p:ph type="subTitle" idx="1"/>
          </p:nvPr>
        </p:nvSpPr>
        <p:spPr>
          <a:xfrm>
            <a:off x="1530175" y="3126530"/>
            <a:ext cx="6927900" cy="1208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Key</a:t>
            </a:r>
            <a:r>
              <a:rPr lang="en" dirty="0">
                <a:latin typeface="Times New Roman" panose="02020603050405020304" pitchFamily="18" charset="0"/>
                <a:cs typeface="Times New Roman" panose="02020603050405020304" pitchFamily="18" charset="0"/>
              </a:rPr>
              <a:t>words: </a:t>
            </a:r>
          </a:p>
          <a:p>
            <a:pPr marL="285750" lvl="0" indent="-285750" algn="l"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Separation Of Concerns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Modularizations</a:t>
            </a:r>
          </a:p>
          <a:p>
            <a:pPr marL="285750" lvl="0" indent="-2857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Times New Roman" panose="02020603050405020304" pitchFamily="18" charset="0"/>
                <a:ea typeface="Quicksand"/>
                <a:cs typeface="Times New Roman" panose="02020603050405020304" pitchFamily="18" charset="0"/>
                <a:sym typeface="Quicksand"/>
              </a:rPr>
              <a:t>1</a:t>
            </a:r>
            <a:endParaRPr sz="3000" dirty="0">
              <a:solidFill>
                <a:srgbClr val="2E3037"/>
              </a:solidFill>
              <a:latin typeface="Times New Roman" panose="02020603050405020304" pitchFamily="18" charset="0"/>
              <a:ea typeface="Quicksand"/>
              <a:cs typeface="Times New Roman" panose="02020603050405020304" pitchFamily="18" charset="0"/>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506225" y="1701083"/>
            <a:ext cx="6700500" cy="1741333"/>
          </a:xfrm>
          <a:prstGeom prst="rect">
            <a:avLst/>
          </a:prstGeom>
        </p:spPr>
        <p:txBody>
          <a:bodyPr spcFirstLastPara="1" wrap="square" lIns="91425" tIns="91425" rIns="91425" bIns="91425" anchor="ctr" anchorCtr="0">
            <a:noAutofit/>
          </a:bodyPr>
          <a:lstStyle/>
          <a:p>
            <a:pPr marL="0" lvl="0" indent="0">
              <a:buNone/>
            </a:pPr>
            <a:r>
              <a:rPr lang="en-US" i="0" dirty="0">
                <a:latin typeface="Times New Roman" panose="02020603050405020304" pitchFamily="18" charset="0"/>
                <a:cs typeface="Times New Roman" panose="02020603050405020304" pitchFamily="18" charset="0"/>
              </a:rPr>
              <a:t>AOSD allows multiple concerns to be expressed separately and automatically unified into working systems</a:t>
            </a:r>
            <a:endParaRPr dirty="0">
              <a:solidFill>
                <a:schemeClr val="accent1"/>
              </a:solidFill>
              <a:latin typeface="Times New Roman" panose="02020603050405020304" pitchFamily="18" charset="0"/>
              <a:cs typeface="Times New Roman" panose="02020603050405020304" pitchFamily="18" charset="0"/>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1"/>
          <p:cNvSpPr txBox="1">
            <a:spLocks noGrp="1"/>
          </p:cNvSpPr>
          <p:nvPr>
            <p:ph type="title"/>
          </p:nvPr>
        </p:nvSpPr>
        <p:spPr>
          <a:xfrm>
            <a:off x="1143000" y="397249"/>
            <a:ext cx="6858000" cy="508684"/>
          </a:xfrm>
          <a:prstGeom prst="rect">
            <a:avLst/>
          </a:prstGeom>
        </p:spPr>
        <p:txBody>
          <a:bodyPr spcFirstLastPara="1" wrap="square" lIns="91425" tIns="91425" rIns="91425" bIns="91425" anchor="b" anchorCtr="0">
            <a:noAutofit/>
          </a:bodyPr>
          <a:lstStyle/>
          <a:p>
            <a:pPr lvl="0"/>
            <a:r>
              <a:rPr lang="en-US" dirty="0"/>
              <a:t>Modularizations</a:t>
            </a:r>
            <a:endParaRPr dirty="0">
              <a:solidFill>
                <a:srgbClr val="39C0BA"/>
              </a:solidFill>
            </a:endParaRPr>
          </a:p>
        </p:txBody>
      </p:sp>
      <p:sp>
        <p:nvSpPr>
          <p:cNvPr id="147" name="Google Shape;147;p21"/>
          <p:cNvSpPr txBox="1">
            <a:spLocks noGrp="1"/>
          </p:cNvSpPr>
          <p:nvPr>
            <p:ph type="body" idx="1"/>
          </p:nvPr>
        </p:nvSpPr>
        <p:spPr>
          <a:xfrm>
            <a:off x="1049868" y="1698717"/>
            <a:ext cx="4859866" cy="2135534"/>
          </a:xfrm>
          <a:prstGeom prst="rect">
            <a:avLst/>
          </a:prstGeom>
        </p:spPr>
        <p:txBody>
          <a:bodyPr spcFirstLastPara="1" wrap="square" lIns="91425" tIns="91425" rIns="91425" bIns="91425" anchor="ctr" anchorCtr="0">
            <a:noAutofit/>
          </a:bodyPr>
          <a:lstStyle/>
          <a:p>
            <a:pPr marL="38100" indent="0">
              <a:lnSpc>
                <a:spcPct val="150000"/>
              </a:lnSpc>
              <a:buNone/>
            </a:pPr>
            <a:r>
              <a:rPr lang="en-US" sz="2000" dirty="0"/>
              <a:t>aspect-oriented software development (AOSD) is a software development technology that seeks new modularizations of software systems in order to isolate secondary or supporting functions from the main program's business logic</a:t>
            </a:r>
          </a:p>
        </p:txBody>
      </p:sp>
      <p:sp>
        <p:nvSpPr>
          <p:cNvPr id="148" name="Google Shape;148;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2F258CE6-D646-7644-81C7-4B6DBAA97C22}"/>
              </a:ext>
            </a:extLst>
          </p:cNvPr>
          <p:cNvPicPr>
            <a:picLocks noChangeAspect="1"/>
          </p:cNvPicPr>
          <p:nvPr/>
        </p:nvPicPr>
        <p:blipFill>
          <a:blip r:embed="rId3"/>
          <a:stretch>
            <a:fillRect/>
          </a:stretch>
        </p:blipFill>
        <p:spPr>
          <a:xfrm>
            <a:off x="5978998" y="1328975"/>
            <a:ext cx="3008192" cy="307821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39C0BA"/>
                </a:solidFill>
                <a:latin typeface="Times New Roman" panose="02020603050405020304" pitchFamily="18" charset="0"/>
                <a:cs typeface="Times New Roman" panose="02020603050405020304" pitchFamily="18" charset="0"/>
              </a:rPr>
              <a:t>Aspect Oriented Software Development Introduction </a:t>
            </a:r>
            <a:endParaRPr dirty="0">
              <a:solidFill>
                <a:srgbClr val="39C0BA"/>
              </a:solidFill>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buNone/>
            </a:pPr>
            <a:r>
              <a:rPr lang="en-US" sz="1400" dirty="0">
                <a:latin typeface="Times New Roman" panose="02020603050405020304" pitchFamily="18" charset="0"/>
                <a:cs typeface="Times New Roman" panose="02020603050405020304" pitchFamily="18" charset="0"/>
              </a:rPr>
              <a:t>AOSE is based around abstractions called </a:t>
            </a:r>
            <a:r>
              <a:rPr lang="en-US" sz="1400" b="1" dirty="0">
                <a:solidFill>
                  <a:srgbClr val="37C0BA"/>
                </a:solidFill>
                <a:latin typeface="Times New Roman" panose="02020603050405020304" pitchFamily="18" charset="0"/>
                <a:cs typeface="Times New Roman" panose="02020603050405020304" pitchFamily="18" charset="0"/>
              </a:rPr>
              <a:t>aspects</a:t>
            </a:r>
          </a:p>
          <a:p>
            <a:pPr marL="0" lvl="0" indent="0">
              <a:buNone/>
            </a:pPr>
            <a:endParaRPr lang="en-US" sz="1400" b="1" dirty="0">
              <a:solidFill>
                <a:srgbClr val="37C0BA"/>
              </a:solidFill>
              <a:latin typeface="Times New Roman" panose="02020603050405020304" pitchFamily="18" charset="0"/>
              <a:cs typeface="Times New Roman" panose="02020603050405020304" pitchFamily="18" charset="0"/>
            </a:endParaRPr>
          </a:p>
          <a:p>
            <a:pPr marL="0" lvl="0" indent="0">
              <a:buNone/>
            </a:pPr>
            <a:r>
              <a:rPr lang="en-US" sz="1400" dirty="0">
                <a:latin typeface="Times New Roman" panose="02020603050405020304" pitchFamily="18" charset="0"/>
                <a:cs typeface="Times New Roman" panose="02020603050405020304" pitchFamily="18" charset="0"/>
              </a:rPr>
              <a:t>important characteristic: </a:t>
            </a:r>
          </a:p>
          <a:p>
            <a:pPr marL="285750" indent="-285750"/>
            <a:r>
              <a:rPr lang="en-US" sz="1400" dirty="0">
                <a:latin typeface="Times New Roman" panose="02020603050405020304" pitchFamily="18" charset="0"/>
                <a:cs typeface="Times New Roman" panose="02020603050405020304" pitchFamily="18" charset="0"/>
              </a:rPr>
              <a:t>definition of where they should be included</a:t>
            </a:r>
          </a:p>
          <a:p>
            <a:pPr marL="285750" indent="-285750"/>
            <a:r>
              <a:rPr lang="en-US" sz="1400" dirty="0">
                <a:latin typeface="Times New Roman" panose="02020603050405020304" pitchFamily="18" charset="0"/>
                <a:cs typeface="Times New Roman" panose="02020603050405020304" pitchFamily="18" charset="0"/>
              </a:rPr>
              <a:t> implementing the cross-cutting concern</a:t>
            </a:r>
            <a:endParaRPr lang="en-US" sz="1400" b="1" dirty="0">
              <a:solidFill>
                <a:srgbClr val="37C0BA"/>
              </a:solidFill>
              <a:latin typeface="Times New Roman" panose="02020603050405020304" pitchFamily="18" charset="0"/>
              <a:cs typeface="Times New Roman" panose="02020603050405020304" pitchFamily="18" charset="0"/>
            </a:endParaRPr>
          </a:p>
          <a:p>
            <a:pPr marL="0" lvl="0" indent="0">
              <a:buNone/>
            </a:pPr>
            <a:endParaRPr lang="en-US" sz="1400" b="1" dirty="0">
              <a:solidFill>
                <a:srgbClr val="37C0BA"/>
              </a:solidFill>
              <a:latin typeface="Times New Roman" panose="02020603050405020304" pitchFamily="18" charset="0"/>
              <a:cs typeface="Times New Roman" panose="02020603050405020304" pitchFamily="18" charset="0"/>
            </a:endParaRPr>
          </a:p>
          <a:p>
            <a:pPr marL="0" lvl="0" indent="0">
              <a:buNone/>
            </a:pPr>
            <a:r>
              <a:rPr lang="en-US" sz="1400" dirty="0">
                <a:latin typeface="Times New Roman" panose="02020603050405020304" pitchFamily="18" charset="0"/>
                <a:cs typeface="Times New Roman" panose="02020603050405020304" pitchFamily="18" charset="0"/>
              </a:rPr>
              <a:t>approaches to software modularization: </a:t>
            </a:r>
          </a:p>
          <a:p>
            <a:pPr marL="285750" indent="-285750"/>
            <a:r>
              <a:rPr lang="en-US" sz="1200" dirty="0">
                <a:latin typeface="Times New Roman" panose="02020603050405020304" pitchFamily="18" charset="0"/>
                <a:cs typeface="Times New Roman" panose="02020603050405020304" pitchFamily="18" charset="0"/>
              </a:rPr>
              <a:t>Subject Oriented Programming</a:t>
            </a:r>
          </a:p>
          <a:p>
            <a:pPr marL="285750" indent="-285750"/>
            <a:r>
              <a:rPr lang="en-US" sz="1200" dirty="0">
                <a:latin typeface="Times New Roman" panose="02020603050405020304" pitchFamily="18" charset="0"/>
                <a:cs typeface="Times New Roman" panose="02020603050405020304" pitchFamily="18" charset="0"/>
              </a:rPr>
              <a:t>Feature Oriented Programming </a:t>
            </a:r>
          </a:p>
          <a:p>
            <a:pPr marL="285750" indent="-285750"/>
            <a:r>
              <a:rPr lang="en-US" sz="1200" dirty="0">
                <a:latin typeface="Times New Roman" panose="02020603050405020304" pitchFamily="18" charset="0"/>
                <a:cs typeface="Times New Roman" panose="02020603050405020304" pitchFamily="18" charset="0"/>
              </a:rPr>
              <a:t>Adaptive Programming </a:t>
            </a:r>
          </a:p>
          <a:p>
            <a:pPr marL="285750" indent="-285750"/>
            <a:endParaRPr lang="en-US" sz="1200" dirty="0">
              <a:latin typeface="Times New Roman" panose="02020603050405020304" pitchFamily="18" charset="0"/>
              <a:cs typeface="Times New Roman" panose="02020603050405020304" pitchFamily="18" charset="0"/>
            </a:endParaRPr>
          </a:p>
          <a:p>
            <a:pPr marL="0" indent="0">
              <a:buNone/>
            </a:pPr>
            <a:r>
              <a:rPr lang="en-US" sz="1200" dirty="0">
                <a:solidFill>
                  <a:srgbClr val="37C0BA"/>
                </a:solidFill>
                <a:latin typeface="Times New Roman" panose="02020603050405020304" pitchFamily="18" charset="0"/>
                <a:cs typeface="Times New Roman" panose="02020603050405020304" pitchFamily="18" charset="0"/>
              </a:rPr>
              <a:t>Gregor </a:t>
            </a:r>
            <a:r>
              <a:rPr lang="en-US" sz="1200" dirty="0" err="1">
                <a:solidFill>
                  <a:srgbClr val="37C0BA"/>
                </a:solidFill>
                <a:latin typeface="Times New Roman" panose="02020603050405020304" pitchFamily="18" charset="0"/>
                <a:cs typeface="Times New Roman" panose="02020603050405020304" pitchFamily="18" charset="0"/>
              </a:rPr>
              <a:t>Kiczales</a:t>
            </a:r>
            <a:r>
              <a:rPr lang="en-US" sz="1200" dirty="0">
                <a:solidFill>
                  <a:srgbClr val="37C0BA"/>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r>
              <a:rPr lang="en-US" sz="1200" dirty="0">
                <a:solidFill>
                  <a:srgbClr val="37C0BA"/>
                </a:solidFill>
                <a:latin typeface="Times New Roman" panose="02020603050405020304" pitchFamily="18" charset="0"/>
                <a:cs typeface="Times New Roman" panose="02020603050405020304" pitchFamily="18" charset="0"/>
              </a:rPr>
              <a:t>Palo Alto Research Center</a:t>
            </a:r>
            <a:r>
              <a:rPr lang="en-US" sz="1200" dirty="0">
                <a:latin typeface="Times New Roman" panose="02020603050405020304" pitchFamily="18" charset="0"/>
                <a:cs typeface="Times New Roman" panose="02020603050405020304" pitchFamily="18" charset="0"/>
              </a:rPr>
              <a:t> later developed AspectJ framework which main concern is AOP</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6</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7357682" cy="3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39C0BA"/>
                </a:solidFill>
                <a:latin typeface="Times New Roman" panose="02020603050405020304" pitchFamily="18" charset="0"/>
                <a:cs typeface="Times New Roman" panose="02020603050405020304" pitchFamily="18" charset="0"/>
              </a:rPr>
              <a:t>Cross Cutting Problems</a:t>
            </a:r>
            <a:endParaRPr dirty="0">
              <a:solidFill>
                <a:srgbClr val="39C0BA"/>
              </a:solidFill>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1165497" y="1158072"/>
            <a:ext cx="7716035" cy="3725700"/>
          </a:xfrm>
          <a:prstGeom prst="rect">
            <a:avLst/>
          </a:prstGeom>
        </p:spPr>
        <p:txBody>
          <a:bodyPr spcFirstLastPara="1" wrap="square" lIns="91425" tIns="91425" rIns="91425" bIns="91425" anchor="t" anchorCtr="0">
            <a:noAutofit/>
          </a:bodyPr>
          <a:lstStyle/>
          <a:p>
            <a:pPr marL="38100" indent="0" algn="ctr">
              <a:buNone/>
            </a:pPr>
            <a:endParaRPr lang="en-US" sz="1400" dirty="0">
              <a:latin typeface="Times New Roman" panose="02020603050405020304" pitchFamily="18" charset="0"/>
              <a:cs typeface="Times New Roman" panose="02020603050405020304" pitchFamily="18" charset="0"/>
            </a:endParaRPr>
          </a:p>
          <a:p>
            <a:pPr marL="38100" indent="0" algn="ctr">
              <a:buNone/>
            </a:pPr>
            <a:endParaRPr lang="en-US" sz="1400" dirty="0">
              <a:latin typeface="Times New Roman" panose="02020603050405020304" pitchFamily="18" charset="0"/>
              <a:cs typeface="Times New Roman" panose="02020603050405020304" pitchFamily="18" charset="0"/>
            </a:endParaRPr>
          </a:p>
          <a:p>
            <a:pPr marL="38100" indent="0" algn="ctr">
              <a:buNone/>
            </a:pPr>
            <a:r>
              <a:rPr lang="en-US" sz="1400" dirty="0">
                <a:latin typeface="Times New Roman" panose="02020603050405020304" pitchFamily="18" charset="0"/>
                <a:cs typeface="Times New Roman" panose="02020603050405020304" pitchFamily="18" charset="0"/>
              </a:rPr>
              <a:t>By representing cross-cutting concerns as aspects, these concerns can be understood, reused, and modified independently, without regard for where the code is used.</a:t>
            </a:r>
          </a:p>
          <a:p>
            <a:pPr marL="38100" indent="0" algn="ctr">
              <a:buNone/>
            </a:pPr>
            <a:endParaRPr lang="en-US" sz="1400" dirty="0">
              <a:latin typeface="Times New Roman" panose="02020603050405020304" pitchFamily="18" charset="0"/>
              <a:cs typeface="Times New Roman" panose="02020603050405020304" pitchFamily="18" charset="0"/>
            </a:endParaRPr>
          </a:p>
          <a:p>
            <a:pPr marL="38100" indent="0" algn="ctr">
              <a:buNone/>
            </a:pPr>
            <a:r>
              <a:rPr lang="en-US" sz="1400" dirty="0">
                <a:latin typeface="Times New Roman" panose="02020603050405020304" pitchFamily="18" charset="0"/>
                <a:cs typeface="Times New Roman" panose="02020603050405020304" pitchFamily="18" charset="0"/>
              </a:rPr>
              <a:t>OR</a:t>
            </a:r>
          </a:p>
          <a:p>
            <a:pPr marL="38100" indent="0" algn="ctr">
              <a:buNone/>
            </a:pPr>
            <a:endParaRPr lang="en-US" sz="1400" dirty="0">
              <a:latin typeface="Times New Roman" panose="02020603050405020304" pitchFamily="18" charset="0"/>
              <a:cs typeface="Times New Roman" panose="02020603050405020304" pitchFamily="18" charset="0"/>
            </a:endParaRPr>
          </a:p>
          <a:p>
            <a:pPr marL="38100" indent="0" algn="ctr">
              <a:buNone/>
            </a:pPr>
            <a:r>
              <a:rPr lang="en-US" sz="1400" dirty="0">
                <a:latin typeface="Times New Roman" panose="02020603050405020304" pitchFamily="18" charset="0"/>
                <a:cs typeface="Times New Roman" panose="02020603050405020304" pitchFamily="18" charset="0"/>
              </a:rPr>
              <a:t>are aspects of the program that affects other concerns </a:t>
            </a:r>
          </a:p>
          <a:p>
            <a:pPr marL="38100" indent="0" algn="ctr">
              <a:buNone/>
            </a:pPr>
            <a:endParaRPr lang="en-US" sz="1400"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7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r>
              <a:rPr lang="en-US" dirty="0">
                <a:latin typeface="Times New Roman" panose="02020603050405020304" pitchFamily="18" charset="0"/>
                <a:cs typeface="Times New Roman" panose="02020603050405020304" pitchFamily="18" charset="0"/>
              </a:rPr>
              <a:t>Separation of concerns </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Times New Roman" panose="02020603050405020304" pitchFamily="18" charset="0"/>
                <a:ea typeface="Quicksand"/>
                <a:cs typeface="Times New Roman" panose="02020603050405020304" pitchFamily="18" charset="0"/>
                <a:sym typeface="Quicksand"/>
              </a:rPr>
              <a:t>2</a:t>
            </a: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69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39C0BA"/>
                </a:solidFill>
                <a:latin typeface="Times New Roman" panose="02020603050405020304" pitchFamily="18" charset="0"/>
                <a:cs typeface="Times New Roman" panose="02020603050405020304" pitchFamily="18" charset="0"/>
              </a:rPr>
              <a:t>Separation Of Concern</a:t>
            </a:r>
            <a:endParaRPr dirty="0">
              <a:solidFill>
                <a:srgbClr val="39C0BA"/>
              </a:solidFill>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0" indent="0">
              <a:buNone/>
            </a:pPr>
            <a:r>
              <a:rPr lang="en-US" sz="1300" dirty="0">
                <a:latin typeface="Times New Roman" panose="02020603050405020304" pitchFamily="18" charset="0"/>
                <a:cs typeface="Times New Roman" panose="02020603050405020304" pitchFamily="18" charset="0"/>
              </a:rPr>
              <a:t>The separation of concerns is a key principle of software design and implementation. It means that you should organize your software so that each element in the program (class, method, procedure, etc.) does one thing and one thing only. You can then focus on that element without regard for the other elements in the program</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concerns are really reflections of the system requirements and priorities of stakeholders in the system</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It is easier to trace concerns, expressed as a requirement or a related set of requirements</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92812"/>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1318</Words>
  <Application>Microsoft Macintosh PowerPoint</Application>
  <PresentationFormat>On-screen Show (16:9)</PresentationFormat>
  <Paragraphs>140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Quicksand</vt:lpstr>
      <vt:lpstr>Eleanor template</vt:lpstr>
      <vt:lpstr>Amirhossein Jani Dr.Haroon Abadi Islamic Azad University–Central Branch  Aspect Oriented Software Development May-2021</vt:lpstr>
      <vt:lpstr>Subjects</vt:lpstr>
      <vt:lpstr>What is Aspect Oriented Software Development</vt:lpstr>
      <vt:lpstr>PowerPoint Presentation</vt:lpstr>
      <vt:lpstr>Modularizations</vt:lpstr>
      <vt:lpstr>Aspect Oriented Software Development Introduction </vt:lpstr>
      <vt:lpstr>Cross Cutting Problems</vt:lpstr>
      <vt:lpstr>Separation of concerns </vt:lpstr>
      <vt:lpstr>Separation Of Concern</vt:lpstr>
      <vt:lpstr>Kinds of separation</vt:lpstr>
      <vt:lpstr>Tangling and Scattering</vt:lpstr>
      <vt:lpstr>Deep Dive In Aspect Oriented </vt:lpstr>
      <vt:lpstr>Terminology</vt:lpstr>
      <vt:lpstr>Terminology In Action</vt:lpstr>
      <vt:lpstr>Terminology In Action</vt:lpstr>
      <vt:lpstr>Terminology In Action</vt:lpstr>
      <vt:lpstr>types of join points</vt:lpstr>
      <vt:lpstr>types of advice</vt:lpstr>
      <vt:lpstr>Software engineering with aspects</vt:lpstr>
      <vt:lpstr>Introduction</vt:lpstr>
      <vt:lpstr>Concern-oriented requirements engineering</vt:lpstr>
      <vt:lpstr>Aspect-oriented design and programming</vt:lpstr>
      <vt:lpstr>Verification and validation</vt:lpstr>
      <vt:lpstr>Aspect Oriented Design</vt:lpstr>
      <vt:lpstr>Steps of design a good aspect oriented program</vt:lpstr>
      <vt:lpstr>Steps of design a good aspect oriented program</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Microsoft Office User</cp:lastModifiedBy>
  <cp:revision>28</cp:revision>
  <dcterms:modified xsi:type="dcterms:W3CDTF">2021-05-16T08:08:02Z</dcterms:modified>
</cp:coreProperties>
</file>