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4"/>
  </p:notesMasterIdLst>
  <p:sldIdLst>
    <p:sldId id="256" r:id="rId2"/>
    <p:sldId id="257" r:id="rId3"/>
    <p:sldId id="259" r:id="rId4"/>
    <p:sldId id="260" r:id="rId5"/>
    <p:sldId id="265" r:id="rId6"/>
    <p:sldId id="261" r:id="rId7"/>
    <p:sldId id="266" r:id="rId8"/>
    <p:sldId id="267" r:id="rId9"/>
    <p:sldId id="268" r:id="rId10"/>
    <p:sldId id="269" r:id="rId11"/>
    <p:sldId id="270" r:id="rId12"/>
    <p:sldId id="272" r:id="rId13"/>
    <p:sldId id="273" r:id="rId14"/>
    <p:sldId id="274" r:id="rId15"/>
    <p:sldId id="275" r:id="rId16"/>
    <p:sldId id="276" r:id="rId17"/>
    <p:sldId id="277" r:id="rId18"/>
    <p:sldId id="278" r:id="rId19"/>
    <p:sldId id="279" r:id="rId20"/>
    <p:sldId id="280" r:id="rId21"/>
    <p:sldId id="281" r:id="rId22"/>
    <p:sldId id="282" r:id="rId23"/>
  </p:sldIdLst>
  <p:sldSz cx="9144000" cy="5143500" type="screen16x9"/>
  <p:notesSz cx="6858000" cy="9144000"/>
  <p:embeddedFontLst>
    <p:embeddedFont>
      <p:font typeface="Quicksand" pitchFamily="2" charset="77"/>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C0BA"/>
    <a:srgbClr val="647ED1"/>
    <a:srgbClr val="2A38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ECE35A-EED3-427D-9D60-4F56E8162376}">
  <a:tblStyle styleId="{6AECE35A-EED3-427D-9D60-4F56E816237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26A1B10-B252-4223-B86F-04C9745F295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8"/>
    <p:restoredTop sz="94651"/>
  </p:normalViewPr>
  <p:slideViewPr>
    <p:cSldViewPr snapToGrid="0" snapToObjects="1">
      <p:cViewPr>
        <p:scale>
          <a:sx n="150" d="100"/>
          <a:sy n="150" d="100"/>
        </p:scale>
        <p:origin x="1424"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798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7310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037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6000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5124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2798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1099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3443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5824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7290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1003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7182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7527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8886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7798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1822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3"/>
          <p:cNvCxnSpPr/>
          <p:nvPr/>
        </p:nvCxnSpPr>
        <p:spPr>
          <a:xfrm>
            <a:off x="939645"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
        <p:cNvGrpSpPr/>
        <p:nvPr/>
      </p:nvGrpSpPr>
      <p:grpSpPr>
        <a:xfrm>
          <a:off x="0" y="0"/>
          <a:ext cx="0" cy="0"/>
          <a:chOff x="0" y="0"/>
          <a:chExt cx="0" cy="0"/>
        </a:xfrm>
      </p:grpSpPr>
      <p:cxnSp>
        <p:nvCxnSpPr>
          <p:cNvPr id="20" name="Google Shape;20;p4"/>
          <p:cNvCxnSpPr/>
          <p:nvPr/>
        </p:nvCxnSpPr>
        <p:spPr>
          <a:xfrm>
            <a:off x="945630"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21" name="Google Shape;21;p4"/>
          <p:cNvSpPr/>
          <p:nvPr/>
        </p:nvSpPr>
        <p:spPr>
          <a:xfrm>
            <a:off x="638325" y="2267417"/>
            <a:ext cx="614400" cy="6144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body" idx="1"/>
          </p:nvPr>
        </p:nvSpPr>
        <p:spPr>
          <a:xfrm>
            <a:off x="1633225" y="2161800"/>
            <a:ext cx="6700500" cy="819900"/>
          </a:xfrm>
          <a:prstGeom prst="rect">
            <a:avLst/>
          </a:prstGeom>
        </p:spPr>
        <p:txBody>
          <a:bodyPr spcFirstLastPara="1" wrap="square" lIns="91425" tIns="91425" rIns="91425" bIns="91425" anchor="ctr" anchorCtr="0">
            <a:noAutofit/>
          </a:bodyPr>
          <a:lstStyle>
            <a:lvl1pPr marL="457200" lvl="0" indent="-406400" rtl="0">
              <a:spcBef>
                <a:spcPts val="600"/>
              </a:spcBef>
              <a:spcAft>
                <a:spcPts val="0"/>
              </a:spcAft>
              <a:buSzPts val="2800"/>
              <a:buChar char="◦"/>
              <a:defRPr sz="2800" i="1">
                <a:solidFill>
                  <a:schemeClr val="accent1"/>
                </a:solidFill>
              </a:defRPr>
            </a:lvl1pPr>
            <a:lvl2pPr marL="914400" lvl="1" indent="-406400" rtl="0">
              <a:spcBef>
                <a:spcPts val="0"/>
              </a:spcBef>
              <a:spcAft>
                <a:spcPts val="0"/>
              </a:spcAft>
              <a:buSzPts val="2800"/>
              <a:buChar char="▫"/>
              <a:defRPr sz="2800" i="1">
                <a:solidFill>
                  <a:schemeClr val="accent1"/>
                </a:solidFill>
              </a:defRPr>
            </a:lvl2pPr>
            <a:lvl3pPr marL="1371600" lvl="2" indent="-406400" rtl="0">
              <a:spcBef>
                <a:spcPts val="0"/>
              </a:spcBef>
              <a:spcAft>
                <a:spcPts val="0"/>
              </a:spcAft>
              <a:buSzPts val="2800"/>
              <a:buChar char="■"/>
              <a:defRPr sz="2800" i="1">
                <a:solidFill>
                  <a:schemeClr val="accent1"/>
                </a:solidFill>
              </a:defRPr>
            </a:lvl3pPr>
            <a:lvl4pPr marL="1828800" lvl="3" indent="-406400" rtl="0">
              <a:spcBef>
                <a:spcPts val="0"/>
              </a:spcBef>
              <a:spcAft>
                <a:spcPts val="0"/>
              </a:spcAft>
              <a:buClr>
                <a:schemeClr val="accent1"/>
              </a:buClr>
              <a:buSzPts val="2800"/>
              <a:buChar char="●"/>
              <a:defRPr sz="2800" i="1">
                <a:solidFill>
                  <a:schemeClr val="accent1"/>
                </a:solidFill>
              </a:defRPr>
            </a:lvl4pPr>
            <a:lvl5pPr marL="2286000" lvl="4" indent="-406400" rtl="0">
              <a:spcBef>
                <a:spcPts val="0"/>
              </a:spcBef>
              <a:spcAft>
                <a:spcPts val="0"/>
              </a:spcAft>
              <a:buClr>
                <a:schemeClr val="accent1"/>
              </a:buClr>
              <a:buSzPts val="2800"/>
              <a:buChar char="○"/>
              <a:defRPr sz="2800" i="1">
                <a:solidFill>
                  <a:schemeClr val="accent1"/>
                </a:solidFill>
              </a:defRPr>
            </a:lvl5pPr>
            <a:lvl6pPr marL="2743200" lvl="5" indent="-406400" rtl="0">
              <a:spcBef>
                <a:spcPts val="0"/>
              </a:spcBef>
              <a:spcAft>
                <a:spcPts val="0"/>
              </a:spcAft>
              <a:buClr>
                <a:schemeClr val="accent1"/>
              </a:buClr>
              <a:buSzPts val="2800"/>
              <a:buChar char="■"/>
              <a:defRPr sz="2800" i="1">
                <a:solidFill>
                  <a:schemeClr val="accent1"/>
                </a:solidFill>
              </a:defRPr>
            </a:lvl6pPr>
            <a:lvl7pPr marL="3200400" lvl="6" indent="-406400" rtl="0">
              <a:spcBef>
                <a:spcPts val="0"/>
              </a:spcBef>
              <a:spcAft>
                <a:spcPts val="0"/>
              </a:spcAft>
              <a:buClr>
                <a:schemeClr val="accent1"/>
              </a:buClr>
              <a:buSzPts val="2800"/>
              <a:buChar char="●"/>
              <a:defRPr sz="2800" i="1">
                <a:solidFill>
                  <a:schemeClr val="accent1"/>
                </a:solidFill>
              </a:defRPr>
            </a:lvl7pPr>
            <a:lvl8pPr marL="3657600" lvl="7" indent="-406400" rtl="0">
              <a:spcBef>
                <a:spcPts val="0"/>
              </a:spcBef>
              <a:spcAft>
                <a:spcPts val="0"/>
              </a:spcAft>
              <a:buClr>
                <a:schemeClr val="accent1"/>
              </a:buClr>
              <a:buSzPts val="2800"/>
              <a:buChar char="○"/>
              <a:defRPr sz="2800" i="1">
                <a:solidFill>
                  <a:schemeClr val="accent1"/>
                </a:solidFill>
              </a:defRPr>
            </a:lvl8pPr>
            <a:lvl9pPr marL="4114800" lvl="8" indent="-406400">
              <a:spcBef>
                <a:spcPts val="0"/>
              </a:spcBef>
              <a:spcAft>
                <a:spcPts val="0"/>
              </a:spcAft>
              <a:buClr>
                <a:schemeClr val="accent1"/>
              </a:buClr>
              <a:buSzPts val="2800"/>
              <a:buChar char="■"/>
              <a:defRPr sz="2800" i="1">
                <a:solidFill>
                  <a:schemeClr val="accent1"/>
                </a:solidFill>
              </a:defRPr>
            </a:lvl9pPr>
          </a:lstStyle>
          <a:p>
            <a:endParaRPr/>
          </a:p>
        </p:txBody>
      </p:sp>
      <p:sp>
        <p:nvSpPr>
          <p:cNvPr id="23" name="Google Shape;23;p4"/>
          <p:cNvSpPr txBox="1"/>
          <p:nvPr/>
        </p:nvSpPr>
        <p:spPr>
          <a:xfrm>
            <a:off x="286541" y="2244031"/>
            <a:ext cx="1306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chemeClr val="accent1"/>
                </a:solidFill>
                <a:latin typeface="Quicksand"/>
                <a:ea typeface="Quicksand"/>
                <a:cs typeface="Quicksand"/>
                <a:sym typeface="Quicksand"/>
              </a:rPr>
              <a:t>“</a:t>
            </a:r>
            <a:endParaRPr sz="4800" b="1">
              <a:solidFill>
                <a:schemeClr val="accent1"/>
              </a:solidFill>
              <a:latin typeface="Quicksand"/>
              <a:ea typeface="Quicksand"/>
              <a:cs typeface="Quicksand"/>
              <a:sym typeface="Quicksand"/>
            </a:endParaRPr>
          </a:p>
        </p:txBody>
      </p:sp>
      <p:sp>
        <p:nvSpPr>
          <p:cNvPr id="24" name="Google Shape;24;p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a:endParaRPr/>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28" name="Google Shape;28;p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9" name="Google Shape;29;p5"/>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4" name="Google Shape;34;p6"/>
          <p:cNvSpPr txBox="1">
            <a:spLocks noGrp="1"/>
          </p:cNvSpPr>
          <p:nvPr>
            <p:ph type="body" idx="1"/>
          </p:nvPr>
        </p:nvSpPr>
        <p:spPr>
          <a:xfrm>
            <a:off x="1165475"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Google Shape;35;p6"/>
          <p:cNvSpPr txBox="1">
            <a:spLocks noGrp="1"/>
          </p:cNvSpPr>
          <p:nvPr>
            <p:ph type="body" idx="2"/>
          </p:nvPr>
        </p:nvSpPr>
        <p:spPr>
          <a:xfrm>
            <a:off x="4671570"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6"/>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8" name="Google Shape;38;p6"/>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slidescarnival.com/help-use-presentation-template"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http://www.slidescarnival.com/copyright-and-legal-information"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231800" y="2233519"/>
            <a:ext cx="6680400" cy="2677148"/>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sz="2800" b="1" dirty="0">
                <a:solidFill>
                  <a:schemeClr val="bg1"/>
                </a:solidFill>
                <a:latin typeface="Times New Roman" panose="02020603050405020304" pitchFamily="18" charset="0"/>
                <a:cs typeface="Times New Roman" panose="02020603050405020304" pitchFamily="18" charset="0"/>
              </a:rPr>
              <a:t>Amirhossein Jani</a:t>
            </a:r>
            <a:br>
              <a:rPr lang="en-US"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Dr. Haroon Abadi</a:t>
            </a:r>
            <a:br>
              <a:rPr lang="en-US"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Islamic Azad </a:t>
            </a:r>
            <a:r>
              <a:rPr lang="en-US" sz="2400">
                <a:solidFill>
                  <a:schemeClr val="bg1"/>
                </a:solidFill>
                <a:latin typeface="Times New Roman" panose="02020603050405020304" pitchFamily="18" charset="0"/>
                <a:cs typeface="Times New Roman" panose="02020603050405020304" pitchFamily="18" charset="0"/>
              </a:rPr>
              <a:t>University–Central </a:t>
            </a:r>
            <a:r>
              <a:rPr lang="en-US" sz="2400" dirty="0">
                <a:solidFill>
                  <a:schemeClr val="bg1"/>
                </a:solidFill>
                <a:latin typeface="Times New Roman" panose="02020603050405020304" pitchFamily="18" charset="0"/>
                <a:cs typeface="Times New Roman" panose="02020603050405020304" pitchFamily="18" charset="0"/>
              </a:rPr>
              <a:t>Branch </a:t>
            </a:r>
            <a:br>
              <a:rPr lang="en-US"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Aspect Oriented Software Development</a:t>
            </a:r>
            <a:br>
              <a:rPr lang="en-US" dirty="0">
                <a:solidFill>
                  <a:schemeClr val="bg1"/>
                </a:solidFill>
                <a:latin typeface="Times New Roman" panose="02020603050405020304" pitchFamily="18" charset="0"/>
                <a:cs typeface="Times New Roman" panose="02020603050405020304" pitchFamily="18" charset="0"/>
              </a:rPr>
            </a:br>
            <a:r>
              <a:rPr lang="en-US" sz="1200" dirty="0">
                <a:solidFill>
                  <a:schemeClr val="bg1"/>
                </a:solidFill>
                <a:latin typeface="Times New Roman" panose="02020603050405020304" pitchFamily="18" charset="0"/>
                <a:cs typeface="Times New Roman" panose="02020603050405020304" pitchFamily="18" charset="0"/>
              </a:rPr>
              <a:t>May-2021</a:t>
            </a:r>
            <a:endParaRPr sz="1200"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8375803-D434-2A41-92CE-9684E979D646}"/>
              </a:ext>
            </a:extLst>
          </p:cNvPr>
          <p:cNvPicPr>
            <a:picLocks noChangeAspect="1"/>
          </p:cNvPicPr>
          <p:nvPr/>
        </p:nvPicPr>
        <p:blipFill>
          <a:blip r:embed="rId3"/>
          <a:stretch>
            <a:fillRect/>
          </a:stretch>
        </p:blipFill>
        <p:spPr>
          <a:xfrm>
            <a:off x="3708400" y="506319"/>
            <a:ext cx="1727200" cy="1727200"/>
          </a:xfrm>
          <a:prstGeom prst="rect">
            <a:avLst/>
          </a:prstGeom>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39C0BA"/>
                </a:solidFill>
              </a:rPr>
              <a:t>K</a:t>
            </a:r>
            <a:r>
              <a:rPr lang="en" dirty="0" err="1">
                <a:solidFill>
                  <a:srgbClr val="39C0BA"/>
                </a:solidFill>
              </a:rPr>
              <a:t>inds</a:t>
            </a:r>
            <a:r>
              <a:rPr lang="en" dirty="0">
                <a:solidFill>
                  <a:srgbClr val="39C0BA"/>
                </a:solidFill>
              </a:rPr>
              <a:t> of separation</a:t>
            </a:r>
            <a:endParaRPr dirty="0">
              <a:solidFill>
                <a:srgbClr val="39C0BA"/>
              </a:solidFill>
            </a:endParaRPr>
          </a:p>
        </p:txBody>
      </p:sp>
      <p:sp>
        <p:nvSpPr>
          <p:cNvPr id="109" name="Google Shape;109;p17"/>
          <p:cNvSpPr txBox="1">
            <a:spLocks noGrp="1"/>
          </p:cNvSpPr>
          <p:nvPr>
            <p:ph type="body" idx="1"/>
          </p:nvPr>
        </p:nvSpPr>
        <p:spPr>
          <a:xfrm>
            <a:off x="1165475" y="894649"/>
            <a:ext cx="7357682" cy="3857482"/>
          </a:xfrm>
          <a:prstGeom prst="rect">
            <a:avLst/>
          </a:prstGeom>
        </p:spPr>
        <p:txBody>
          <a:bodyPr spcFirstLastPara="1" wrap="square" lIns="91425" tIns="91425" rIns="91425" bIns="91425" anchor="t" anchorCtr="0">
            <a:noAutofit/>
          </a:bodyPr>
          <a:lstStyle/>
          <a:p>
            <a:pPr marL="38100" indent="0">
              <a:lnSpc>
                <a:spcPct val="150000"/>
              </a:lnSpc>
              <a:buNone/>
            </a:pPr>
            <a:r>
              <a:rPr lang="en-US" sz="1400" b="1" dirty="0"/>
              <a:t>1. Functional concerns: </a:t>
            </a:r>
            <a:r>
              <a:rPr lang="en-US" sz="1400" dirty="0"/>
              <a:t>which are related to the specific functionality to be included in a system</a:t>
            </a:r>
          </a:p>
          <a:p>
            <a:pPr marL="38100" indent="0">
              <a:lnSpc>
                <a:spcPct val="150000"/>
              </a:lnSpc>
              <a:buNone/>
            </a:pPr>
            <a:r>
              <a:rPr lang="en-US" sz="1400" b="1" dirty="0"/>
              <a:t>2. Quality of service concerns: </a:t>
            </a:r>
            <a:r>
              <a:rPr lang="en-US" sz="1400" dirty="0"/>
              <a:t>which are related to the non-functional behavior of a system. These include characteristics such as performance, reliability, and availability</a:t>
            </a:r>
          </a:p>
          <a:p>
            <a:pPr marL="38100" indent="0">
              <a:lnSpc>
                <a:spcPct val="150000"/>
              </a:lnSpc>
              <a:buNone/>
            </a:pPr>
            <a:r>
              <a:rPr lang="en-US" sz="1400" b="1" dirty="0"/>
              <a:t>3. Policy concerns: </a:t>
            </a:r>
            <a:r>
              <a:rPr lang="en-US" sz="1400" dirty="0"/>
              <a:t>which are related to the overall policies that govern the use of a system. Policy concerns include security and safety concerns and concerns related to business rules.</a:t>
            </a:r>
          </a:p>
          <a:p>
            <a:pPr marL="38100" indent="0">
              <a:lnSpc>
                <a:spcPct val="150000"/>
              </a:lnSpc>
              <a:buNone/>
            </a:pPr>
            <a:r>
              <a:rPr lang="en-US" sz="1400" b="1" dirty="0"/>
              <a:t>4. System concerns: </a:t>
            </a:r>
            <a:r>
              <a:rPr lang="en-US" sz="1400" dirty="0"/>
              <a:t>which are related to attributes of the system as a whole, such as its maintainability or its configurability.</a:t>
            </a:r>
          </a:p>
          <a:p>
            <a:pPr marL="38100" indent="0">
              <a:lnSpc>
                <a:spcPct val="150000"/>
              </a:lnSpc>
              <a:buNone/>
            </a:pPr>
            <a:r>
              <a:rPr lang="en-US" sz="1400" b="1" dirty="0"/>
              <a:t>5. Organizational concerns: </a:t>
            </a:r>
            <a:r>
              <a:rPr lang="en-US" sz="1400" dirty="0"/>
              <a:t>which are related to organizational goals and priorities</a:t>
            </a:r>
          </a:p>
          <a:p>
            <a:pPr marL="0" indent="0">
              <a:lnSpc>
                <a:spcPct val="150000"/>
              </a:lnSpc>
              <a:buNone/>
            </a:pPr>
            <a:endParaRPr lang="en-US" sz="14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771970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a:t>Tangling and Scattering</a:t>
            </a:r>
          </a:p>
        </p:txBody>
      </p:sp>
      <p:sp>
        <p:nvSpPr>
          <p:cNvPr id="109" name="Google Shape;109;p17"/>
          <p:cNvSpPr txBox="1">
            <a:spLocks noGrp="1"/>
          </p:cNvSpPr>
          <p:nvPr>
            <p:ph type="body" idx="1"/>
          </p:nvPr>
        </p:nvSpPr>
        <p:spPr>
          <a:xfrm>
            <a:off x="1165475" y="894649"/>
            <a:ext cx="7357682" cy="3857482"/>
          </a:xfrm>
          <a:prstGeom prst="rect">
            <a:avLst/>
          </a:prstGeom>
        </p:spPr>
        <p:txBody>
          <a:bodyPr spcFirstLastPara="1" wrap="square" lIns="91425" tIns="91425" rIns="91425" bIns="91425" anchor="t" anchorCtr="0">
            <a:noAutofit/>
          </a:bodyPr>
          <a:lstStyle/>
          <a:p>
            <a:pPr marL="0" indent="0">
              <a:lnSpc>
                <a:spcPct val="150000"/>
              </a:lnSpc>
              <a:buNone/>
            </a:pPr>
            <a:r>
              <a:rPr lang="en-US" sz="1400" b="1" dirty="0"/>
              <a:t>Tangling</a:t>
            </a:r>
          </a:p>
          <a:p>
            <a:pPr marL="0" indent="0">
              <a:lnSpc>
                <a:spcPct val="150000"/>
              </a:lnSpc>
              <a:buNone/>
            </a:pPr>
            <a:r>
              <a:rPr lang="en-US" sz="1600" dirty="0"/>
              <a:t>	“</a:t>
            </a:r>
            <a:r>
              <a:rPr lang="en-US" sz="1400" dirty="0"/>
              <a:t>twist together into a confused mass.”</a:t>
            </a:r>
          </a:p>
          <a:p>
            <a:pPr marL="0" indent="0">
              <a:lnSpc>
                <a:spcPct val="150000"/>
              </a:lnSpc>
              <a:buNone/>
            </a:pPr>
            <a:r>
              <a:rPr lang="en-US" sz="1400" b="1" dirty="0"/>
              <a:t>Scattering</a:t>
            </a:r>
          </a:p>
          <a:p>
            <a:pPr marL="0" indent="0">
              <a:lnSpc>
                <a:spcPct val="150000"/>
              </a:lnSpc>
              <a:buNone/>
            </a:pPr>
            <a:r>
              <a:rPr lang="en-US" sz="1200" dirty="0"/>
              <a:t>	</a:t>
            </a:r>
            <a:r>
              <a:rPr lang="en-US" sz="1600" dirty="0"/>
              <a:t> </a:t>
            </a:r>
            <a:r>
              <a:rPr lang="en-US" sz="1400" dirty="0"/>
              <a:t>“throw in various random directions”</a:t>
            </a:r>
          </a:p>
          <a:p>
            <a:pPr marL="0" indent="0">
              <a:lnSpc>
                <a:spcPct val="150000"/>
              </a:lnSpc>
              <a:buNone/>
            </a:pPr>
            <a:endParaRPr lang="en-US" sz="1200" dirty="0"/>
          </a:p>
          <a:p>
            <a:pPr marL="0" indent="0">
              <a:lnSpc>
                <a:spcPct val="150000"/>
              </a:lnSpc>
              <a:buNone/>
            </a:pPr>
            <a:endParaRPr lang="en-US" sz="1200" dirty="0"/>
          </a:p>
          <a:p>
            <a:pPr marL="0" indent="0">
              <a:lnSpc>
                <a:spcPct val="150000"/>
              </a:lnSpc>
              <a:buNone/>
            </a:pPr>
            <a:r>
              <a:rPr lang="en-US" sz="1400" dirty="0"/>
              <a:t>as several changes have to be made, this increases the chances that you will make a mistake and introduce errors into the software.</a:t>
            </a:r>
          </a:p>
          <a:p>
            <a:pPr marL="0" indent="0">
              <a:lnSpc>
                <a:spcPct val="150000"/>
              </a:lnSpc>
              <a:buNone/>
            </a:pPr>
            <a:endParaRPr lang="en-US" sz="12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510347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078877"/>
            <a:ext cx="6767100" cy="985745"/>
          </a:xfrm>
          <a:prstGeom prst="rect">
            <a:avLst/>
          </a:prstGeom>
        </p:spPr>
        <p:txBody>
          <a:bodyPr spcFirstLastPara="1" wrap="square" lIns="91425" tIns="91425" rIns="91425" bIns="91425" anchor="ctr" anchorCtr="0">
            <a:noAutofit/>
          </a:bodyPr>
          <a:lstStyle/>
          <a:p>
            <a:r>
              <a:rPr lang="en-US" dirty="0"/>
              <a:t>Deep Dive In Aspect Oriented </a:t>
            </a:r>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2E3037"/>
                </a:solidFill>
                <a:latin typeface="Quicksand"/>
                <a:ea typeface="Quicksand"/>
                <a:cs typeface="Quicksand"/>
                <a:sym typeface="Quicksand"/>
              </a:rPr>
              <a:t>3</a:t>
            </a: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352847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a:t>Terminology</a:t>
            </a:r>
          </a:p>
        </p:txBody>
      </p:sp>
      <p:sp>
        <p:nvSpPr>
          <p:cNvPr id="109" name="Google Shape;109;p17"/>
          <p:cNvSpPr txBox="1">
            <a:spLocks noGrp="1"/>
          </p:cNvSpPr>
          <p:nvPr>
            <p:ph type="body" idx="1"/>
          </p:nvPr>
        </p:nvSpPr>
        <p:spPr>
          <a:xfrm>
            <a:off x="1165475" y="894649"/>
            <a:ext cx="7357682" cy="3857482"/>
          </a:xfrm>
          <a:prstGeom prst="rect">
            <a:avLst/>
          </a:prstGeom>
        </p:spPr>
        <p:txBody>
          <a:bodyPr spcFirstLastPara="1" wrap="square" lIns="91425" tIns="91425" rIns="91425" bIns="91425" anchor="t" anchorCtr="0">
            <a:noAutofit/>
          </a:bodyPr>
          <a:lstStyle/>
          <a:p>
            <a:pPr marL="38100" indent="0">
              <a:buNone/>
            </a:pPr>
            <a:r>
              <a:rPr lang="en-US" sz="1400" b="1" dirty="0"/>
              <a:t># advice:</a:t>
            </a:r>
            <a:r>
              <a:rPr lang="en-US" sz="1400" dirty="0"/>
              <a:t> The code implementing a concern.</a:t>
            </a:r>
          </a:p>
          <a:p>
            <a:pPr marL="38100" indent="0">
              <a:buNone/>
            </a:pPr>
            <a:br>
              <a:rPr lang="en-US" sz="1400" dirty="0"/>
            </a:br>
            <a:r>
              <a:rPr lang="en-US" sz="1400" b="1" dirty="0"/>
              <a:t>#</a:t>
            </a:r>
            <a:r>
              <a:rPr lang="en-US" sz="1400" dirty="0"/>
              <a:t> </a:t>
            </a:r>
            <a:r>
              <a:rPr lang="en-US" sz="1400" b="1" dirty="0"/>
              <a:t>join point:</a:t>
            </a:r>
            <a:r>
              <a:rPr lang="en-US" sz="1400" dirty="0"/>
              <a:t> An event in an executing program where the advice associated with an aspect may be executed.</a:t>
            </a:r>
          </a:p>
          <a:p>
            <a:pPr marL="38100" indent="0">
              <a:buNone/>
            </a:pPr>
            <a:br>
              <a:rPr lang="en-US" sz="1400" dirty="0"/>
            </a:br>
            <a:r>
              <a:rPr lang="en-US" sz="1400" b="1" dirty="0"/>
              <a:t>#</a:t>
            </a:r>
            <a:r>
              <a:rPr lang="en-US" sz="1400" dirty="0"/>
              <a:t> </a:t>
            </a:r>
            <a:r>
              <a:rPr lang="en-US" sz="1400" b="1" dirty="0"/>
              <a:t>pointcut:</a:t>
            </a:r>
            <a:r>
              <a:rPr lang="en-US" sz="1400" dirty="0"/>
              <a:t> A statement, included in an aspect, that defines the join points where the associated aspect advice should be executed.</a:t>
            </a:r>
          </a:p>
          <a:p>
            <a:pPr marL="38100" indent="0">
              <a:buNone/>
            </a:pPr>
            <a:br>
              <a:rPr lang="en-US" sz="1400" dirty="0"/>
            </a:br>
            <a:r>
              <a:rPr lang="en-US" sz="1400" b="1" dirty="0"/>
              <a:t>#</a:t>
            </a:r>
            <a:r>
              <a:rPr lang="en-US" sz="1400" dirty="0"/>
              <a:t> </a:t>
            </a:r>
            <a:r>
              <a:rPr lang="en-US" sz="1400" b="1" dirty="0"/>
              <a:t>aspect:</a:t>
            </a:r>
            <a:r>
              <a:rPr lang="en-US" sz="1400" dirty="0"/>
              <a:t> A program abstraction that defines a cross-cutting concern. It includes the definition of a pointcut and the advice associated with that concern.</a:t>
            </a:r>
          </a:p>
          <a:p>
            <a:pPr marL="38100" indent="0">
              <a:buNone/>
            </a:pPr>
            <a:br>
              <a:rPr lang="en-US" sz="1400" dirty="0"/>
            </a:br>
            <a:r>
              <a:rPr lang="en-US" sz="1400" b="1" dirty="0"/>
              <a:t>#</a:t>
            </a:r>
            <a:r>
              <a:rPr lang="en-US" sz="1400" dirty="0"/>
              <a:t> </a:t>
            </a:r>
            <a:r>
              <a:rPr lang="en-US" sz="1400" b="1" dirty="0"/>
              <a:t>join point model:</a:t>
            </a:r>
            <a:r>
              <a:rPr lang="en-US" sz="1400" dirty="0"/>
              <a:t> The set of events that may be referenced in a pointcut.</a:t>
            </a:r>
          </a:p>
          <a:p>
            <a:pPr marL="38100" indent="0">
              <a:buNone/>
            </a:pPr>
            <a:br>
              <a:rPr lang="en-US" sz="1400" dirty="0"/>
            </a:br>
            <a:r>
              <a:rPr lang="en-US" sz="1400" b="1" dirty="0"/>
              <a:t>#</a:t>
            </a:r>
            <a:r>
              <a:rPr lang="en-US" sz="1400" dirty="0"/>
              <a:t> </a:t>
            </a:r>
            <a:r>
              <a:rPr lang="en-US" sz="1400" b="1" dirty="0"/>
              <a:t>weaving:</a:t>
            </a:r>
            <a:r>
              <a:rPr lang="en-US" sz="1400" dirty="0"/>
              <a:t> The incorporation of advice code at the specified join points by an aspect weaver.</a:t>
            </a:r>
          </a:p>
          <a:p>
            <a:pPr marL="38100" indent="0">
              <a:buNone/>
            </a:pPr>
            <a:br>
              <a:rPr lang="en-US" sz="1400" dirty="0"/>
            </a:br>
            <a:endParaRPr lang="en-US" sz="14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343441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a:t>Terminology In Action</a:t>
            </a:r>
          </a:p>
        </p:txBody>
      </p:sp>
      <p:sp>
        <p:nvSpPr>
          <p:cNvPr id="109" name="Google Shape;109;p17"/>
          <p:cNvSpPr txBox="1">
            <a:spLocks noGrp="1"/>
          </p:cNvSpPr>
          <p:nvPr>
            <p:ph type="body" idx="1"/>
          </p:nvPr>
        </p:nvSpPr>
        <p:spPr>
          <a:xfrm>
            <a:off x="1165475" y="4006255"/>
            <a:ext cx="7357682" cy="745875"/>
          </a:xfrm>
          <a:prstGeom prst="rect">
            <a:avLst/>
          </a:prstGeom>
        </p:spPr>
        <p:txBody>
          <a:bodyPr spcFirstLastPara="1" wrap="square" lIns="91425" tIns="91425" rIns="91425" bIns="91425" anchor="t" anchorCtr="0">
            <a:noAutofit/>
          </a:bodyPr>
          <a:lstStyle/>
          <a:p>
            <a:pPr marL="38100" indent="0">
              <a:buNone/>
            </a:pPr>
            <a:r>
              <a:rPr lang="en-US" sz="1400" dirty="0"/>
              <a:t>The meaning of this is that before the execution of any method whose name starts with the string update, followed by any other sequence of characters, the code in the aspect after the pointcut definition should be executed</a:t>
            </a: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3" name="Picture 2">
            <a:extLst>
              <a:ext uri="{FF2B5EF4-FFF2-40B4-BE49-F238E27FC236}">
                <a16:creationId xmlns:a16="http://schemas.microsoft.com/office/drawing/2014/main" id="{60602693-4322-E94B-9DE4-82FC1721B9B4}"/>
              </a:ext>
            </a:extLst>
          </p:cNvPr>
          <p:cNvPicPr>
            <a:picLocks noChangeAspect="1"/>
          </p:cNvPicPr>
          <p:nvPr/>
        </p:nvPicPr>
        <p:blipFill>
          <a:blip r:embed="rId3"/>
          <a:stretch>
            <a:fillRect/>
          </a:stretch>
        </p:blipFill>
        <p:spPr>
          <a:xfrm>
            <a:off x="1623074" y="943935"/>
            <a:ext cx="6269931" cy="3062319"/>
          </a:xfrm>
          <a:prstGeom prst="rect">
            <a:avLst/>
          </a:prstGeom>
        </p:spPr>
      </p:pic>
    </p:spTree>
    <p:extLst>
      <p:ext uri="{BB962C8B-B14F-4D97-AF65-F5344CB8AC3E}">
        <p14:creationId xmlns:p14="http://schemas.microsoft.com/office/powerpoint/2010/main" val="2706193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a:t>Terminology In Action</a:t>
            </a:r>
          </a:p>
        </p:txBody>
      </p:sp>
      <p:sp>
        <p:nvSpPr>
          <p:cNvPr id="109" name="Google Shape;109;p17"/>
          <p:cNvSpPr txBox="1">
            <a:spLocks noGrp="1"/>
          </p:cNvSpPr>
          <p:nvPr>
            <p:ph type="body" idx="1"/>
          </p:nvPr>
        </p:nvSpPr>
        <p:spPr>
          <a:xfrm>
            <a:off x="1165475" y="4055540"/>
            <a:ext cx="7357682" cy="745875"/>
          </a:xfrm>
          <a:prstGeom prst="rect">
            <a:avLst/>
          </a:prstGeom>
        </p:spPr>
        <p:txBody>
          <a:bodyPr spcFirstLastPara="1" wrap="square" lIns="91425" tIns="91425" rIns="91425" bIns="91425" anchor="t" anchorCtr="0">
            <a:noAutofit/>
          </a:bodyPr>
          <a:lstStyle/>
          <a:p>
            <a:pPr marL="38100" indent="0">
              <a:buNone/>
            </a:pPr>
            <a:r>
              <a:rPr lang="en-US" sz="1400" dirty="0"/>
              <a:t>The code to be executed is known as the ‘advice’ and is the implementation of the cross- cutting concern.</a:t>
            </a: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3" name="Picture 2">
            <a:extLst>
              <a:ext uri="{FF2B5EF4-FFF2-40B4-BE49-F238E27FC236}">
                <a16:creationId xmlns:a16="http://schemas.microsoft.com/office/drawing/2014/main" id="{60602693-4322-E94B-9DE4-82FC1721B9B4}"/>
              </a:ext>
            </a:extLst>
          </p:cNvPr>
          <p:cNvPicPr>
            <a:picLocks noChangeAspect="1"/>
          </p:cNvPicPr>
          <p:nvPr/>
        </p:nvPicPr>
        <p:blipFill>
          <a:blip r:embed="rId3"/>
          <a:stretch>
            <a:fillRect/>
          </a:stretch>
        </p:blipFill>
        <p:spPr>
          <a:xfrm>
            <a:off x="1623074" y="943935"/>
            <a:ext cx="6269931" cy="3062319"/>
          </a:xfrm>
          <a:prstGeom prst="rect">
            <a:avLst/>
          </a:prstGeom>
        </p:spPr>
      </p:pic>
    </p:spTree>
    <p:extLst>
      <p:ext uri="{BB962C8B-B14F-4D97-AF65-F5344CB8AC3E}">
        <p14:creationId xmlns:p14="http://schemas.microsoft.com/office/powerpoint/2010/main" val="3286604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a:t>Terminology In Action</a:t>
            </a:r>
          </a:p>
        </p:txBody>
      </p:sp>
      <p:sp>
        <p:nvSpPr>
          <p:cNvPr id="109" name="Google Shape;109;p17"/>
          <p:cNvSpPr txBox="1">
            <a:spLocks noGrp="1"/>
          </p:cNvSpPr>
          <p:nvPr>
            <p:ph type="body" idx="1"/>
          </p:nvPr>
        </p:nvSpPr>
        <p:spPr>
          <a:xfrm>
            <a:off x="1165475" y="4055540"/>
            <a:ext cx="7357682" cy="745875"/>
          </a:xfrm>
          <a:prstGeom prst="rect">
            <a:avLst/>
          </a:prstGeom>
        </p:spPr>
        <p:txBody>
          <a:bodyPr spcFirstLastPara="1" wrap="square" lIns="91425" tIns="91425" rIns="91425" bIns="91425" anchor="t" anchorCtr="0">
            <a:noAutofit/>
          </a:bodyPr>
          <a:lstStyle/>
          <a:p>
            <a:pPr marL="38100" indent="0">
              <a:buNone/>
            </a:pPr>
            <a:r>
              <a:rPr lang="en-US" sz="1400" dirty="0"/>
              <a:t>A join point is an event that occurs during the execution of a program; so, it could be a method call, the initialization of a variable, the updating of a field, </a:t>
            </a:r>
            <a:r>
              <a:rPr lang="en-US" sz="1400" dirty="0" err="1"/>
              <a:t>etc</a:t>
            </a:r>
            <a:endParaRPr lang="en-US" sz="14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3" name="Picture 2">
            <a:extLst>
              <a:ext uri="{FF2B5EF4-FFF2-40B4-BE49-F238E27FC236}">
                <a16:creationId xmlns:a16="http://schemas.microsoft.com/office/drawing/2014/main" id="{60602693-4322-E94B-9DE4-82FC1721B9B4}"/>
              </a:ext>
            </a:extLst>
          </p:cNvPr>
          <p:cNvPicPr>
            <a:picLocks noChangeAspect="1"/>
          </p:cNvPicPr>
          <p:nvPr/>
        </p:nvPicPr>
        <p:blipFill>
          <a:blip r:embed="rId3"/>
          <a:stretch>
            <a:fillRect/>
          </a:stretch>
        </p:blipFill>
        <p:spPr>
          <a:xfrm>
            <a:off x="1623074" y="943935"/>
            <a:ext cx="6269931" cy="3062319"/>
          </a:xfrm>
          <a:prstGeom prst="rect">
            <a:avLst/>
          </a:prstGeom>
        </p:spPr>
      </p:pic>
    </p:spTree>
    <p:extLst>
      <p:ext uri="{BB962C8B-B14F-4D97-AF65-F5344CB8AC3E}">
        <p14:creationId xmlns:p14="http://schemas.microsoft.com/office/powerpoint/2010/main" val="1989016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b="1" dirty="0"/>
              <a:t>types of join points</a:t>
            </a:r>
            <a:endParaRPr lang="en-US" dirty="0"/>
          </a:p>
        </p:txBody>
      </p:sp>
      <p:sp>
        <p:nvSpPr>
          <p:cNvPr id="109" name="Google Shape;109;p17"/>
          <p:cNvSpPr txBox="1">
            <a:spLocks noGrp="1"/>
          </p:cNvSpPr>
          <p:nvPr>
            <p:ph type="body" idx="1"/>
          </p:nvPr>
        </p:nvSpPr>
        <p:spPr>
          <a:xfrm>
            <a:off x="1165475" y="894649"/>
            <a:ext cx="7357682" cy="3857482"/>
          </a:xfrm>
          <a:prstGeom prst="rect">
            <a:avLst/>
          </a:prstGeom>
        </p:spPr>
        <p:txBody>
          <a:bodyPr spcFirstLastPara="1" wrap="square" lIns="91425" tIns="91425" rIns="91425" bIns="91425" anchor="t" anchorCtr="0">
            <a:noAutofit/>
          </a:bodyPr>
          <a:lstStyle/>
          <a:p>
            <a:pPr marL="38100" indent="0">
              <a:lnSpc>
                <a:spcPct val="150000"/>
              </a:lnSpc>
              <a:buNone/>
            </a:pPr>
            <a:r>
              <a:rPr lang="en-US" sz="1400" b="1" dirty="0"/>
              <a:t>#</a:t>
            </a:r>
            <a:r>
              <a:rPr lang="en-US" sz="1400" i="1" dirty="0"/>
              <a:t> </a:t>
            </a:r>
            <a:r>
              <a:rPr lang="en-US" sz="1400" b="1" dirty="0"/>
              <a:t>call events:</a:t>
            </a:r>
            <a:r>
              <a:rPr lang="en-US" sz="1400" dirty="0"/>
              <a:t> calls to a method or a constructor</a:t>
            </a:r>
          </a:p>
          <a:p>
            <a:pPr marL="38100" indent="0">
              <a:lnSpc>
                <a:spcPct val="150000"/>
              </a:lnSpc>
              <a:buNone/>
            </a:pPr>
            <a:r>
              <a:rPr lang="en-US" sz="1400" b="1" dirty="0"/>
              <a:t># execution events:</a:t>
            </a:r>
            <a:r>
              <a:rPr lang="en-US" sz="1400" i="1" dirty="0"/>
              <a:t> </a:t>
            </a:r>
            <a:r>
              <a:rPr lang="en-US" sz="1400" dirty="0"/>
              <a:t>the execution of a method or a constructor</a:t>
            </a:r>
          </a:p>
          <a:p>
            <a:pPr marL="38100" indent="0">
              <a:lnSpc>
                <a:spcPct val="150000"/>
              </a:lnSpc>
              <a:buNone/>
            </a:pPr>
            <a:r>
              <a:rPr lang="en-US" sz="1400" b="1" dirty="0"/>
              <a:t># initialization events:</a:t>
            </a:r>
            <a:r>
              <a:rPr lang="en-US" sz="1400" dirty="0"/>
              <a:t> class or object initialization</a:t>
            </a:r>
          </a:p>
          <a:p>
            <a:pPr marL="38100" indent="0">
              <a:lnSpc>
                <a:spcPct val="150000"/>
              </a:lnSpc>
              <a:buNone/>
            </a:pPr>
            <a:r>
              <a:rPr lang="en-US" sz="1400" b="1" dirty="0"/>
              <a:t># data events:</a:t>
            </a:r>
            <a:r>
              <a:rPr lang="en-US" sz="1400" dirty="0"/>
              <a:t> accessing or updating of a field</a:t>
            </a:r>
          </a:p>
          <a:p>
            <a:pPr marL="38100" indent="0">
              <a:lnSpc>
                <a:spcPct val="150000"/>
              </a:lnSpc>
              <a:buNone/>
            </a:pPr>
            <a:r>
              <a:rPr lang="en-US" sz="1400" b="1" dirty="0"/>
              <a:t># exception events:</a:t>
            </a:r>
            <a:r>
              <a:rPr lang="en-US" sz="1400" dirty="0"/>
              <a:t> the handling of an exception</a:t>
            </a:r>
          </a:p>
          <a:p>
            <a:pPr marL="38100" indent="0">
              <a:lnSpc>
                <a:spcPct val="150000"/>
              </a:lnSpc>
              <a:buNone/>
            </a:pPr>
            <a:endParaRPr lang="en-US" sz="1400" dirty="0"/>
          </a:p>
          <a:p>
            <a:pPr marL="38100" indent="0">
              <a:lnSpc>
                <a:spcPct val="150000"/>
              </a:lnSpc>
              <a:buNone/>
            </a:pPr>
            <a:r>
              <a:rPr lang="en-US" sz="1400" dirty="0"/>
              <a:t>A pointcut identifies the specific event(s) (e.g., a call to a named procedure) with which advice should be associated.</a:t>
            </a:r>
          </a:p>
          <a:p>
            <a:pPr marL="38100" indent="0">
              <a:lnSpc>
                <a:spcPct val="150000"/>
              </a:lnSpc>
              <a:buNone/>
            </a:pPr>
            <a:endParaRPr lang="en-US" sz="14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1923389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b="1" dirty="0"/>
              <a:t>types of join advice</a:t>
            </a:r>
            <a:endParaRPr lang="en-US" dirty="0"/>
          </a:p>
        </p:txBody>
      </p:sp>
      <p:sp>
        <p:nvSpPr>
          <p:cNvPr id="109" name="Google Shape;109;p17"/>
          <p:cNvSpPr txBox="1">
            <a:spLocks noGrp="1"/>
          </p:cNvSpPr>
          <p:nvPr>
            <p:ph type="body" idx="1"/>
          </p:nvPr>
        </p:nvSpPr>
        <p:spPr>
          <a:xfrm>
            <a:off x="1165475" y="894649"/>
            <a:ext cx="7357682" cy="3857482"/>
          </a:xfrm>
          <a:prstGeom prst="rect">
            <a:avLst/>
          </a:prstGeom>
        </p:spPr>
        <p:txBody>
          <a:bodyPr spcFirstLastPara="1" wrap="square" lIns="91425" tIns="91425" rIns="91425" bIns="91425" anchor="t" anchorCtr="0">
            <a:noAutofit/>
          </a:bodyPr>
          <a:lstStyle/>
          <a:p>
            <a:pPr marL="38100" indent="0">
              <a:lnSpc>
                <a:spcPct val="150000"/>
              </a:lnSpc>
              <a:buNone/>
            </a:pPr>
            <a:r>
              <a:rPr lang="en-US" sz="1400" dirty="0">
                <a:solidFill>
                  <a:srgbClr val="37C0BA"/>
                </a:solidFill>
              </a:rPr>
              <a:t>1. Advice can be</a:t>
            </a:r>
            <a:r>
              <a:rPr lang="en-US" sz="1400" dirty="0"/>
              <a:t> included before the execution of a specific method, a list of named methods, or a list of methods whose names match a pattern specification</a:t>
            </a:r>
          </a:p>
          <a:p>
            <a:pPr marL="38100" indent="0">
              <a:lnSpc>
                <a:spcPct val="150000"/>
              </a:lnSpc>
              <a:buNone/>
            </a:pPr>
            <a:endParaRPr lang="en-US" sz="1400" dirty="0">
              <a:solidFill>
                <a:srgbClr val="37C0BA"/>
              </a:solidFill>
            </a:endParaRPr>
          </a:p>
          <a:p>
            <a:pPr marL="38100" indent="0">
              <a:lnSpc>
                <a:spcPct val="150000"/>
              </a:lnSpc>
              <a:buNone/>
            </a:pPr>
            <a:r>
              <a:rPr lang="en-US" sz="1400" dirty="0">
                <a:solidFill>
                  <a:srgbClr val="37C0BA"/>
                </a:solidFill>
              </a:rPr>
              <a:t>2.</a:t>
            </a:r>
            <a:r>
              <a:rPr lang="en-US" sz="1400" dirty="0"/>
              <a:t> </a:t>
            </a:r>
            <a:r>
              <a:rPr lang="en-US" sz="1400" dirty="0">
                <a:solidFill>
                  <a:srgbClr val="37C0BA"/>
                </a:solidFill>
              </a:rPr>
              <a:t>Advice can be </a:t>
            </a:r>
            <a:r>
              <a:rPr lang="en-US" sz="1400" dirty="0"/>
              <a:t>included after the normal or exceptional return from a method.</a:t>
            </a:r>
          </a:p>
          <a:p>
            <a:pPr marL="38100" indent="0">
              <a:lnSpc>
                <a:spcPct val="150000"/>
              </a:lnSpc>
              <a:buNone/>
            </a:pPr>
            <a:endParaRPr lang="en-US" sz="1400" dirty="0">
              <a:solidFill>
                <a:srgbClr val="37C0BA"/>
              </a:solidFill>
            </a:endParaRPr>
          </a:p>
          <a:p>
            <a:pPr marL="38100" indent="0">
              <a:lnSpc>
                <a:spcPct val="150000"/>
              </a:lnSpc>
              <a:buNone/>
            </a:pPr>
            <a:r>
              <a:rPr lang="en-US" sz="1400" dirty="0">
                <a:solidFill>
                  <a:srgbClr val="37C0BA"/>
                </a:solidFill>
              </a:rPr>
              <a:t>3. Advice can be </a:t>
            </a:r>
            <a:r>
              <a:rPr lang="en-US" sz="1400" dirty="0"/>
              <a:t>included when a field in an object is modified; you can include advice to monitor or change that field.</a:t>
            </a: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2989227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078877"/>
            <a:ext cx="6767100" cy="985745"/>
          </a:xfrm>
          <a:prstGeom prst="rect">
            <a:avLst/>
          </a:prstGeom>
        </p:spPr>
        <p:txBody>
          <a:bodyPr spcFirstLastPara="1" wrap="square" lIns="91425" tIns="91425" rIns="91425" bIns="91425" anchor="ctr" anchorCtr="0">
            <a:noAutofit/>
          </a:bodyPr>
          <a:lstStyle/>
          <a:p>
            <a:r>
              <a:rPr lang="en-US" dirty="0"/>
              <a:t>Software engineering with aspects</a:t>
            </a:r>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2E3037"/>
                </a:solidFill>
                <a:latin typeface="Quicksand"/>
                <a:ea typeface="Quicksand"/>
                <a:cs typeface="Quicksand"/>
                <a:sym typeface="Quicksand"/>
              </a:rPr>
              <a:t>3</a:t>
            </a: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121728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65475" y="604610"/>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INSTRUCTIONS FOR USE</a:t>
            </a:r>
            <a:endParaRPr sz="2400"/>
          </a:p>
        </p:txBody>
      </p:sp>
      <p:sp>
        <p:nvSpPr>
          <p:cNvPr id="77" name="Google Shape;77;p13"/>
          <p:cNvSpPr txBox="1"/>
          <p:nvPr/>
        </p:nvSpPr>
        <p:spPr>
          <a:xfrm>
            <a:off x="1165475" y="1249820"/>
            <a:ext cx="3451800" cy="23940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dirty="0">
                <a:solidFill>
                  <a:schemeClr val="accent1"/>
                </a:solidFill>
                <a:latin typeface="Quicksand"/>
                <a:ea typeface="Quicksand"/>
                <a:cs typeface="Quicksand"/>
                <a:sym typeface="Quicksand"/>
              </a:rPr>
              <a:t>EDIT IN GOOGLE SLIDES</a:t>
            </a:r>
            <a:endParaRPr sz="1200" dirty="0">
              <a:solidFill>
                <a:schemeClr val="accent1"/>
              </a:solidFill>
              <a:latin typeface="Quicksand"/>
              <a:ea typeface="Quicksand"/>
              <a:cs typeface="Quicksand"/>
              <a:sym typeface="Quicksand"/>
            </a:endParaRPr>
          </a:p>
          <a:p>
            <a:pPr marL="0" lvl="0" indent="0" algn="l" rtl="0">
              <a:spcBef>
                <a:spcPts val="600"/>
              </a:spcBef>
              <a:spcAft>
                <a:spcPts val="0"/>
              </a:spcAft>
              <a:buClr>
                <a:schemeClr val="dk1"/>
              </a:buClr>
              <a:buSzPts val="1100"/>
              <a:buFont typeface="Arial"/>
              <a:buNone/>
            </a:pPr>
            <a:r>
              <a:rPr lang="en" sz="1200" dirty="0">
                <a:solidFill>
                  <a:srgbClr val="FFFFFF"/>
                </a:solidFill>
                <a:latin typeface="Quicksand"/>
                <a:ea typeface="Quicksand"/>
                <a:cs typeface="Quicksand"/>
                <a:sym typeface="Quicksand"/>
              </a:rPr>
              <a:t>Click on the button under the presentation preview that says "Use as Google Slides Theme".</a:t>
            </a:r>
            <a:endParaRPr sz="1200" dirty="0">
              <a:solidFill>
                <a:srgbClr val="FFFFFF"/>
              </a:solidFill>
              <a:latin typeface="Quicksand"/>
              <a:ea typeface="Quicksand"/>
              <a:cs typeface="Quicksand"/>
              <a:sym typeface="Quicksand"/>
            </a:endParaRPr>
          </a:p>
          <a:p>
            <a:pPr marL="0" lvl="0" indent="0" algn="l" rtl="0">
              <a:spcBef>
                <a:spcPts val="600"/>
              </a:spcBef>
              <a:spcAft>
                <a:spcPts val="0"/>
              </a:spcAft>
              <a:buClr>
                <a:schemeClr val="dk1"/>
              </a:buClr>
              <a:buSzPts val="1100"/>
              <a:buFont typeface="Arial"/>
              <a:buNone/>
            </a:pPr>
            <a:r>
              <a:rPr lang="en" sz="1200" dirty="0">
                <a:solidFill>
                  <a:srgbClr val="FFFFFF"/>
                </a:solidFill>
                <a:latin typeface="Quicksand"/>
                <a:ea typeface="Quicksand"/>
                <a:cs typeface="Quicksand"/>
                <a:sym typeface="Quicksand"/>
              </a:rPr>
              <a:t>You will get a copy of this document on your Google Drive and will be able to edit, add or delete slides.</a:t>
            </a:r>
            <a:endParaRPr sz="1200" dirty="0">
              <a:solidFill>
                <a:srgbClr val="FFFFFF"/>
              </a:solidFill>
              <a:latin typeface="Quicksand"/>
              <a:ea typeface="Quicksand"/>
              <a:cs typeface="Quicksand"/>
              <a:sym typeface="Quicksand"/>
            </a:endParaRPr>
          </a:p>
          <a:p>
            <a:pPr marL="0" lvl="0" indent="0" algn="l" rtl="0">
              <a:spcBef>
                <a:spcPts val="600"/>
              </a:spcBef>
              <a:spcAft>
                <a:spcPts val="0"/>
              </a:spcAft>
              <a:buClr>
                <a:schemeClr val="dk1"/>
              </a:buClr>
              <a:buSzPts val="1100"/>
              <a:buFont typeface="Arial"/>
              <a:buNone/>
            </a:pPr>
            <a:r>
              <a:rPr lang="en" sz="1200" dirty="0">
                <a:solidFill>
                  <a:srgbClr val="FFFFFF"/>
                </a:solidFill>
                <a:latin typeface="Quicksand"/>
                <a:ea typeface="Quicksand"/>
                <a:cs typeface="Quicksand"/>
                <a:sym typeface="Quicksand"/>
              </a:rPr>
              <a:t>You have to be signed in to your Google account.</a:t>
            </a:r>
            <a:endParaRPr sz="1200" dirty="0">
              <a:solidFill>
                <a:srgbClr val="FFFFFF"/>
              </a:solidFill>
              <a:latin typeface="Quicksand"/>
              <a:ea typeface="Quicksand"/>
              <a:cs typeface="Quicksand"/>
              <a:sym typeface="Quicksand"/>
            </a:endParaRPr>
          </a:p>
          <a:p>
            <a:pPr marL="0" lvl="0" indent="0" algn="l" rtl="0">
              <a:spcBef>
                <a:spcPts val="600"/>
              </a:spcBef>
              <a:spcAft>
                <a:spcPts val="0"/>
              </a:spcAft>
              <a:buClr>
                <a:schemeClr val="dk1"/>
              </a:buClr>
              <a:buSzPts val="1100"/>
              <a:buFont typeface="Arial"/>
              <a:buNone/>
            </a:pPr>
            <a:endParaRPr sz="1200" dirty="0">
              <a:solidFill>
                <a:srgbClr val="FFFFFF"/>
              </a:solidFill>
              <a:latin typeface="Quicksand"/>
              <a:ea typeface="Quicksand"/>
              <a:cs typeface="Quicksand"/>
              <a:sym typeface="Quicksand"/>
            </a:endParaRPr>
          </a:p>
          <a:p>
            <a:pPr marL="0" lvl="0" indent="0" algn="l" rtl="0">
              <a:spcBef>
                <a:spcPts val="600"/>
              </a:spcBef>
              <a:spcAft>
                <a:spcPts val="0"/>
              </a:spcAft>
              <a:buNone/>
            </a:pPr>
            <a:endParaRPr sz="1200" dirty="0">
              <a:solidFill>
                <a:srgbClr val="FFFFFF"/>
              </a:solidFill>
              <a:latin typeface="Quicksand"/>
              <a:ea typeface="Quicksand"/>
              <a:cs typeface="Quicksand"/>
              <a:sym typeface="Quicksand"/>
            </a:endParaRPr>
          </a:p>
        </p:txBody>
      </p:sp>
      <p:sp>
        <p:nvSpPr>
          <p:cNvPr id="78" name="Google Shape;78;p13"/>
          <p:cNvSpPr txBox="1"/>
          <p:nvPr/>
        </p:nvSpPr>
        <p:spPr>
          <a:xfrm>
            <a:off x="5084225" y="1249820"/>
            <a:ext cx="3602400" cy="23940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a:solidFill>
                  <a:schemeClr val="accent1"/>
                </a:solidFill>
                <a:latin typeface="Quicksand"/>
                <a:ea typeface="Quicksand"/>
                <a:cs typeface="Quicksand"/>
                <a:sym typeface="Quicksand"/>
              </a:rPr>
              <a:t>EDIT IN POWERPOINT®</a:t>
            </a:r>
            <a:endParaRPr sz="1200">
              <a:solidFill>
                <a:schemeClr val="accent1"/>
              </a:solidFill>
              <a:latin typeface="Quicksand"/>
              <a:ea typeface="Quicksand"/>
              <a:cs typeface="Quicksand"/>
              <a:sym typeface="Quicksand"/>
            </a:endParaRPr>
          </a:p>
          <a:p>
            <a:pPr marL="0" lvl="0" indent="0" algn="l" rtl="0">
              <a:spcBef>
                <a:spcPts val="600"/>
              </a:spcBef>
              <a:spcAft>
                <a:spcPts val="0"/>
              </a:spcAft>
              <a:buNone/>
            </a:pPr>
            <a:r>
              <a:rPr lang="en" sz="1200">
                <a:solidFill>
                  <a:srgbClr val="FFFFFF"/>
                </a:solidFill>
                <a:latin typeface="Quicksand"/>
                <a:ea typeface="Quicksand"/>
                <a:cs typeface="Quicksand"/>
                <a:sym typeface="Quicksand"/>
              </a:rPr>
              <a:t>Click on the button under the presentation preview that says "Download as PowerPoint template". You will get a .pptx file that you can edit in PowerPoint.</a:t>
            </a:r>
            <a:endParaRPr sz="1200">
              <a:solidFill>
                <a:srgbClr val="FFFFFF"/>
              </a:solidFill>
              <a:latin typeface="Quicksand"/>
              <a:ea typeface="Quicksand"/>
              <a:cs typeface="Quicksand"/>
              <a:sym typeface="Quicksand"/>
            </a:endParaRPr>
          </a:p>
          <a:p>
            <a:pPr marL="0" lvl="0" indent="0" algn="l" rtl="0">
              <a:spcBef>
                <a:spcPts val="600"/>
              </a:spcBef>
              <a:spcAft>
                <a:spcPts val="0"/>
              </a:spcAft>
              <a:buNone/>
            </a:pPr>
            <a:r>
              <a:rPr lang="en" sz="1200">
                <a:solidFill>
                  <a:srgbClr val="FFFFFF"/>
                </a:solidFill>
                <a:latin typeface="Quicksand"/>
                <a:ea typeface="Quicksand"/>
                <a:cs typeface="Quicksand"/>
                <a:sym typeface="Quicksand"/>
              </a:rPr>
              <a:t>Remember to download and install the fonts used in this presentation (you’ll find the links to the font files needed in the </a:t>
            </a:r>
            <a:r>
              <a:rPr lang="en" sz="1200" u="sng">
                <a:solidFill>
                  <a:srgbClr val="FFFFFF"/>
                </a:solidFill>
                <a:latin typeface="Quicksand"/>
                <a:ea typeface="Quicksand"/>
                <a:cs typeface="Quicksand"/>
                <a:sym typeface="Quicksand"/>
                <a:hlinkClick r:id="" action="ppaction://noaction">
                  <a:extLst>
                    <a:ext uri="{A12FA001-AC4F-418D-AE19-62706E023703}">
                      <ahyp:hlinkClr xmlns:ahyp="http://schemas.microsoft.com/office/drawing/2018/hyperlinkcolor" val="tx"/>
                    </a:ext>
                  </a:extLst>
                </a:hlinkClick>
              </a:rPr>
              <a:t>Presentation design slide</a:t>
            </a:r>
            <a:r>
              <a:rPr lang="en" sz="1200">
                <a:solidFill>
                  <a:srgbClr val="FFFFFF"/>
                </a:solidFill>
                <a:latin typeface="Quicksand"/>
                <a:ea typeface="Quicksand"/>
                <a:cs typeface="Quicksand"/>
                <a:sym typeface="Quicksand"/>
              </a:rPr>
              <a:t>)</a:t>
            </a:r>
            <a:endParaRPr sz="1200">
              <a:solidFill>
                <a:srgbClr val="FFFFFF"/>
              </a:solidFill>
              <a:latin typeface="Quicksand"/>
              <a:ea typeface="Quicksand"/>
              <a:cs typeface="Quicksand"/>
              <a:sym typeface="Quicksand"/>
            </a:endParaRPr>
          </a:p>
        </p:txBody>
      </p:sp>
      <p:sp>
        <p:nvSpPr>
          <p:cNvPr id="79" name="Google Shape;79;p13"/>
          <p:cNvSpPr txBox="1"/>
          <p:nvPr/>
        </p:nvSpPr>
        <p:spPr>
          <a:xfrm>
            <a:off x="1165475" y="3672394"/>
            <a:ext cx="7521300" cy="6198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 sz="1200" b="1">
                <a:solidFill>
                  <a:srgbClr val="FFFFFF"/>
                </a:solidFill>
                <a:latin typeface="Quicksand"/>
                <a:ea typeface="Quicksand"/>
                <a:cs typeface="Quicksand"/>
                <a:sym typeface="Quicksand"/>
              </a:rPr>
              <a:t>More info on how to use this template at </a:t>
            </a:r>
            <a:r>
              <a:rPr lang="en" sz="1200" b="1" u="sng">
                <a:solidFill>
                  <a:srgbClr val="FFFFFF"/>
                </a:solidFill>
                <a:latin typeface="Quicksand"/>
                <a:ea typeface="Quicksand"/>
                <a:cs typeface="Quicksand"/>
                <a:sym typeface="Quicksand"/>
                <a:hlinkClick r:id="rId3">
                  <a:extLst>
                    <a:ext uri="{A12FA001-AC4F-418D-AE19-62706E023703}">
                      <ahyp:hlinkClr xmlns:ahyp="http://schemas.microsoft.com/office/drawing/2018/hyperlinkcolor" val="tx"/>
                    </a:ext>
                  </a:extLst>
                </a:hlinkClick>
              </a:rPr>
              <a:t>www.slidescarnival.com/help-use-presentation-template</a:t>
            </a:r>
            <a:endParaRPr sz="1200" b="1">
              <a:solidFill>
                <a:srgbClr val="FFFFFF"/>
              </a:solidFill>
              <a:latin typeface="Quicksand"/>
              <a:ea typeface="Quicksand"/>
              <a:cs typeface="Quicksand"/>
              <a:sym typeface="Quicksand"/>
            </a:endParaRPr>
          </a:p>
          <a:p>
            <a:pPr marL="0" lvl="0" indent="0" algn="l" rtl="0">
              <a:spcBef>
                <a:spcPts val="1000"/>
              </a:spcBef>
              <a:spcAft>
                <a:spcPts val="0"/>
              </a:spcAft>
              <a:buNone/>
            </a:pPr>
            <a:r>
              <a:rPr lang="en" sz="1200">
                <a:solidFill>
                  <a:srgbClr val="FFFFFF"/>
                </a:solidFill>
                <a:latin typeface="Quicksand"/>
                <a:ea typeface="Quicksand"/>
                <a:cs typeface="Quicksand"/>
                <a:sym typeface="Quicksand"/>
              </a:rPr>
              <a:t>This template is free to use under </a:t>
            </a:r>
            <a:r>
              <a:rPr lang="en" sz="1200" u="sng">
                <a:solidFill>
                  <a:srgbClr val="FFFFFF"/>
                </a:solidFill>
                <a:latin typeface="Quicksand"/>
                <a:ea typeface="Quicksand"/>
                <a:cs typeface="Quicksand"/>
                <a:sym typeface="Quicksand"/>
                <a:hlinkClick r:id="rId4">
                  <a:extLst>
                    <a:ext uri="{A12FA001-AC4F-418D-AE19-62706E023703}">
                      <ahyp:hlinkClr xmlns:ahyp="http://schemas.microsoft.com/office/drawing/2018/hyperlinkcolor" val="tx"/>
                    </a:ext>
                  </a:extLst>
                </a:hlinkClick>
              </a:rPr>
              <a:t>Creative Commons Attribution license</a:t>
            </a:r>
            <a:r>
              <a:rPr lang="en" sz="1200">
                <a:solidFill>
                  <a:srgbClr val="FFFFFF"/>
                </a:solidFill>
                <a:latin typeface="Quicksand"/>
                <a:ea typeface="Quicksand"/>
                <a:cs typeface="Quicksand"/>
                <a:sym typeface="Quicksand"/>
              </a:rPr>
              <a:t>. You can keep the Credits slide or mention SlidesCarnival and other resources used in a slide footer.</a:t>
            </a:r>
            <a:endParaRPr sz="1200">
              <a:solidFill>
                <a:srgbClr val="FFFFFF"/>
              </a:solidFill>
              <a:latin typeface="Quicksand"/>
              <a:ea typeface="Quicksand"/>
              <a:cs typeface="Quicksand"/>
              <a:sym typeface="Quicksand"/>
            </a:endParaRPr>
          </a:p>
          <a:p>
            <a:pPr marL="0" lvl="0" indent="0" algn="l" rtl="0">
              <a:spcBef>
                <a:spcPts val="1000"/>
              </a:spcBef>
              <a:spcAft>
                <a:spcPts val="0"/>
              </a:spcAft>
              <a:buNone/>
            </a:pPr>
            <a:endParaRPr sz="1200">
              <a:solidFill>
                <a:srgbClr val="FFFFFF"/>
              </a:solidFill>
              <a:latin typeface="Quicksand"/>
              <a:ea typeface="Quicksand"/>
              <a:cs typeface="Quicksand"/>
              <a:sym typeface="Quicksand"/>
            </a:endParaRPr>
          </a:p>
          <a:p>
            <a:pPr marL="0" lvl="0" indent="0" algn="l" rtl="0">
              <a:spcBef>
                <a:spcPts val="1000"/>
              </a:spcBef>
              <a:spcAft>
                <a:spcPts val="1000"/>
              </a:spcAft>
              <a:buNone/>
            </a:pPr>
            <a:endParaRPr sz="1200">
              <a:solidFill>
                <a:srgbClr val="FFFFFF"/>
              </a:solidFill>
              <a:latin typeface="Quicksand"/>
              <a:ea typeface="Quicksand"/>
              <a:cs typeface="Quicksand"/>
              <a:sym typeface="Quicksand"/>
            </a:endParaRPr>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b="1" dirty="0"/>
              <a:t>Introduction</a:t>
            </a:r>
            <a:endParaRPr lang="en-US" dirty="0"/>
          </a:p>
        </p:txBody>
      </p:sp>
      <p:sp>
        <p:nvSpPr>
          <p:cNvPr id="109" name="Google Shape;109;p17"/>
          <p:cNvSpPr txBox="1">
            <a:spLocks noGrp="1"/>
          </p:cNvSpPr>
          <p:nvPr>
            <p:ph type="body" idx="1"/>
          </p:nvPr>
        </p:nvSpPr>
        <p:spPr>
          <a:xfrm>
            <a:off x="1165475" y="1105174"/>
            <a:ext cx="7357682" cy="3535124"/>
          </a:xfrm>
          <a:prstGeom prst="rect">
            <a:avLst/>
          </a:prstGeom>
        </p:spPr>
        <p:txBody>
          <a:bodyPr spcFirstLastPara="1" wrap="square" lIns="91425" tIns="91425" rIns="91425" bIns="91425" anchor="t" anchorCtr="0">
            <a:noAutofit/>
          </a:bodyPr>
          <a:lstStyle/>
          <a:p>
            <a:pPr marL="38100" indent="0">
              <a:lnSpc>
                <a:spcPct val="150000"/>
              </a:lnSpc>
              <a:buNone/>
            </a:pPr>
            <a:r>
              <a:rPr lang="en-US" sz="1400" dirty="0"/>
              <a:t>Aspects were originally introduced as a programming language construct but, as I have discussed, the notion of concerns is one that really comes from the system requirements. Therefore, it makes sense to adopt an aspect-oriented approach at all stages of the system development process. In the early stages of software engineering, adopting an aspect-oriented approach means using the notion of separating concerns as a basis for thinking about the requirements and the system design. Identifying and modeling concerns should be part of the requirements engineering and design processes. Aspect-oriented programming languages then provide the technological support to maintain the separation of concerns in your implementation of the system</a:t>
            </a: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92720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a:t>Concern-oriented requirements engineering</a:t>
            </a:r>
          </a:p>
        </p:txBody>
      </p:sp>
      <p:sp>
        <p:nvSpPr>
          <p:cNvPr id="109" name="Google Shape;109;p17"/>
          <p:cNvSpPr txBox="1">
            <a:spLocks noGrp="1"/>
          </p:cNvSpPr>
          <p:nvPr>
            <p:ph type="body" idx="1"/>
          </p:nvPr>
        </p:nvSpPr>
        <p:spPr>
          <a:xfrm>
            <a:off x="1165475" y="2045887"/>
            <a:ext cx="3807808" cy="1798422"/>
          </a:xfrm>
          <a:prstGeom prst="rect">
            <a:avLst/>
          </a:prstGeom>
        </p:spPr>
        <p:txBody>
          <a:bodyPr spcFirstLastPara="1" wrap="square" lIns="91425" tIns="91425" rIns="91425" bIns="91425" anchor="t" anchorCtr="0">
            <a:noAutofit/>
          </a:bodyPr>
          <a:lstStyle/>
          <a:p>
            <a:pPr marL="38100" indent="0">
              <a:buNone/>
            </a:pPr>
            <a:r>
              <a:rPr lang="en-US" sz="1400" dirty="0"/>
              <a:t>A viewpoint-oriented approach to requirements engineering, where each viewpoint represents the requirements of related groups of stakeholders, is one way to separate core and secondary concerns, </a:t>
            </a: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pic>
        <p:nvPicPr>
          <p:cNvPr id="3" name="Picture 2">
            <a:extLst>
              <a:ext uri="{FF2B5EF4-FFF2-40B4-BE49-F238E27FC236}">
                <a16:creationId xmlns:a16="http://schemas.microsoft.com/office/drawing/2014/main" id="{CF323E1A-1869-A745-B8CF-80AEAD3797C6}"/>
              </a:ext>
            </a:extLst>
          </p:cNvPr>
          <p:cNvPicPr>
            <a:picLocks noChangeAspect="1"/>
          </p:cNvPicPr>
          <p:nvPr/>
        </p:nvPicPr>
        <p:blipFill>
          <a:blip r:embed="rId3"/>
          <a:stretch>
            <a:fillRect/>
          </a:stretch>
        </p:blipFill>
        <p:spPr>
          <a:xfrm>
            <a:off x="4973283" y="1389570"/>
            <a:ext cx="3960427" cy="3250728"/>
          </a:xfrm>
          <a:prstGeom prst="rect">
            <a:avLst/>
          </a:prstGeom>
        </p:spPr>
      </p:pic>
    </p:spTree>
    <p:extLst>
      <p:ext uri="{BB962C8B-B14F-4D97-AF65-F5344CB8AC3E}">
        <p14:creationId xmlns:p14="http://schemas.microsoft.com/office/powerpoint/2010/main" val="2846360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r>
              <a:rPr lang="en-US" dirty="0"/>
              <a:t>Aspect-oriented design and programming</a:t>
            </a:r>
          </a:p>
        </p:txBody>
      </p:sp>
      <p:sp>
        <p:nvSpPr>
          <p:cNvPr id="109" name="Google Shape;109;p17"/>
          <p:cNvSpPr txBox="1">
            <a:spLocks noGrp="1"/>
          </p:cNvSpPr>
          <p:nvPr>
            <p:ph type="body" idx="1"/>
          </p:nvPr>
        </p:nvSpPr>
        <p:spPr>
          <a:xfrm>
            <a:off x="1165475" y="1998582"/>
            <a:ext cx="3807808" cy="1798422"/>
          </a:xfrm>
          <a:prstGeom prst="rect">
            <a:avLst/>
          </a:prstGeom>
        </p:spPr>
        <p:txBody>
          <a:bodyPr spcFirstLastPara="1" wrap="square" lIns="91425" tIns="91425" rIns="91425" bIns="91425" anchor="t" anchorCtr="0">
            <a:noAutofit/>
          </a:bodyPr>
          <a:lstStyle/>
          <a:p>
            <a:pPr marL="38100" indent="0">
              <a:buNone/>
            </a:pPr>
            <a:r>
              <a:rPr lang="en-US" sz="1400" dirty="0"/>
              <a:t>Aspect-oriented design is the process of designing a system that makes use of aspects to implement the cross-cutting concerns and extensions that are identified during the requirements engineering process.</a:t>
            </a: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pic>
        <p:nvPicPr>
          <p:cNvPr id="4" name="Picture 3">
            <a:extLst>
              <a:ext uri="{FF2B5EF4-FFF2-40B4-BE49-F238E27FC236}">
                <a16:creationId xmlns:a16="http://schemas.microsoft.com/office/drawing/2014/main" id="{23CF5257-928A-3E43-9DCC-72447341C7AB}"/>
              </a:ext>
            </a:extLst>
          </p:cNvPr>
          <p:cNvPicPr>
            <a:picLocks noChangeAspect="1"/>
          </p:cNvPicPr>
          <p:nvPr/>
        </p:nvPicPr>
        <p:blipFill>
          <a:blip r:embed="rId3"/>
          <a:stretch>
            <a:fillRect/>
          </a:stretch>
        </p:blipFill>
        <p:spPr>
          <a:xfrm>
            <a:off x="4973283" y="1803834"/>
            <a:ext cx="3845773" cy="2187918"/>
          </a:xfrm>
          <a:prstGeom prst="rect">
            <a:avLst/>
          </a:prstGeom>
        </p:spPr>
      </p:pic>
    </p:spTree>
    <p:extLst>
      <p:ext uri="{BB962C8B-B14F-4D97-AF65-F5344CB8AC3E}">
        <p14:creationId xmlns:p14="http://schemas.microsoft.com/office/powerpoint/2010/main" val="603494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078877"/>
            <a:ext cx="6767100" cy="98574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 is Aspect Oriented Software Development</a:t>
            </a:r>
            <a:endParaRPr dirty="0"/>
          </a:p>
        </p:txBody>
      </p:sp>
      <p:sp>
        <p:nvSpPr>
          <p:cNvPr id="95" name="Google Shape;95;p15"/>
          <p:cNvSpPr txBox="1">
            <a:spLocks noGrp="1"/>
          </p:cNvSpPr>
          <p:nvPr>
            <p:ph type="subTitle" idx="1"/>
          </p:nvPr>
        </p:nvSpPr>
        <p:spPr>
          <a:xfrm>
            <a:off x="1530175" y="3126530"/>
            <a:ext cx="6927900" cy="12084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Key</a:t>
            </a:r>
            <a:r>
              <a:rPr lang="en" dirty="0"/>
              <a:t>words: </a:t>
            </a:r>
          </a:p>
          <a:p>
            <a:pPr marL="285750" lvl="0" indent="-285750" algn="l" rtl="0">
              <a:spcBef>
                <a:spcPts val="0"/>
              </a:spcBef>
              <a:spcAft>
                <a:spcPts val="0"/>
              </a:spcAft>
              <a:buFont typeface="Arial" panose="020B0604020202020204" pitchFamily="34" charset="0"/>
              <a:buChar char="•"/>
            </a:pPr>
            <a:r>
              <a:rPr lang="en-US" dirty="0"/>
              <a:t>Separation Of Concerns</a:t>
            </a:r>
          </a:p>
          <a:p>
            <a:pPr marL="285750" indent="-285750">
              <a:buFont typeface="Arial" panose="020B0604020202020204" pitchFamily="34" charset="0"/>
              <a:buChar char="•"/>
            </a:pPr>
            <a:r>
              <a:rPr lang="en-US" dirty="0"/>
              <a:t>Modularizations</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2E3037"/>
                </a:solidFill>
                <a:latin typeface="Quicksand"/>
                <a:ea typeface="Quicksand"/>
                <a:cs typeface="Quicksand"/>
                <a:sym typeface="Quicksand"/>
              </a:rPr>
              <a:t>1</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body" idx="1"/>
          </p:nvPr>
        </p:nvSpPr>
        <p:spPr>
          <a:xfrm>
            <a:off x="1506225" y="1701083"/>
            <a:ext cx="6700500" cy="1741333"/>
          </a:xfrm>
          <a:prstGeom prst="rect">
            <a:avLst/>
          </a:prstGeom>
        </p:spPr>
        <p:txBody>
          <a:bodyPr spcFirstLastPara="1" wrap="square" lIns="91425" tIns="91425" rIns="91425" bIns="91425" anchor="ctr" anchorCtr="0">
            <a:noAutofit/>
          </a:bodyPr>
          <a:lstStyle/>
          <a:p>
            <a:pPr marL="0" lvl="0" indent="0">
              <a:buNone/>
            </a:pPr>
            <a:r>
              <a:rPr lang="en-US" i="0" dirty="0"/>
              <a:t>AOSD allows multiple concerns to be expressed separately and automatically unified into working systems</a:t>
            </a:r>
            <a:endParaRPr dirty="0">
              <a:solidFill>
                <a:schemeClr val="accent1"/>
              </a:solidFill>
            </a:endParaRPr>
          </a:p>
        </p:txBody>
      </p:sp>
      <p:sp>
        <p:nvSpPr>
          <p:cNvPr id="103" name="Google Shape;103;p1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p21"/>
          <p:cNvSpPr txBox="1">
            <a:spLocks noGrp="1"/>
          </p:cNvSpPr>
          <p:nvPr>
            <p:ph type="title"/>
          </p:nvPr>
        </p:nvSpPr>
        <p:spPr>
          <a:xfrm>
            <a:off x="1143000" y="397249"/>
            <a:ext cx="6858000" cy="508684"/>
          </a:xfrm>
          <a:prstGeom prst="rect">
            <a:avLst/>
          </a:prstGeom>
        </p:spPr>
        <p:txBody>
          <a:bodyPr spcFirstLastPara="1" wrap="square" lIns="91425" tIns="91425" rIns="91425" bIns="91425" anchor="b" anchorCtr="0">
            <a:noAutofit/>
          </a:bodyPr>
          <a:lstStyle/>
          <a:p>
            <a:pPr lvl="0"/>
            <a:r>
              <a:rPr lang="en-US" dirty="0"/>
              <a:t>Modularizations</a:t>
            </a:r>
            <a:endParaRPr dirty="0">
              <a:solidFill>
                <a:srgbClr val="39C0BA"/>
              </a:solidFill>
            </a:endParaRPr>
          </a:p>
        </p:txBody>
      </p:sp>
      <p:sp>
        <p:nvSpPr>
          <p:cNvPr id="147" name="Google Shape;147;p21"/>
          <p:cNvSpPr txBox="1">
            <a:spLocks noGrp="1"/>
          </p:cNvSpPr>
          <p:nvPr>
            <p:ph type="body" idx="1"/>
          </p:nvPr>
        </p:nvSpPr>
        <p:spPr>
          <a:xfrm>
            <a:off x="1049868" y="1698717"/>
            <a:ext cx="4859866" cy="2135534"/>
          </a:xfrm>
          <a:prstGeom prst="rect">
            <a:avLst/>
          </a:prstGeom>
        </p:spPr>
        <p:txBody>
          <a:bodyPr spcFirstLastPara="1" wrap="square" lIns="91425" tIns="91425" rIns="91425" bIns="91425" anchor="ctr" anchorCtr="0">
            <a:noAutofit/>
          </a:bodyPr>
          <a:lstStyle/>
          <a:p>
            <a:pPr marL="38100" indent="0">
              <a:lnSpc>
                <a:spcPct val="150000"/>
              </a:lnSpc>
              <a:buNone/>
            </a:pPr>
            <a:r>
              <a:rPr lang="en-US" sz="2000" dirty="0"/>
              <a:t>aspect-oriented software development (AOSD) is a software development technology that seeks new modularizations of software systems in order to isolate secondary or supporting functions from the main program's business logic</a:t>
            </a:r>
          </a:p>
        </p:txBody>
      </p:sp>
      <p:sp>
        <p:nvSpPr>
          <p:cNvPr id="148" name="Google Shape;148;p21"/>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a:extLst>
              <a:ext uri="{FF2B5EF4-FFF2-40B4-BE49-F238E27FC236}">
                <a16:creationId xmlns:a16="http://schemas.microsoft.com/office/drawing/2014/main" id="{2F258CE6-D646-7644-81C7-4B6DBAA97C22}"/>
              </a:ext>
            </a:extLst>
          </p:cNvPr>
          <p:cNvPicPr>
            <a:picLocks noChangeAspect="1"/>
          </p:cNvPicPr>
          <p:nvPr/>
        </p:nvPicPr>
        <p:blipFill>
          <a:blip r:embed="rId3"/>
          <a:stretch>
            <a:fillRect/>
          </a:stretch>
        </p:blipFill>
        <p:spPr>
          <a:xfrm>
            <a:off x="5978998" y="1328975"/>
            <a:ext cx="3008192" cy="307821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39C0BA"/>
                </a:solidFill>
              </a:rPr>
              <a:t>Aspect Oriented Software Development Introduction </a:t>
            </a:r>
            <a:endParaRPr dirty="0">
              <a:solidFill>
                <a:srgbClr val="39C0BA"/>
              </a:solidFill>
            </a:endParaRPr>
          </a:p>
        </p:txBody>
      </p:sp>
      <p:sp>
        <p:nvSpPr>
          <p:cNvPr id="109" name="Google Shape;109;p17"/>
          <p:cNvSpPr txBox="1">
            <a:spLocks noGrp="1"/>
          </p:cNvSpPr>
          <p:nvPr>
            <p:ph type="body" idx="1"/>
          </p:nvPr>
        </p:nvSpPr>
        <p:spPr>
          <a:xfrm>
            <a:off x="1165498" y="1158072"/>
            <a:ext cx="6858000" cy="3725700"/>
          </a:xfrm>
          <a:prstGeom prst="rect">
            <a:avLst/>
          </a:prstGeom>
        </p:spPr>
        <p:txBody>
          <a:bodyPr spcFirstLastPara="1" wrap="square" lIns="91425" tIns="91425" rIns="91425" bIns="91425" anchor="t" anchorCtr="0">
            <a:noAutofit/>
          </a:bodyPr>
          <a:lstStyle/>
          <a:p>
            <a:pPr marL="0" lvl="0" indent="0">
              <a:buNone/>
            </a:pPr>
            <a:r>
              <a:rPr lang="en-US" sz="1400" dirty="0"/>
              <a:t>AOSE is based around abstractions called </a:t>
            </a:r>
            <a:r>
              <a:rPr lang="en-US" sz="1400" b="1" dirty="0">
                <a:solidFill>
                  <a:srgbClr val="37C0BA"/>
                </a:solidFill>
              </a:rPr>
              <a:t>aspects</a:t>
            </a:r>
          </a:p>
          <a:p>
            <a:pPr marL="0" lvl="0" indent="0">
              <a:buNone/>
            </a:pPr>
            <a:endParaRPr lang="en-US" sz="1400" b="1" dirty="0">
              <a:solidFill>
                <a:srgbClr val="37C0BA"/>
              </a:solidFill>
            </a:endParaRPr>
          </a:p>
          <a:p>
            <a:pPr marL="0" lvl="0" indent="0">
              <a:buNone/>
            </a:pPr>
            <a:r>
              <a:rPr lang="en-US" sz="1400" dirty="0"/>
              <a:t>important characteristic: </a:t>
            </a:r>
          </a:p>
          <a:p>
            <a:pPr marL="285750" indent="-285750"/>
            <a:r>
              <a:rPr lang="en-US" sz="1400" dirty="0"/>
              <a:t>definition of where they should be included</a:t>
            </a:r>
          </a:p>
          <a:p>
            <a:pPr marL="285750" indent="-285750"/>
            <a:r>
              <a:rPr lang="en-US" sz="1400" dirty="0"/>
              <a:t> implementing the cross-cutting concern</a:t>
            </a:r>
            <a:endParaRPr lang="en-US" sz="1400" b="1" dirty="0">
              <a:solidFill>
                <a:srgbClr val="37C0BA"/>
              </a:solidFill>
            </a:endParaRPr>
          </a:p>
          <a:p>
            <a:pPr marL="0" lvl="0" indent="0">
              <a:buNone/>
            </a:pPr>
            <a:endParaRPr lang="en-US" sz="1400" b="1" dirty="0">
              <a:solidFill>
                <a:srgbClr val="37C0BA"/>
              </a:solidFill>
            </a:endParaRPr>
          </a:p>
          <a:p>
            <a:pPr marL="0" lvl="0" indent="0">
              <a:buNone/>
            </a:pPr>
            <a:r>
              <a:rPr lang="en-US" sz="1400" dirty="0"/>
              <a:t>approaches to software modularization: </a:t>
            </a:r>
          </a:p>
          <a:p>
            <a:pPr marL="285750" indent="-285750"/>
            <a:r>
              <a:rPr lang="en-US" sz="1200" dirty="0"/>
              <a:t>Subject Oriented Programming</a:t>
            </a:r>
          </a:p>
          <a:p>
            <a:pPr marL="285750" indent="-285750"/>
            <a:r>
              <a:rPr lang="en-US" sz="1200" dirty="0"/>
              <a:t>Feature Oriented Programming </a:t>
            </a:r>
          </a:p>
          <a:p>
            <a:pPr marL="285750" indent="-285750"/>
            <a:r>
              <a:rPr lang="en-US" sz="1200" dirty="0"/>
              <a:t>Adaptive Programming </a:t>
            </a:r>
          </a:p>
          <a:p>
            <a:pPr marL="285750" indent="-285750"/>
            <a:endParaRPr lang="en-US" sz="1200" dirty="0"/>
          </a:p>
          <a:p>
            <a:pPr marL="0" indent="0">
              <a:buNone/>
            </a:pPr>
            <a:r>
              <a:rPr lang="en-US" sz="1200" dirty="0">
                <a:solidFill>
                  <a:srgbClr val="37C0BA"/>
                </a:solidFill>
              </a:rPr>
              <a:t>Gregor </a:t>
            </a:r>
            <a:r>
              <a:rPr lang="en-US" sz="1200" dirty="0" err="1">
                <a:solidFill>
                  <a:srgbClr val="37C0BA"/>
                </a:solidFill>
              </a:rPr>
              <a:t>Kiczales</a:t>
            </a:r>
            <a:r>
              <a:rPr lang="en-US" sz="1200" dirty="0">
                <a:solidFill>
                  <a:srgbClr val="37C0BA"/>
                </a:solidFill>
              </a:rPr>
              <a:t> </a:t>
            </a:r>
            <a:r>
              <a:rPr lang="en-US" sz="1200" dirty="0"/>
              <a:t>and </a:t>
            </a:r>
            <a:r>
              <a:rPr lang="en-US" sz="1200" dirty="0">
                <a:solidFill>
                  <a:srgbClr val="37C0BA"/>
                </a:solidFill>
              </a:rPr>
              <a:t>Palo Alto Research Center</a:t>
            </a:r>
            <a:r>
              <a:rPr lang="en-US" sz="1200" dirty="0"/>
              <a:t> later developed AspectJ framework which main concern is </a:t>
            </a:r>
            <a:r>
              <a:rPr lang="en-US" sz="1200" dirty="0" err="1"/>
              <a:t>aop</a:t>
            </a:r>
            <a:endParaRPr lang="en-US" sz="1200" dirty="0"/>
          </a:p>
          <a:p>
            <a:pPr marL="0" indent="0">
              <a:buNone/>
            </a:pPr>
            <a:endParaRPr lang="en-US"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7357682" cy="34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39C0BA"/>
                </a:solidFill>
              </a:rPr>
              <a:t>Cross Cutting Problems</a:t>
            </a:r>
            <a:endParaRPr dirty="0">
              <a:solidFill>
                <a:srgbClr val="39C0BA"/>
              </a:solidFill>
            </a:endParaRPr>
          </a:p>
        </p:txBody>
      </p:sp>
      <p:sp>
        <p:nvSpPr>
          <p:cNvPr id="109" name="Google Shape;109;p17"/>
          <p:cNvSpPr txBox="1">
            <a:spLocks noGrp="1"/>
          </p:cNvSpPr>
          <p:nvPr>
            <p:ph type="body" idx="1"/>
          </p:nvPr>
        </p:nvSpPr>
        <p:spPr>
          <a:xfrm>
            <a:off x="1165497" y="1158072"/>
            <a:ext cx="7716035" cy="3725700"/>
          </a:xfrm>
          <a:prstGeom prst="rect">
            <a:avLst/>
          </a:prstGeom>
        </p:spPr>
        <p:txBody>
          <a:bodyPr spcFirstLastPara="1" wrap="square" lIns="91425" tIns="91425" rIns="91425" bIns="91425" anchor="t" anchorCtr="0">
            <a:noAutofit/>
          </a:bodyPr>
          <a:lstStyle/>
          <a:p>
            <a:pPr marL="38100" indent="0" algn="ctr">
              <a:buNone/>
            </a:pPr>
            <a:endParaRPr lang="en-US" sz="1400" dirty="0"/>
          </a:p>
          <a:p>
            <a:pPr marL="38100" indent="0" algn="ctr">
              <a:buNone/>
            </a:pPr>
            <a:endParaRPr lang="en-US" sz="1400" dirty="0"/>
          </a:p>
          <a:p>
            <a:pPr marL="38100" indent="0" algn="ctr">
              <a:buNone/>
            </a:pPr>
            <a:r>
              <a:rPr lang="en-US" sz="1400" dirty="0"/>
              <a:t>By representing cross-cutting concerns as aspects, these concerns can be understood, reused, and modified independently, without regard for where the code is used.</a:t>
            </a:r>
          </a:p>
          <a:p>
            <a:pPr marL="38100" indent="0" algn="ctr">
              <a:buNone/>
            </a:pPr>
            <a:endParaRPr lang="en-US" sz="1400" dirty="0"/>
          </a:p>
          <a:p>
            <a:pPr marL="38100" indent="0" algn="ctr">
              <a:buNone/>
            </a:pPr>
            <a:r>
              <a:rPr lang="en-US" sz="1400" dirty="0"/>
              <a:t>OR</a:t>
            </a:r>
          </a:p>
          <a:p>
            <a:pPr marL="38100" indent="0" algn="ctr">
              <a:buNone/>
            </a:pPr>
            <a:endParaRPr lang="en-US" sz="1400" dirty="0"/>
          </a:p>
          <a:p>
            <a:pPr marL="38100" indent="0" algn="ctr">
              <a:buNone/>
            </a:pPr>
            <a:r>
              <a:rPr lang="en-US" sz="1400" dirty="0"/>
              <a:t>are aspects of the program that affects other concerns </a:t>
            </a:r>
          </a:p>
          <a:p>
            <a:pPr marL="38100" indent="0" algn="ctr">
              <a:buNone/>
            </a:pPr>
            <a:endParaRPr lang="en-US" sz="14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940795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078877"/>
            <a:ext cx="6767100" cy="985745"/>
          </a:xfrm>
          <a:prstGeom prst="rect">
            <a:avLst/>
          </a:prstGeom>
        </p:spPr>
        <p:txBody>
          <a:bodyPr spcFirstLastPara="1" wrap="square" lIns="91425" tIns="91425" rIns="91425" bIns="91425" anchor="ctr" anchorCtr="0">
            <a:noAutofit/>
          </a:bodyPr>
          <a:lstStyle/>
          <a:p>
            <a:r>
              <a:rPr lang="en-US" dirty="0"/>
              <a:t>Separation of concerns </a:t>
            </a:r>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2E3037"/>
                </a:solidFill>
                <a:latin typeface="Quicksand"/>
                <a:ea typeface="Quicksand"/>
                <a:cs typeface="Quicksand"/>
                <a:sym typeface="Quicksand"/>
              </a:rPr>
              <a:t>2</a:t>
            </a: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790692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39C0BA"/>
                </a:solidFill>
              </a:rPr>
              <a:t>Separation Of Concern</a:t>
            </a:r>
            <a:endParaRPr dirty="0">
              <a:solidFill>
                <a:srgbClr val="39C0BA"/>
              </a:solidFill>
            </a:endParaRPr>
          </a:p>
        </p:txBody>
      </p:sp>
      <p:sp>
        <p:nvSpPr>
          <p:cNvPr id="109" name="Google Shape;109;p17"/>
          <p:cNvSpPr txBox="1">
            <a:spLocks noGrp="1"/>
          </p:cNvSpPr>
          <p:nvPr>
            <p:ph type="body" idx="1"/>
          </p:nvPr>
        </p:nvSpPr>
        <p:spPr>
          <a:xfrm>
            <a:off x="1165475" y="894649"/>
            <a:ext cx="7357682" cy="3857482"/>
          </a:xfrm>
          <a:prstGeom prst="rect">
            <a:avLst/>
          </a:prstGeom>
        </p:spPr>
        <p:txBody>
          <a:bodyPr spcFirstLastPara="1" wrap="square" lIns="91425" tIns="91425" rIns="91425" bIns="91425" anchor="t" anchorCtr="0">
            <a:noAutofit/>
          </a:bodyPr>
          <a:lstStyle/>
          <a:p>
            <a:pPr marL="0" indent="0">
              <a:buNone/>
            </a:pPr>
            <a:r>
              <a:rPr lang="en-US" sz="1300" dirty="0"/>
              <a:t>The separation of concerns is a key principle of software design and implementation. It means that you should organize your software so that each element in the program (class, method, procedure, etc.) does one thing and one thing only. You can then focus on that element without regard for the other elements in the program</a:t>
            </a:r>
          </a:p>
          <a:p>
            <a:pPr marL="0" indent="0">
              <a:buNone/>
            </a:pPr>
            <a:endParaRPr lang="en-US" sz="1300" dirty="0"/>
          </a:p>
          <a:p>
            <a:pPr marL="0" indent="0">
              <a:buNone/>
            </a:pPr>
            <a:r>
              <a:rPr lang="en-US" sz="1300" dirty="0"/>
              <a:t>concerns are really reflections of the system requirements and priorities of stakeholders in the system</a:t>
            </a:r>
          </a:p>
          <a:p>
            <a:pPr marL="0" indent="0">
              <a:buNone/>
            </a:pPr>
            <a:endParaRPr lang="en-US" sz="1300" dirty="0"/>
          </a:p>
          <a:p>
            <a:pPr marL="0" indent="0">
              <a:buNone/>
            </a:pPr>
            <a:r>
              <a:rPr lang="en-US" sz="1300" dirty="0"/>
              <a:t>It is easier to trace concerns, expressed as a requirement or a related set of requirements</a:t>
            </a:r>
          </a:p>
          <a:p>
            <a:pPr marL="0" indent="0">
              <a:buNone/>
            </a:pPr>
            <a:endParaRPr lang="en-US" sz="1300" dirty="0"/>
          </a:p>
          <a:p>
            <a:pPr marL="0" indent="0">
              <a:buNone/>
            </a:pPr>
            <a:endParaRPr lang="en-US" sz="13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716492812"/>
      </p:ext>
    </p:extLst>
  </p:cSld>
  <p:clrMapOvr>
    <a:masterClrMapping/>
  </p:clrMapOvr>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1223</Words>
  <Application>Microsoft Macintosh PowerPoint</Application>
  <PresentationFormat>On-screen Show (16:9)</PresentationFormat>
  <Paragraphs>122</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Quicksand</vt:lpstr>
      <vt:lpstr>Arial</vt:lpstr>
      <vt:lpstr>Times New Roman</vt:lpstr>
      <vt:lpstr>Eleanor template</vt:lpstr>
      <vt:lpstr>Amirhossein Jani Dr. Haroon Abadi Islamic Azad University–Central Branch  Aspect Oriented Software Development May-2021</vt:lpstr>
      <vt:lpstr>INSTRUCTIONS FOR USE</vt:lpstr>
      <vt:lpstr>What is Aspect Oriented Software Development</vt:lpstr>
      <vt:lpstr>PowerPoint Presentation</vt:lpstr>
      <vt:lpstr>Modularizations</vt:lpstr>
      <vt:lpstr>Aspect Oriented Software Development Introduction </vt:lpstr>
      <vt:lpstr>Cross Cutting Problems</vt:lpstr>
      <vt:lpstr>Separation of concerns </vt:lpstr>
      <vt:lpstr>Separation Of Concern</vt:lpstr>
      <vt:lpstr>Kinds of separation</vt:lpstr>
      <vt:lpstr>Tangling and Scattering</vt:lpstr>
      <vt:lpstr>Deep Dive In Aspect Oriented </vt:lpstr>
      <vt:lpstr>Terminology</vt:lpstr>
      <vt:lpstr>Terminology In Action</vt:lpstr>
      <vt:lpstr>Terminology In Action</vt:lpstr>
      <vt:lpstr>Terminology In Action</vt:lpstr>
      <vt:lpstr>types of join points</vt:lpstr>
      <vt:lpstr>types of join advice</vt:lpstr>
      <vt:lpstr>Software engineering with aspects</vt:lpstr>
      <vt:lpstr>Introduction</vt:lpstr>
      <vt:lpstr>Concern-oriented requirements engineering</vt:lpstr>
      <vt:lpstr>Aspect-oriented design and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Microsoft Office User</cp:lastModifiedBy>
  <cp:revision>18</cp:revision>
  <dcterms:modified xsi:type="dcterms:W3CDTF">2021-05-14T16:41:06Z</dcterms:modified>
</cp:coreProperties>
</file>