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6T18:27:00.59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 18,'73'1,"79"-2,-116-3,43-1,14-4,150 21,-62 2,-46-9,3 9,-55-10,-82-4,0 0,0 0,1 0,-1 0,0 0,0 0,0 0,0 0,0 1,0-1,0 0,0 1,0-1,0 1,0-1,0 1,0-1,-1 1,1 0,0-1,0 1,0 0,-1 0,1 0,0-1,-1 1,1 0,-1 0,1 0,-1 0,0 0,1 0,-1 0,0 0,1 0,-1 2,5 13,24 64,-25-65,0-1,-1 1,0 0,-2 0,1 0,-3 29,1-44,0 1,0 0,0 0,-1-1,1 1,0 0,0 0,-1-1,1 1,-1 0,1-1,0 1,-1-1,1 1,-1 0,0-1,1 1,-1-1,1 0,-1 1,0-1,1 1,-1-1,0 0,1 1,-1-1,0 0,0 0,1 0,-1 0,0 0,0 1,1-1,-1-1,0 1,0 0,1 0,-1 0,-1 0,-36-11,21 7,-2 2,-1 1,0 2,-32 4,-23 0,14 2,45-5,-32 2,-57 3,-2 0,20-6,-80-3,-21-21,49 2,97 15,31 3,-1 2,1-1,-1 1,-14 1,26 0,-1 0,1 0,0 0,-1 1,1-1,0 0,0 0,-1 0,1 0,0 0,0 0,0 1,-1-1,1 0,0 0,0 0,0 0,-1 1,1-1,0 0,0 0,0 1,0-1,0 0,0 0,0 1,-1-1,1 0,0 0,0 1,0-1,0 0,0 0,0 1,0-1,0 1,4 14,10 12,-12-24,0 1,0-1,-1 1,1-1,-1 1,0 0,0 0,-1 0,1-1,-1 1,0 0,0 0,0 0,0 0,-1 0,-1 5,-2 8,0-1,-10 21,12-31,-10 18,10-21,0 0,0 0,0 0,0 0,1 1,0-1,-1 0,1 1,1-1,-1 1,0-1,1 1,-1-1,1 1,0 0,1-1,0 7,-1-10,0 1,1-1,-1 0,0 1,0-1,1 0,-1 0,0 1,1-1,-1 0,0 0,1 0,-1 0,0 1,1-1,-1 0,1 0,-1 0,0 0,1 0,-1 0,1 0,-1 0,0 0,1 0,-1 0,1 0,-1 0,0 0,1 0,-1-1,19-5,-3 1,310 3,-161 4,82 7,150-5,-291 1,-96-5,-9-1,0 1,0 0,0 0,-1-1,1 1,0 0,0 0,0 0,0 0,0 1,0-1,0 0,0 0,0 0,0 1,0-1,0 1,0-1,0 0,-1 1,1 0,0-1,0 1,-1-1,1 1,0 0,-1 0,1-1,0 1,-1 0,1 0,-1 0,1-1,-1 1,0 0,1 0,-1 0,0 0,0 0,0 0,0 0,1 2,9 35,-5-22,-1 0,0 1,-1-1,1 31,-8 125,4-170,0 1,0-1,0 0,0 1,-1-1,1 1,-1-1,0 0,1 1,-1-1,0 0,0 0,0 0,-1 0,1 0,0 0,-1 0,-1 2,1-3,0 1,0-1,0 0,0 0,0 0,-1-1,1 1,0 0,0-1,0 0,-1 1,1-1,0 0,0 0,-1 0,1 0,0-1,0 1,-3-1,-15-2,0 2,0 0,1 1,-1 2,-31 4,0 0,-205 3,28-13,192 1,1-2,-36-8,-6-1,41 8,9 1,0 1,-29 1,27 2,-46-8,42 4,-63-2,92 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6395F-C20C-45BF-BDA9-8367B1DEAC7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B1370-6C66-4D36-9865-C2702111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65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6975-681D-42AE-A490-4D9AA752D8E1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09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4B3A-6797-4975-8498-80540ED49255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4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278C-6AF2-4713-BAE6-57B4B28A2EC7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0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EA3B-A392-4BCA-84A3-3075CF89875C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5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ECD8-65BB-4FBB-B9C0-7BE8E3827BA4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9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06DA-9B18-4111-846F-0C2ACBF06C82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2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C3D1-B1C3-4BB8-A5C4-BB444581C007}" type="datetime1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2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8207-28A6-484C-AB90-8FE184E48729}" type="datetime1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1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1049-0933-48B4-BAA1-4B93408B9CB8}" type="datetime1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9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A5FD-496B-44D9-A980-0F5789108F4E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2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7252-85C4-426F-A8E3-CB883DEF1034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2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F2E57D5-6622-4EA4-A5A2-DFEDA0DB69CF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3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DC12D2C-21A1-44CF-BA29-D0EE453AB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B0A57-7FDA-4B8A-A09C-2FEFB99A7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" y="3686175"/>
            <a:ext cx="4757738" cy="240384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1" i="0" u="none" strike="noStrike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PENALTIES AND REWARDS FOR FAIR LEARNING IN PAIRED</a:t>
            </a:r>
            <a:br>
              <a:rPr lang="en-US" sz="2800" b="1" i="0" u="none" strike="noStrike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800" b="1" i="0" u="none" strike="noStrike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KIDNEY EXCHANGE PROGRAMS</a:t>
            </a:r>
            <a:endParaRPr lang="en-US" sz="2800" b="1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598DD8-827C-48DB-AD4F-AEBB72483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557"/>
            <a:ext cx="5223349" cy="34202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34">
            <a:extLst>
              <a:ext uri="{FF2B5EF4-FFF2-40B4-BE49-F238E27FC236}">
                <a16:creationId xmlns:a16="http://schemas.microsoft.com/office/drawing/2014/main" id="{EB40E5E0-6677-497A-8E9D-E8575E276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783473" y="3856"/>
            <a:ext cx="3439876" cy="3414827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16">
            <a:extLst>
              <a:ext uri="{FF2B5EF4-FFF2-40B4-BE49-F238E27FC236}">
                <a16:creationId xmlns:a16="http://schemas.microsoft.com/office/drawing/2014/main" id="{AC46E49D-1D37-455E-BDA2-28DAF372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55978" y="-1558"/>
            <a:ext cx="3439878" cy="3420239"/>
          </a:xfrm>
          <a:custGeom>
            <a:avLst/>
            <a:gdLst>
              <a:gd name="connsiteX0" fmla="*/ 3439878 w 3439878"/>
              <a:gd name="connsiteY0" fmla="*/ 3420239 h 3420239"/>
              <a:gd name="connsiteX1" fmla="*/ 0 w 3439878"/>
              <a:gd name="connsiteY1" fmla="*/ 3420239 h 3420239"/>
              <a:gd name="connsiteX2" fmla="*/ 0 w 3439878"/>
              <a:gd name="connsiteY2" fmla="*/ 0 h 3420239"/>
              <a:gd name="connsiteX3" fmla="*/ 3856 w 3439878"/>
              <a:gd name="connsiteY3" fmla="*/ 0 h 3420239"/>
              <a:gd name="connsiteX4" fmla="*/ 3856 w 3439878"/>
              <a:gd name="connsiteY4" fmla="*/ 133338 h 3420239"/>
              <a:gd name="connsiteX5" fmla="*/ 5641 w 3439878"/>
              <a:gd name="connsiteY5" fmla="*/ 203263 h 3420239"/>
              <a:gd name="connsiteX6" fmla="*/ 3347718 w 3439878"/>
              <a:gd name="connsiteY6" fmla="*/ 3415186 h 3420239"/>
              <a:gd name="connsiteX7" fmla="*/ 3427612 w 3439878"/>
              <a:gd name="connsiteY7" fmla="*/ 3417124 h 3420239"/>
              <a:gd name="connsiteX8" fmla="*/ 3856 w 3439878"/>
              <a:gd name="connsiteY8" fmla="*/ 3417124 h 3420239"/>
              <a:gd name="connsiteX9" fmla="*/ 3856 w 3439878"/>
              <a:gd name="connsiteY9" fmla="*/ 3418681 h 3420239"/>
              <a:gd name="connsiteX10" fmla="*/ 3439878 w 3439878"/>
              <a:gd name="connsiteY10" fmla="*/ 3418681 h 342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39878" h="3420239">
                <a:moveTo>
                  <a:pt x="3439878" y="3420239"/>
                </a:moveTo>
                <a:lnTo>
                  <a:pt x="0" y="3420239"/>
                </a:lnTo>
                <a:lnTo>
                  <a:pt x="0" y="0"/>
                </a:lnTo>
                <a:lnTo>
                  <a:pt x="3856" y="0"/>
                </a:lnTo>
                <a:lnTo>
                  <a:pt x="3856" y="133338"/>
                </a:lnTo>
                <a:lnTo>
                  <a:pt x="5641" y="203263"/>
                </a:lnTo>
                <a:cubicBezTo>
                  <a:pt x="94351" y="1936677"/>
                  <a:pt x="1541917" y="3327355"/>
                  <a:pt x="3347718" y="3415186"/>
                </a:cubicBezTo>
                <a:lnTo>
                  <a:pt x="3427612" y="3417124"/>
                </a:lnTo>
                <a:lnTo>
                  <a:pt x="3856" y="3417124"/>
                </a:lnTo>
                <a:lnTo>
                  <a:pt x="3856" y="3418681"/>
                </a:lnTo>
                <a:lnTo>
                  <a:pt x="3439878" y="34186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3DB2D-0369-E8BC-56A8-E4A429759F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77" b="9713"/>
          <a:stretch/>
        </p:blipFill>
        <p:spPr>
          <a:xfrm>
            <a:off x="5216651" y="-1558"/>
            <a:ext cx="6979975" cy="3420240"/>
          </a:xfrm>
          <a:custGeom>
            <a:avLst/>
            <a:gdLst/>
            <a:ahLst/>
            <a:cxnLst/>
            <a:rect l="l" t="t" r="r" b="b"/>
            <a:pathLst>
              <a:path w="6979975" h="3420240">
                <a:moveTo>
                  <a:pt x="13648" y="0"/>
                </a:moveTo>
                <a:lnTo>
                  <a:pt x="6979975" y="0"/>
                </a:lnTo>
                <a:lnTo>
                  <a:pt x="6979975" y="1557"/>
                </a:lnTo>
                <a:lnTo>
                  <a:pt x="3556219" y="1557"/>
                </a:lnTo>
                <a:lnTo>
                  <a:pt x="3636113" y="3495"/>
                </a:lnTo>
                <a:cubicBezTo>
                  <a:pt x="5441914" y="91326"/>
                  <a:pt x="6889480" y="1482004"/>
                  <a:pt x="6978190" y="3215418"/>
                </a:cubicBezTo>
                <a:lnTo>
                  <a:pt x="6979975" y="3285343"/>
                </a:lnTo>
                <a:lnTo>
                  <a:pt x="6979975" y="3420240"/>
                </a:lnTo>
                <a:lnTo>
                  <a:pt x="13648" y="3420240"/>
                </a:lnTo>
                <a:lnTo>
                  <a:pt x="13648" y="3420238"/>
                </a:lnTo>
                <a:lnTo>
                  <a:pt x="0" y="3420238"/>
                </a:lnTo>
                <a:lnTo>
                  <a:pt x="0" y="1557"/>
                </a:lnTo>
                <a:lnTo>
                  <a:pt x="13648" y="1557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6B2428A-88FE-4AD0-9027-2C63EE8EA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8651" y="4084869"/>
            <a:ext cx="5885987" cy="200515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Algorithmic Game Theory</a:t>
            </a:r>
          </a:p>
          <a:p>
            <a:pPr>
              <a:lnSpc>
                <a:spcPct val="110000"/>
              </a:lnSpc>
            </a:pPr>
            <a:r>
              <a:rPr lang="en-US" dirty="0"/>
              <a:t>Spring 2024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Dr. M A </a:t>
            </a:r>
            <a:r>
              <a:rPr lang="en-US" dirty="0" err="1"/>
              <a:t>Fazli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Zahra </a:t>
            </a:r>
            <a:r>
              <a:rPr lang="en-US" dirty="0" err="1"/>
              <a:t>Sechin</a:t>
            </a:r>
            <a:r>
              <a:rPr lang="en-US" dirty="0"/>
              <a:t> </a:t>
            </a:r>
            <a:r>
              <a:rPr lang="en-US" dirty="0" err="1"/>
              <a:t>matouri</a:t>
            </a:r>
            <a:r>
              <a:rPr lang="en-US" dirty="0"/>
              <a:t>, Amir Kasaei</a:t>
            </a:r>
            <a:endParaRPr lang="en-US" sz="15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52FC4-87E3-4A87-93D0-E74630BB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23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BA267D3-CCC7-4260-8127-53F80B997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87C006-BB3E-4A6A-947E-2C6124502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791" y="671793"/>
            <a:ext cx="4470367" cy="3128682"/>
          </a:xfrm>
        </p:spPr>
        <p:txBody>
          <a:bodyPr anchor="t">
            <a:normAutofit/>
          </a:bodyPr>
          <a:lstStyle/>
          <a:p>
            <a:r>
              <a:rPr lang="en-US" dirty="0"/>
              <a:t>A Dynamic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BD4570-C59F-414E-9A49-F69621B8DC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46534" y="1540767"/>
                <a:ext cx="8255970" cy="3224473"/>
              </a:xfrm>
            </p:spPr>
            <p:txBody>
              <a:bodyPr>
                <a:normAutofit fontScale="92500" lnSpcReduction="20000"/>
              </a:bodyPr>
              <a:lstStyle/>
              <a:p>
                <a:pPr algn="l"/>
                <a:r>
                  <a:rPr lang="en-US" sz="1800" b="0" i="0" u="none" strike="noStrike" baseline="0" dirty="0">
                    <a:latin typeface="NimbusRomNo9L-Regu"/>
                  </a:rPr>
                  <a:t>blood type probabilities of donors and patients:</a:t>
                </a:r>
                <a:r>
                  <a:rPr lang="en-US" sz="1800" b="1" i="0" u="none" strike="noStrike" baseline="0" dirty="0">
                    <a:latin typeface="NimbusRomNo9L-Regu"/>
                  </a:rPr>
                  <a:t> </a:t>
                </a:r>
                <a:endParaRPr lang="en-US" sz="1800" b="0" i="1" u="none" strike="noStrike" baseline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u="none" strike="noStrike" baseline="0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b="0" i="1" u="none" strike="noStrike" baseline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u="none" strike="noStrike" baseline="0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u="none" strike="noStrike" baseline="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b="0" i="1" u="none" strike="noStrike" baseline="0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b="0" i="1" u="none" strike="noStrike" baseline="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b="0" i="1" u="none" strike="noStrike" baseline="0" dirty="0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pt-BR" b="0" i="1" u="none" strike="noStrike" baseline="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b="0" i="1" u="none" strike="noStrike" baseline="0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pt-BR" b="0" i="1" u="none" strike="noStrike" baseline="0" dirty="0" smtClean="0">
                          <a:latin typeface="Cambria Math" panose="02040503050406030204" pitchFamily="18" charset="0"/>
                        </a:rPr>
                        <m:t>)=(0.46, 0.42, 0.09, 0.03)</m:t>
                      </m:r>
                    </m:oMath>
                  </m:oMathPara>
                </a14:m>
                <a:endParaRPr lang="en-US" b="1" dirty="0"/>
              </a:p>
              <a:p>
                <a:pPr algn="l"/>
                <a:r>
                  <a:rPr lang="en-US" sz="1800" b="0" i="0" u="none" strike="noStrike" baseline="0" dirty="0">
                    <a:latin typeface="NimbusRomNo9L-Regu"/>
                  </a:rPr>
                  <a:t>cPRA rate intervals probabilities: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u="none" strike="noStrike" baseline="0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0, 0</m:t>
                              </m:r>
                            </m:e>
                          </m:d>
                          <m:r>
                            <a:rPr lang="en-US" b="0" i="1" u="none" strike="noStrike" baseline="0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0.01, 0.50</m:t>
                              </m:r>
                            </m:e>
                          </m:d>
                          <m:r>
                            <a:rPr lang="en-US" b="0" i="1" u="none" strike="noStrike" baseline="0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0.51, 0.94</m:t>
                              </m:r>
                            </m:e>
                          </m:d>
                          <m:r>
                            <a:rPr lang="en-US" b="0" i="1" u="none" strike="noStrike" baseline="0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0.95, 0.96</m:t>
                              </m:r>
                            </m:e>
                          </m:d>
                          <m:r>
                            <a:rPr lang="en-US" b="0" i="1" u="none" strike="noStrike" baseline="0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0.97, 1</m:t>
                              </m:r>
                            </m:e>
                          </m:d>
                        </m:e>
                      </m:d>
                      <m:r>
                        <a:rPr lang="en-US" b="0" i="1" u="none" strike="noStrike" baseline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u="none" strike="noStrike" baseline="0" dirty="0" smtClean="0">
                              <a:latin typeface="Cambria Math" panose="02040503050406030204" pitchFamily="18" charset="0"/>
                            </a:rPr>
                            <m:t>0.24, 0.29, 0.24, 0.10, 0.13</m:t>
                          </m:r>
                        </m:e>
                      </m:d>
                    </m:oMath>
                  </m:oMathPara>
                </a14:m>
                <a:endParaRPr lang="en-US" b="0" u="none" strike="noStrike" baseline="0" dirty="0"/>
              </a:p>
              <a:p>
                <a:pPr algn="l"/>
                <a:r>
                  <a:rPr lang="en-US" sz="1800" b="1" i="0" u="none" strike="noStrike" baseline="0" dirty="0">
                    <a:latin typeface="CMR10"/>
                  </a:rPr>
                  <a:t>84 </a:t>
                </a:r>
                <a:r>
                  <a:rPr lang="en-US" sz="1800" b="1" i="0" u="none" strike="noStrike" baseline="0" dirty="0">
                    <a:latin typeface="NimbusRomNo9L-Regu"/>
                  </a:rPr>
                  <a:t>types </a:t>
                </a:r>
                <a:r>
                  <a:rPr lang="en-US" sz="1800" b="0" i="0" u="none" strike="noStrike" baseline="0" dirty="0">
                    <a:latin typeface="NimbusRomNo9L-Regu"/>
                  </a:rPr>
                  <a:t>of nodes, distinguished by blood type and cPRA interval</a:t>
                </a:r>
                <a:endParaRPr lang="en-US" dirty="0">
                  <a:latin typeface="NimbusRomNo9L-Regu"/>
                </a:endParaRPr>
              </a:p>
              <a:p>
                <a:pPr algn="l"/>
                <a:r>
                  <a:rPr lang="en-US" sz="1800" b="0" i="0" u="none" strike="noStrike" baseline="0" dirty="0">
                    <a:latin typeface="NimbusRomNo9L-Regu"/>
                  </a:rPr>
                  <a:t>generate the new nodes with associated type</a:t>
                </a:r>
              </a:p>
              <a:p>
                <a:pPr algn="l"/>
                <a:r>
                  <a:rPr lang="en-US" sz="1800" b="0" i="0" u="none" strike="noStrike" baseline="0" dirty="0">
                    <a:latin typeface="NimbusRomNo9L-Regu"/>
                  </a:rPr>
                  <a:t>generate the arcs</a:t>
                </a:r>
              </a:p>
              <a:p>
                <a:pPr algn="l"/>
                <a:r>
                  <a:rPr lang="en-US" sz="1800" b="0" i="0" u="none" strike="noStrike" baseline="0" dirty="0">
                    <a:latin typeface="NimbusRomNo9L-Regu"/>
                  </a:rPr>
                  <a:t>excluded arc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u="none" strike="noStrike" baseline="0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u="none" strike="noStrike" baseline="0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 i="0" u="none" strike="noStrike" baseline="0" dirty="0">
                    <a:latin typeface="NimbusRomNo9L-Regu"/>
                  </a:rPr>
                  <a:t> from the exchange graph with probability </a:t>
                </a:r>
                <a:br>
                  <a:rPr lang="en-US" sz="1800" b="0" i="0" u="none" strike="noStrike" baseline="0" dirty="0">
                    <a:latin typeface="NimbusRomNo9L-Regu"/>
                  </a:rPr>
                </a:br>
                <a:r>
                  <a:rPr lang="en-US" sz="1800" b="0" i="0" u="none" strike="noStrike" baseline="0" dirty="0">
                    <a:latin typeface="NimbusRomNo9L-Regu"/>
                  </a:rPr>
                  <a:t>equal to the cPRA rate of the patient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BD4570-C59F-414E-9A49-F69621B8DC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6534" y="1540767"/>
                <a:ext cx="8255970" cy="3224473"/>
              </a:xfrm>
              <a:blipFill>
                <a:blip r:embed="rId2"/>
                <a:stretch>
                  <a:fillRect l="-369" t="-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E221CB08-76F0-4C77-AA9B-6D5720938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5146188"/>
            <a:ext cx="3623149" cy="17150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E9D3072-33D8-4A93-A3EC-7C79C02D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899" y="5146191"/>
            <a:ext cx="1721799" cy="1701630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1668EE-1091-4A2B-A85D-58D1B0D02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623152" y="5146185"/>
            <a:ext cx="1715077" cy="17150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34">
            <a:extLst>
              <a:ext uri="{FF2B5EF4-FFF2-40B4-BE49-F238E27FC236}">
                <a16:creationId xmlns:a16="http://schemas.microsoft.com/office/drawing/2014/main" id="{DB90578B-9C73-4314-9DA2-6718A36FB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621087" y="5146183"/>
            <a:ext cx="1715079" cy="1715077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190391-F313-439F-B2BF-9F00E5AC2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336166" y="5146186"/>
            <a:ext cx="6861695" cy="1715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CEB90DD-57D5-4A21-9E3B-61276875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7004" y="5107136"/>
            <a:ext cx="1750856" cy="1750864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F94AE-EF65-4410-82DE-29EA2C718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355" y="6356350"/>
            <a:ext cx="41097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DEF7F31-0B8A-474A-B86C-91F381754329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5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95BE-741E-42A0-96F5-79337D3B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Learning Algorithms (Optimizing Weights)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E07B4C-845E-4718-A3D1-866BF5CD24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b="0" i="0" u="none" strike="noStrike" baseline="0" dirty="0">
                    <a:latin typeface="NimbusRomNo9L-Regu"/>
                  </a:rPr>
                  <a:t>node is assigned a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CMMI7"/>
                  </a:rPr>
                  <a:t> </a:t>
                </a:r>
                <a:r>
                  <a:rPr lang="en-US" sz="1800" b="0" i="0" u="none" strike="noStrike" baseline="0" dirty="0">
                    <a:latin typeface="NimbusRomNo9L-Regu"/>
                  </a:rPr>
                  <a:t>depending upon its </a:t>
                </a:r>
                <a:r>
                  <a:rPr lang="en-US" sz="1800" b="0" i="0" u="none" strike="noStrike" baseline="0" dirty="0">
                    <a:latin typeface="NimbusRomNo9L-ReguItal"/>
                  </a:rPr>
                  <a:t>type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1800" b="0" i="0" u="none" strike="noStrike" baseline="0" dirty="0">
                  <a:latin typeface="NimbusRomNo9L-ReguItal"/>
                </a:endParaRPr>
              </a:p>
              <a:p>
                <a:pPr algn="l"/>
                <a:r>
                  <a:rPr lang="en-US" sz="1800" b="0" i="0" u="none" strike="noStrike" baseline="0" dirty="0">
                    <a:latin typeface="NimbusRomNo9L-Regu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1800" b="0" i="0" u="none" strike="noStrike" baseline="0" dirty="0">
                    <a:latin typeface="NimbusRomNo9L-Regu"/>
                  </a:rPr>
                  <a:t>be the weights used throughout the 50 periods of the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b="0" i="0" u="none" strike="noStrike" baseline="0" dirty="0" err="1">
                    <a:latin typeface="NimbusRomNo9L-Regu"/>
                  </a:rPr>
                  <a:t>th</a:t>
                </a:r>
                <a:r>
                  <a:rPr lang="en-US" sz="1800" b="0" i="0" u="none" strike="noStrike" baseline="0" dirty="0">
                    <a:latin typeface="NimbusRomNo9L-Regu"/>
                  </a:rPr>
                  <a:t> simulation</a:t>
                </a:r>
                <a:endParaRPr lang="en-US" sz="1800" b="0" i="0" u="none" strike="noStrike" baseline="0" dirty="0">
                  <a:latin typeface="NimbusRomNo9L-ReguItal"/>
                </a:endParaRPr>
              </a:p>
              <a:p>
                <a:r>
                  <a:rPr lang="en-US" sz="1800" b="0" i="0" u="none" strike="noStrike" baseline="0" dirty="0">
                    <a:latin typeface="NimbusRomNo9L-Regu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latin typeface="NimbusRomNo9L-Regu"/>
                  </a:rPr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latin typeface="NimbusRomNo9L-Regu"/>
                  </a:rPr>
                  <a:t>for each patient-donor type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800" b="0" i="0" u="none" strike="noStrike" baseline="0" dirty="0">
                    <a:latin typeface="CMMI1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NimbusRomNo9L-Regu"/>
                  </a:rPr>
                  <a:t> for each altruistic donor type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>
                    <a:latin typeface="NimbusRomNo9L-Regu"/>
                  </a:rPr>
                  <a:t> (</a:t>
                </a:r>
                <a:r>
                  <a:rPr lang="en-US" sz="1800" b="0" i="0" u="none" strike="noStrike" baseline="0" dirty="0">
                    <a:latin typeface="NimbusRomNo9L-Regu"/>
                  </a:rPr>
                  <a:t>myopic weighting system)</a:t>
                </a:r>
                <a:endParaRPr lang="en-US" sz="1800" b="0" i="0" u="none" strike="noStrike" baseline="0" dirty="0">
                  <a:latin typeface="NimbusRomNo9L-ReguItal"/>
                </a:endParaRPr>
              </a:p>
              <a:p>
                <a:pPr algn="l"/>
                <a:r>
                  <a:rPr lang="en-US" sz="1800" b="0" i="0" u="none" strike="noStrike" baseline="0" dirty="0">
                    <a:latin typeface="NimbusRomNo9L-Regu"/>
                  </a:rPr>
                  <a:t>define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𝑝𝑜</m:t>
                    </m:r>
                    <m:sSub>
                      <m:sSub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CMMI7"/>
                  </a:rPr>
                  <a:t> </a:t>
                </a:r>
                <a:r>
                  <a:rPr lang="en-US" sz="1800" b="0" i="0" u="none" strike="noStrike" baseline="0" dirty="0">
                    <a:latin typeface="NimbusRomNo9L-Regu"/>
                  </a:rPr>
                  <a:t>to be the proportion of type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800" b="0" i="0" u="none" strike="noStrike" baseline="0" dirty="0">
                    <a:latin typeface="CMMI10"/>
                  </a:rPr>
                  <a:t> </a:t>
                </a:r>
                <a:r>
                  <a:rPr lang="en-US" sz="1800" b="0" i="0" u="none" strike="noStrike" baseline="0" dirty="0">
                    <a:latin typeface="NimbusRomNo9L-Regu"/>
                  </a:rPr>
                  <a:t>in the </a:t>
                </a:r>
                <a:r>
                  <a:rPr lang="en-US" sz="1800" b="1" i="0" u="none" strike="noStrike" baseline="0" dirty="0">
                    <a:latin typeface="NimbusRomNo9L-Regu"/>
                  </a:rPr>
                  <a:t>population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𝑞𝑢</m:t>
                    </m:r>
                    <m:sSub>
                      <m:sSub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 i="0" u="none" strike="noStrike" baseline="0" dirty="0">
                    <a:latin typeface="CMMI7"/>
                  </a:rPr>
                  <a:t> </a:t>
                </a:r>
                <a:r>
                  <a:rPr lang="en-US" sz="1800" b="0" i="0" u="none" strike="noStrike" baseline="0" dirty="0">
                    <a:latin typeface="NimbusRomNo9L-Regu"/>
                  </a:rPr>
                  <a:t>to be the proportion of type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800" b="0" i="0" u="none" strike="noStrike" baseline="0" dirty="0">
                    <a:latin typeface="CMMI10"/>
                  </a:rPr>
                  <a:t> </a:t>
                </a:r>
                <a:r>
                  <a:rPr lang="en-US" sz="1800" b="0" i="0" u="none" strike="noStrike" baseline="0" dirty="0">
                    <a:latin typeface="NimbusRomNo9L-Regu"/>
                  </a:rPr>
                  <a:t>in the </a:t>
                </a:r>
                <a:r>
                  <a:rPr lang="en-US" sz="1800" b="1" i="0" u="none" strike="noStrike" baseline="0" dirty="0">
                    <a:latin typeface="NimbusRomNo9L-Regu"/>
                  </a:rPr>
                  <a:t>waiting pool </a:t>
                </a:r>
                <a:r>
                  <a:rPr lang="en-US" sz="1800" b="0" i="0" u="none" strike="noStrike" baseline="0" dirty="0">
                    <a:latin typeface="NimbusRomNo9L-Regu"/>
                  </a:rPr>
                  <a:t>in the long-run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E07B4C-845E-4718-A3D1-866BF5CD24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7C3A8-95C2-4607-ACCE-3FFDED64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3C0950-3C3C-4FE9-BE59-DAF5AEF99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595BE-741E-42A0-96F5-79337D3B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608086" cy="1507375"/>
          </a:xfrm>
        </p:spPr>
        <p:txBody>
          <a:bodyPr>
            <a:normAutofit/>
          </a:bodyPr>
          <a:lstStyle/>
          <a:p>
            <a:r>
              <a:rPr lang="en-US" dirty="0"/>
              <a:t>Fair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E07B4C-845E-4718-A3D1-866BF5CD24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362" y="2434974"/>
                <a:ext cx="6608086" cy="350585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𝑞𝑢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𝑝𝑜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den>
                    </m:f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0" u="none" strike="noStrike" baseline="0">
                  <a:latin typeface="NimbusRomNo9L-Regu"/>
                </a:endParaRPr>
              </a:p>
              <a:p>
                <a:r>
                  <a:rPr lang="en-US" b="0" i="0" u="none" strike="noStrike" baseline="0">
                    <a:latin typeface="NimbusRomNo9L-Regu"/>
                  </a:rPr>
                  <a:t>where </a:t>
                </a:r>
                <a:r>
                  <a:rPr lang="en-US" b="0" i="0" u="none" strike="noStrike" baseline="0">
                    <a:latin typeface="CMMI10"/>
                  </a:rPr>
                  <a:t>f</a:t>
                </a:r>
                <a:r>
                  <a:rPr lang="en-US" b="0" i="0" u="none" strike="noStrike" baseline="0">
                    <a:latin typeface="CMR10"/>
                  </a:rPr>
                  <a:t>(</a:t>
                </a:r>
                <a:r>
                  <a:rPr lang="en-US" b="0" i="0" u="none" strike="noStrike" baseline="0">
                    <a:latin typeface="CMMI10"/>
                  </a:rPr>
                  <a:t>x</a:t>
                </a:r>
                <a:r>
                  <a:rPr lang="en-US" b="0" i="0" u="none" strike="noStrike" baseline="0">
                    <a:latin typeface="CMR10"/>
                  </a:rPr>
                  <a:t>) </a:t>
                </a:r>
                <a:r>
                  <a:rPr lang="en-US" b="0" i="0" u="none" strike="noStrike" baseline="0">
                    <a:latin typeface="NimbusRomNo9L-Regu"/>
                  </a:rPr>
                  <a:t>is an update function</a:t>
                </a:r>
                <a:r>
                  <a:rPr lang="en-US" dirty="0">
                    <a:latin typeface="NimbusRomNo9L-Regu"/>
                  </a:rPr>
                  <a:t> </a:t>
                </a:r>
                <a:r>
                  <a:rPr lang="en-US" b="0" i="0" u="none" strike="noStrike" baseline="0">
                    <a:latin typeface="NimbusRomNo9L-Regu"/>
                  </a:rPr>
                  <a:t>monotonically increasing in x</a:t>
                </a:r>
              </a:p>
              <a:p>
                <a:r>
                  <a:rPr lang="en-US" b="0" i="0" u="none" strike="noStrike" baseline="0">
                    <a:latin typeface="NimbusRomNo9L-Regu"/>
                  </a:rPr>
                  <a:t>two classes of update function:</a:t>
                </a:r>
              </a:p>
              <a:p>
                <a:r>
                  <a:rPr lang="en-US" dirty="0">
                    <a:latin typeface="NimbusRomNo9L-Regu"/>
                  </a:rPr>
                  <a:t>linear: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>
                    <a:latin typeface="NimbusRomNo9L-Regu"/>
                  </a:rPr>
                  <a:t>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∈{1,2}</m:t>
                    </m:r>
                  </m:oMath>
                </a14:m>
                <a:endParaRPr lang="en-US">
                  <a:latin typeface="NimbusRomNo9L-Regu"/>
                </a:endParaRPr>
              </a:p>
              <a:p>
                <a:r>
                  <a:rPr lang="en-US" b="0" i="0" u="none" strike="noStrike" baseline="0">
                    <a:latin typeface="NimbusRomNo9L-Regu"/>
                  </a:rPr>
                  <a:t>exponential</a:t>
                </a:r>
                <a:r>
                  <a:rPr lang="en-US" dirty="0">
                    <a:latin typeface="NimbusRomNo9L-Regu"/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a-I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>
                    <a:latin typeface="NimbusRomNo9L-Regu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>
                  <a:latin typeface="NimbusRomNo9L-Regu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E07B4C-845E-4718-A3D1-866BF5CD24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362" y="2434974"/>
                <a:ext cx="6608086" cy="3505855"/>
              </a:xfrm>
              <a:blipFill>
                <a:blip r:embed="rId2"/>
                <a:stretch>
                  <a:fillRect l="-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4C415DDA-2676-413C-8636-3E46EB18F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925" y="3401303"/>
            <a:ext cx="3485994" cy="34566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D5FADB-FB52-448C-9702-2000373C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07923" y="-131"/>
            <a:ext cx="3488653" cy="3406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0F2F495-5DE2-4DF5-8741-3841A9DE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925" y="3406925"/>
            <a:ext cx="3485990" cy="345107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34">
            <a:extLst>
              <a:ext uri="{FF2B5EF4-FFF2-40B4-BE49-F238E27FC236}">
                <a16:creationId xmlns:a16="http://schemas.microsoft.com/office/drawing/2014/main" id="{6A740D2F-CBAA-486B-B578-F35085ECE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49175" y="-41251"/>
            <a:ext cx="3417103" cy="3499599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7C3A8-95C2-4607-ACCE-3FFDED64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355" y="6356350"/>
            <a:ext cx="41097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DEF7F31-0B8A-474A-B86C-91F381754329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93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2C59203-3788-4E03-B7CF-439D5C388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DABE-F894-4535-B47E-8EE443041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513197" cy="1507375"/>
          </a:xfrm>
        </p:spPr>
        <p:txBody>
          <a:bodyPr>
            <a:normAutofit/>
          </a:bodyPr>
          <a:lstStyle/>
          <a:p>
            <a:r>
              <a:rPr lang="en-US" dirty="0"/>
              <a:t>Experiment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4B84B9-C5E4-4CAC-A1C3-36F09517FD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362" y="2434974"/>
                <a:ext cx="6513197" cy="3505855"/>
              </a:xfrm>
            </p:spPr>
            <p:txBody>
              <a:bodyPr>
                <a:normAutofit/>
              </a:bodyPr>
              <a:lstStyle/>
              <a:p>
                <a:r>
                  <a:rPr lang="en-US" b="0" i="0" u="none" strike="noStrike" baseline="0">
                    <a:latin typeface="NimbusRomNo9L-Regu"/>
                  </a:rPr>
                  <a:t>50 random simulations</a:t>
                </a:r>
              </a:p>
              <a:p>
                <a:r>
                  <a:rPr lang="en-US" b="0" i="0" u="none" strike="noStrike" baseline="0">
                    <a:latin typeface="NimbusRomNo9L-Regu"/>
                  </a:rPr>
                  <a:t>each lasting for 50 matching rounds</a:t>
                </a:r>
                <a:endParaRPr lang="en-US">
                  <a:latin typeface="NimbusRomNo9L-Regu"/>
                </a:endParaRPr>
              </a:p>
              <a:p>
                <a:r>
                  <a:rPr lang="en-US" dirty="0">
                    <a:latin typeface="NimbusRomNo9L-Regu"/>
                  </a:rPr>
                  <a:t>each round for 4 months </a:t>
                </a:r>
                <a:r>
                  <a:rPr lang="en-US" dirty="0">
                    <a:latin typeface="NimbusRomNo9L-Regu"/>
                    <a:sym typeface="Wingdings" panose="05000000000000000000" pitchFamily="2" charset="2"/>
                  </a:rPr>
                  <a:t> each simulation takes 200 months</a:t>
                </a:r>
                <a:endParaRPr lang="en-US">
                  <a:latin typeface="NimbusRomNo9L-Regu"/>
                  <a:sym typeface="Wingdings" panose="05000000000000000000" pitchFamily="2" charset="2"/>
                </a:endParaRPr>
              </a:p>
              <a:p>
                <a:r>
                  <a:rPr lang="en-US" b="1" i="0" u="none" strike="noStrike" baseline="0">
                    <a:latin typeface="NimbusRomNo9L-ReguItal"/>
                  </a:rPr>
                  <a:t>position-indexed chain-edge </a:t>
                </a:r>
                <a:r>
                  <a:rPr lang="en-US" b="0" i="0" u="none" strike="noStrike" baseline="0">
                    <a:latin typeface="NimbusRomNo9L-ReguItal"/>
                  </a:rPr>
                  <a:t>formulation </a:t>
                </a:r>
                <a:r>
                  <a:rPr lang="en-US" b="0" i="0" u="none" strike="noStrike" baseline="0">
                    <a:latin typeface="NimbusRomNo9L-Regu"/>
                  </a:rPr>
                  <a:t>to calculate the optimal choice of transplants</a:t>
                </a:r>
                <a:endParaRPr lang="en-US">
                  <a:latin typeface="NimbusRomNo9L-Regu"/>
                  <a:sym typeface="Wingdings" panose="05000000000000000000" pitchFamily="2" charset="2"/>
                </a:endParaRPr>
              </a:p>
              <a:p>
                <a:r>
                  <a:rPr lang="en-US" b="0" i="0" u="none" strike="noStrike" baseline="0">
                    <a:latin typeface="NimbusRomNo9L-Regu"/>
                  </a:rPr>
                  <a:t>maximum cycle lengths (</a:t>
                </a:r>
                <a14:m>
                  <m:oMath xmlns:m="http://schemas.openxmlformats.org/officeDocument/2006/math"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b="0" i="0" u="none" strike="noStrike" baseline="0">
                    <a:latin typeface="NimbusRomNo9L-Regu"/>
                  </a:rPr>
                  <a:t>) and maximum path lengths (</a:t>
                </a:r>
                <a14:m>
                  <m:oMath xmlns:m="http://schemas.openxmlformats.org/officeDocument/2006/math"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b="0" i="0" u="none" strike="noStrike" baseline="0">
                    <a:latin typeface="NimbusRomNo9L-Regu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4B84B9-C5E4-4CAC-A1C3-36F09517FD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362" y="2434974"/>
                <a:ext cx="6513197" cy="3505855"/>
              </a:xfrm>
              <a:blipFill>
                <a:blip r:embed="rId2"/>
                <a:stretch>
                  <a:fillRect l="-655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8A058938-758D-450A-9FDB-2F0400AB8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28504" y="3429000"/>
            <a:ext cx="3463496" cy="3428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E816B5-3840-4903-9656-1A721E428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28504" y="1"/>
            <a:ext cx="3463496" cy="34349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13C2B5-7F4A-48E4-B19A-5A2F9649B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4500" y="178410"/>
            <a:ext cx="3070455" cy="307045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Beaker">
            <a:extLst>
              <a:ext uri="{FF2B5EF4-FFF2-40B4-BE49-F238E27FC236}">
                <a16:creationId xmlns:a16="http://schemas.microsoft.com/office/drawing/2014/main" id="{3EE08967-605E-81C9-1B17-D8F1CD16F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63861" y="838147"/>
            <a:ext cx="1596827" cy="1596827"/>
          </a:xfrm>
          <a:prstGeom prst="rect">
            <a:avLst/>
          </a:prstGeom>
        </p:spPr>
      </p:pic>
      <p:sp>
        <p:nvSpPr>
          <p:cNvPr id="28" name="Rectangle 34">
            <a:extLst>
              <a:ext uri="{FF2B5EF4-FFF2-40B4-BE49-F238E27FC236}">
                <a16:creationId xmlns:a16="http://schemas.microsoft.com/office/drawing/2014/main" id="{23DE04B1-F136-49DF-BD00-FB3FA754C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56413" y="3407068"/>
            <a:ext cx="3428999" cy="3484818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9D321-B12D-4891-8D01-38884BF5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355" y="6356350"/>
            <a:ext cx="41097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DEF7F31-0B8A-474A-B86C-91F381754329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355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DD87-9CE0-4172-AD2D-A1DD1EFC9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0"/>
            <a:ext cx="9950103" cy="1507376"/>
          </a:xfrm>
        </p:spPr>
        <p:txBody>
          <a:bodyPr/>
          <a:lstStyle/>
          <a:p>
            <a:r>
              <a:rPr lang="en-US" dirty="0"/>
              <a:t>Measure of Fairness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624CA7-6868-4E76-BA31-80B342A201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361" y="1678016"/>
                <a:ext cx="8739739" cy="4741834"/>
              </a:xfrm>
            </p:spPr>
            <p:txBody>
              <a:bodyPr>
                <a:normAutofit fontScale="92500"/>
              </a:bodyPr>
              <a:lstStyle/>
              <a:p>
                <a:pPr algn="l"/>
                <a:r>
                  <a:rPr lang="en-US" sz="1800" b="0" i="0" u="none" strike="noStrike" baseline="0" dirty="0">
                    <a:latin typeface="NimbusRomNo9L-Regu"/>
                  </a:rPr>
                  <a:t>fairness across groups defined by cPRA rates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b="0" i="0" u="none" strike="noStrike" baseline="0" dirty="0">
                    <a:latin typeface="CMMI10"/>
                  </a:rPr>
                  <a:t> </a:t>
                </a:r>
                <a:r>
                  <a:rPr lang="en-US" sz="1800" b="0" i="0" u="none" strike="noStrike" baseline="0" dirty="0">
                    <a:latin typeface="NimbusRomNo9L-Regu"/>
                  </a:rPr>
                  <a:t>groups,</a:t>
                </a:r>
                <a:r>
                  <a:rPr lang="en-US" sz="1800" b="0" i="0" u="none" strike="noStrike" dirty="0">
                    <a:latin typeface="NimbusRomNo9L-Regu"/>
                  </a:rPr>
                  <a:t> </a:t>
                </a:r>
                <a:r>
                  <a:rPr lang="en-US" sz="1800" b="0" i="0" u="none" strike="noStrike" baseline="0" dirty="0">
                    <a:latin typeface="NimbusRomNo9L-Regu"/>
                  </a:rPr>
                  <a:t>weights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800" b="0" i="0" u="none" strike="noStrike" baseline="0" dirty="0">
                    <a:latin typeface="NimbusRomNo9L-Regu"/>
                  </a:rPr>
                  <a:t>and utilities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err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b="0" i="1" u="none" strike="noStrike" baseline="0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b="0" i="0" u="none" strike="noStrike" baseline="0" dirty="0">
                  <a:latin typeface="NimbusRomNo9L-Regu"/>
                </a:endParaRPr>
              </a:p>
              <a:p>
                <a:r>
                  <a:rPr lang="en-US" dirty="0">
                    <a:latin typeface="NimbusRomNo9L-Regu"/>
                  </a:rPr>
                  <a:t>group utility: weighted power mean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𝑤𝑒𝑖𝑔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𝑡𝑒𝑑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𝑢𝑡𝑖𝑙𝑖𝑡𝑎𝑟𝑖𝑎𝑛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𝑠𝑜𝑐𝑖𝑎𝑙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𝑤𝑒𝑙𝑓𝑎𝑟𝑒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𝑚𝑎𝑥𝑖𝑚𝑖𝑧𝑒</m:t>
                            </m:r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𝑤𝑒𝑖𝑔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𝑡𝑒𝑑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𝑁𝑎𝑠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𝑠𝑜𝑐𝑖𝑎𝑙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𝑤𝑒𝑙𝑓𝑎𝑟𝑒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𝑚𝑎𝑥𝑖𝑚𝑖𝑧𝑒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nary>
                              <m:naryPr>
                                <m:chr m:val="∏"/>
                                <m:limLoc m:val="subSup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25"/>
                                  </m:r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bSup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</m:t>
                            </m:r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∞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𝑒𝑔𝑎𝑙𝑖𝑡𝑎𝑟𝑖𝑎𝑛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𝑁𝑎𝑠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𝑠𝑜𝑐𝑖𝑎𝑙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𝑤𝑒𝑙𝑓𝑎𝑟𝑒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𝑚𝑎𝑥𝑖𝑚𝑖𝑧𝑒</m:t>
                            </m:r>
                            <m:func>
                              <m:func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limUpp>
                                      <m:limUp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Up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dirty="0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lim>
                                    </m:limUpp>
                                  </m:e>
                                  <m:lim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CMMI7"/>
                  </a:rPr>
                  <a:t> </a:t>
                </a:r>
                <a:r>
                  <a:rPr lang="en-US" sz="1800" b="0" i="0" u="none" strike="noStrike" baseline="0" dirty="0">
                    <a:latin typeface="NimbusRomNo9L-Regu"/>
                  </a:rPr>
                  <a:t>the number of patients of group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b="0" i="0" u="none" strike="noStrike" baseline="0" dirty="0">
                    <a:latin typeface="CMMI10"/>
                  </a:rPr>
                  <a:t> </a:t>
                </a:r>
                <a:r>
                  <a:rPr lang="en-US" sz="1800" b="0" i="0" u="none" strike="noStrike" baseline="0" dirty="0">
                    <a:latin typeface="NimbusRomNo9L-Regu"/>
                  </a:rPr>
                  <a:t>in the pool </a:t>
                </a:r>
                <a:r>
                  <a:rPr lang="en-US" sz="1800" b="0" i="0" u="none" strike="noStrike" baseline="0" dirty="0">
                    <a:latin typeface="NimbusRomNo9L-Regu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u="none" strike="noStrike" baseline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1800" b="0" i="1" u="none" strike="noStrike" baseline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u="none" strike="noStrike" baseline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b="0" i="1" u="none" strike="noStrike" baseline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1800" b="0" i="1" u="none" strike="noStrike" baseline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u="none" strike="noStrike" baseline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624CA7-6868-4E76-BA31-80B342A20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361" y="1678016"/>
                <a:ext cx="8739739" cy="4741834"/>
              </a:xfrm>
              <a:blipFill>
                <a:blip r:embed="rId2"/>
                <a:stretch>
                  <a:fillRect l="-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C8CCB-EF70-45C2-A5A8-1F815FA6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9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0704F-EA91-4FF6-8BBD-F132041FB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80932"/>
            <a:ext cx="4140096" cy="1507375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0C9F0-BF65-480A-B0C8-2D273872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1669239"/>
            <a:ext cx="5489490" cy="468711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b="0" i="0" u="none" strike="noStrike" baseline="0" dirty="0">
                <a:latin typeface="NimbusRomNo9L-Regu"/>
              </a:rPr>
              <a:t>three main criteria: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400" b="0" dirty="0">
                <a:latin typeface="NimbusRomNo9L-ReguItal"/>
              </a:rPr>
              <a:t>Number of Transplants: the total number of transplants over the 50 time periods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400" b="0" dirty="0">
                <a:latin typeface="NimbusRomNo9L-ReguItal"/>
              </a:rPr>
              <a:t>Waiting Times: the average wait time of each transplant recipient in months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400" b="0" dirty="0">
                <a:latin typeface="NimbusRomNo9L-ReguItal"/>
              </a:rPr>
              <a:t>Group Fairness</a:t>
            </a:r>
            <a:endParaRPr lang="en-US" sz="1400" b="0" i="0" u="none" strike="noStrike" baseline="0" dirty="0">
              <a:latin typeface="NimbusRomNo9L-Regu"/>
            </a:endParaRPr>
          </a:p>
          <a:p>
            <a:pPr>
              <a:lnSpc>
                <a:spcPct val="110000"/>
              </a:lnSpc>
            </a:pPr>
            <a:r>
              <a:rPr lang="en-US" sz="1400" b="0" i="0" u="none" strike="noStrike" baseline="0" dirty="0">
                <a:latin typeface="NimbusRomNo9L-Regu"/>
              </a:rPr>
              <a:t>all </a:t>
            </a:r>
            <a:r>
              <a:rPr lang="en-US" sz="1400" b="1" i="0" u="none" strike="noStrike" baseline="0" dirty="0">
                <a:latin typeface="NimbusRomNo9L-Regu"/>
              </a:rPr>
              <a:t>seven</a:t>
            </a:r>
            <a:r>
              <a:rPr lang="en-US" sz="1400" b="0" i="0" u="none" strike="noStrike" baseline="0" dirty="0">
                <a:latin typeface="NimbusRomNo9L-Regu"/>
              </a:rPr>
              <a:t> of the learning algorithms outperform the myopic</a:t>
            </a:r>
          </a:p>
          <a:p>
            <a:pPr>
              <a:lnSpc>
                <a:spcPct val="110000"/>
              </a:lnSpc>
            </a:pPr>
            <a:r>
              <a:rPr lang="en-US" sz="1400" b="0" i="0" u="none" strike="noStrike" baseline="0" dirty="0">
                <a:latin typeface="NimbusRomNo9L-Regu"/>
              </a:rPr>
              <a:t>Four of the them outperform the KPD algorithm for every single criteria</a:t>
            </a:r>
          </a:p>
          <a:p>
            <a:pPr algn="l"/>
            <a:r>
              <a:rPr lang="en-US" sz="1400" dirty="0">
                <a:latin typeface="NimbusRomNo9L-Regu"/>
              </a:rPr>
              <a:t>remaining three outperform the KPD algorithm on every criteria except egalitarian fairness</a:t>
            </a:r>
          </a:p>
          <a:p>
            <a:pPr algn="l"/>
            <a:r>
              <a:rPr lang="en-US" sz="1400" dirty="0">
                <a:latin typeface="NimbusRomNo9L-Regu"/>
              </a:rPr>
              <a:t>algorithm Exp(1) leads to a 6% increase in the number of transplants</a:t>
            </a:r>
          </a:p>
          <a:p>
            <a:pPr algn="l"/>
            <a:r>
              <a:rPr lang="en-US" sz="1400" dirty="0">
                <a:latin typeface="NimbusRomNo9L-Regu"/>
              </a:rPr>
              <a:t>decrease of 24% in the average waiting time and</a:t>
            </a:r>
          </a:p>
          <a:p>
            <a:pPr algn="l"/>
            <a:r>
              <a:rPr lang="en-US" sz="1400" dirty="0">
                <a:latin typeface="NimbusRomNo9L-Regu"/>
              </a:rPr>
              <a:t>improvement of 10% and 21% in egalitarian fairness measure</a:t>
            </a:r>
          </a:p>
          <a:p>
            <a:pPr lvl="1">
              <a:lnSpc>
                <a:spcPct val="110000"/>
              </a:lnSpc>
            </a:pPr>
            <a:endParaRPr lang="en-US" sz="1400" b="0" dirty="0">
              <a:latin typeface="NimbusRomNo9L-ReguItal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E2212-A7E6-405D-AA44-E94477B87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355" y="6356350"/>
            <a:ext cx="41097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DEF7F31-0B8A-474A-B86C-91F381754329}" type="slidenum">
              <a:rPr lang="en-US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8404FD8-A307-4CD6-A52C-C009D22F0E8C}"/>
              </a:ext>
            </a:extLst>
          </p:cNvPr>
          <p:cNvGrpSpPr/>
          <p:nvPr/>
        </p:nvGrpSpPr>
        <p:grpSpPr>
          <a:xfrm>
            <a:off x="7131050" y="1795703"/>
            <a:ext cx="4496754" cy="3169998"/>
            <a:chOff x="6096000" y="3625849"/>
            <a:chExt cx="4973280" cy="320484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D817A07-4F73-44C3-ACB6-FB3688695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3625849"/>
              <a:ext cx="4973280" cy="295910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46089F-767D-4AD2-A4E8-8FB2A08A87D7}"/>
                </a:ext>
              </a:extLst>
            </p:cNvPr>
            <p:cNvSpPr txBox="1"/>
            <p:nvPr/>
          </p:nvSpPr>
          <p:spPr>
            <a:xfrm>
              <a:off x="7152307" y="6584950"/>
              <a:ext cx="3295650" cy="245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12648">
                <a:spcAft>
                  <a:spcPts val="600"/>
                </a:spcAft>
              </a:pPr>
              <a:r>
                <a:rPr lang="en-US" sz="1200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Table 2: Performances of the transplant algorithms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D14DEBF-E455-4885-96B9-FDECB42FA084}"/>
                  </a:ext>
                </a:extLst>
              </p14:cNvPr>
              <p14:cNvContentPartPr/>
              <p14:nvPr/>
            </p14:nvContentPartPr>
            <p14:xfrm>
              <a:off x="7238648" y="3620968"/>
              <a:ext cx="489600" cy="356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D14DEBF-E455-4885-96B9-FDECB42FA0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02648" y="3548968"/>
                <a:ext cx="561240" cy="49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8110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D2487-82F3-47FE-A60F-7538CAD38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en-US" dirty="0"/>
              <a:t>Cycle and Path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859FA-2B55-44F7-940F-1B234019F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>
            <a:normAutofit/>
          </a:bodyPr>
          <a:lstStyle/>
          <a:p>
            <a:r>
              <a:rPr lang="en-US" b="0" i="0" u="none" strike="noStrike" baseline="0">
                <a:latin typeface="NimbusRomNo9L-ReguItal"/>
              </a:rPr>
              <a:t>There is negligible hypothetical benefit in allowing for paths of length greater than 5</a:t>
            </a:r>
          </a:p>
          <a:p>
            <a:r>
              <a:rPr lang="en-US" b="0" i="0" u="none" strike="noStrike" baseline="0">
                <a:latin typeface="NimbusRomNo9L-ReguItal"/>
              </a:rPr>
              <a:t>It is very important to allow for cycles of length 3. The hypothetical improvements with cycles length of 4 or 5 are marginal</a:t>
            </a:r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67A31-A0F3-461D-B17A-A2B2C414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355" y="6356350"/>
            <a:ext cx="41097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DEF7F31-0B8A-474A-B86C-91F381754329}" type="slidenum">
              <a:rPr lang="en-US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487B67-125A-4DFA-8977-495D1A0C5F6F}"/>
              </a:ext>
            </a:extLst>
          </p:cNvPr>
          <p:cNvGrpSpPr/>
          <p:nvPr/>
        </p:nvGrpSpPr>
        <p:grpSpPr>
          <a:xfrm>
            <a:off x="5801961" y="2427316"/>
            <a:ext cx="6003662" cy="1885230"/>
            <a:chOff x="5801961" y="2427316"/>
            <a:chExt cx="6003662" cy="188523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E1E8737-FB00-471C-A2A1-0A6AE691B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1961" y="2427316"/>
              <a:ext cx="6003662" cy="138084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54119C-BC2A-4E72-B79F-87F56D14AA5F}"/>
                </a:ext>
              </a:extLst>
            </p:cNvPr>
            <p:cNvSpPr txBox="1"/>
            <p:nvPr/>
          </p:nvSpPr>
          <p:spPr>
            <a:xfrm>
              <a:off x="7322037" y="3773937"/>
              <a:ext cx="3117850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Table 3: </a:t>
              </a:r>
              <a:r>
                <a:rPr lang="en-US" sz="11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impact of constraining path lengths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76C725-1291-44DA-919E-02EAC4F12BC3}"/>
              </a:ext>
            </a:extLst>
          </p:cNvPr>
          <p:cNvGrpSpPr/>
          <p:nvPr/>
        </p:nvGrpSpPr>
        <p:grpSpPr>
          <a:xfrm>
            <a:off x="3728677" y="4732511"/>
            <a:ext cx="7036980" cy="1739105"/>
            <a:chOff x="3728677" y="4732511"/>
            <a:chExt cx="7036980" cy="173910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A4D684D-4C2B-4308-AF7F-9DAF7BE89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8677" y="4732511"/>
              <a:ext cx="7036980" cy="143622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D38AE49-8086-4338-8BCA-D986316999FE}"/>
                </a:ext>
              </a:extLst>
            </p:cNvPr>
            <p:cNvSpPr txBox="1"/>
            <p:nvPr/>
          </p:nvSpPr>
          <p:spPr>
            <a:xfrm>
              <a:off x="5687941" y="6210006"/>
              <a:ext cx="321475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Table 4: The impact of constraining cycle lengths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0534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8CC8B-43EA-47E9-8B52-E76BAFF3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en-US" dirty="0"/>
              <a:t>Altruistic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50139-A4A5-494D-8F6F-E1B248B7D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>
            <a:normAutofit/>
          </a:bodyPr>
          <a:lstStyle/>
          <a:p>
            <a:r>
              <a:rPr lang="en-US" b="1" i="0" u="none" strike="noStrike" baseline="0" dirty="0">
                <a:latin typeface="NimbusRomNo9L-Regu"/>
              </a:rPr>
              <a:t>negative</a:t>
            </a:r>
            <a:r>
              <a:rPr lang="en-US" b="0" i="0" u="none" strike="noStrike" baseline="0" dirty="0">
                <a:latin typeface="NimbusRomNo9L-Regu"/>
              </a:rPr>
              <a:t> node weight to an altruistic donor</a:t>
            </a:r>
          </a:p>
          <a:p>
            <a:r>
              <a:rPr lang="en-US" b="0" i="0" u="none" strike="noStrike" baseline="0" dirty="0">
                <a:latin typeface="NimbusRomNo9L-Regu"/>
              </a:rPr>
              <a:t>an altruistic donor will only be used when the resultant </a:t>
            </a:r>
            <a:r>
              <a:rPr lang="en-US" b="1" i="0" u="none" strike="noStrike" baseline="0" dirty="0">
                <a:latin typeface="NimbusRomNo9L-Regu"/>
              </a:rPr>
              <a:t>benefit is significant</a:t>
            </a:r>
          </a:p>
          <a:p>
            <a:pPr algn="l"/>
            <a:r>
              <a:rPr lang="en-US" sz="1800" b="0" i="0" u="none" strike="noStrike" baseline="0" dirty="0">
                <a:latin typeface="NimbusRomNo9L-ReguItal"/>
              </a:rPr>
              <a:t>Assigning an appropriate negative weight (price) to each altruistic donor is fundamental in the determining the quality of outcomes</a:t>
            </a:r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9C82E-2699-4567-A6AB-5086EFC9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355" y="6356350"/>
            <a:ext cx="41097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DEF7F31-0B8A-474A-B86C-91F381754329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CC5415-6B5F-4C5A-AC6C-A9339B45F6FD}"/>
              </a:ext>
            </a:extLst>
          </p:cNvPr>
          <p:cNvGrpSpPr/>
          <p:nvPr/>
        </p:nvGrpSpPr>
        <p:grpSpPr>
          <a:xfrm>
            <a:off x="6294824" y="1915635"/>
            <a:ext cx="4590037" cy="3120455"/>
            <a:chOff x="6294824" y="1915635"/>
            <a:chExt cx="4590037" cy="312045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5834CDD-07D8-4C83-A1D7-AEAA622D4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4824" y="1915635"/>
              <a:ext cx="4590037" cy="282287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80734F-4366-44C0-A6E9-0CA2035443D9}"/>
                </a:ext>
              </a:extLst>
            </p:cNvPr>
            <p:cNvSpPr txBox="1"/>
            <p:nvPr/>
          </p:nvSpPr>
          <p:spPr>
            <a:xfrm>
              <a:off x="6634682" y="4759091"/>
              <a:ext cx="406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Table 5: </a:t>
              </a:r>
              <a:r>
                <a:rPr lang="en-US" sz="12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effect of varying the weight of altruistic donors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3603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FDBEA07-A1D3-4F9E-859B-DE0EDC864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E87B83-CF96-4EE7-950F-863990226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658" y="-55810"/>
            <a:ext cx="6859721" cy="69679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407ADFB6-F59B-415B-9EC6-BDB61786C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4516" y="-50314"/>
            <a:ext cx="6858005" cy="6967903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C90C0-8FAC-4F15-B498-C22915CB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872" y="2215527"/>
            <a:ext cx="4272646" cy="19160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Thank You!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9BE792-26DE-40FA-A8C8-F3D6378FC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88933" y="-21461"/>
            <a:ext cx="1703094" cy="17460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11CBEA76-37A2-4726-8123-EBCACA12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88055" y="-22336"/>
            <a:ext cx="1704847" cy="1746021"/>
          </a:xfrm>
          <a:custGeom>
            <a:avLst/>
            <a:gdLst>
              <a:gd name="connsiteX0" fmla="*/ 0 w 3488602"/>
              <a:gd name="connsiteY0" fmla="*/ 0 h 3433573"/>
              <a:gd name="connsiteX1" fmla="*/ 3488602 w 3488602"/>
              <a:gd name="connsiteY1" fmla="*/ 0 h 3433573"/>
              <a:gd name="connsiteX2" fmla="*/ 3488602 w 3488602"/>
              <a:gd name="connsiteY2" fmla="*/ 3433573 h 3433573"/>
              <a:gd name="connsiteX3" fmla="*/ 0 w 3488602"/>
              <a:gd name="connsiteY3" fmla="*/ 3433573 h 3433573"/>
              <a:gd name="connsiteX4" fmla="*/ 0 w 3488602"/>
              <a:gd name="connsiteY4" fmla="*/ 0 h 3433573"/>
              <a:gd name="connsiteX0" fmla="*/ 0 w 3488602"/>
              <a:gd name="connsiteY0" fmla="*/ 0 h 3433573"/>
              <a:gd name="connsiteX1" fmla="*/ 3488602 w 3488602"/>
              <a:gd name="connsiteY1" fmla="*/ 0 h 3433573"/>
              <a:gd name="connsiteX2" fmla="*/ 0 w 3488602"/>
              <a:gd name="connsiteY2" fmla="*/ 3433573 h 3433573"/>
              <a:gd name="connsiteX3" fmla="*/ 0 w 3488602"/>
              <a:gd name="connsiteY3" fmla="*/ 0 h 3433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8602" h="3433573">
                <a:moveTo>
                  <a:pt x="0" y="0"/>
                </a:moveTo>
                <a:lnTo>
                  <a:pt x="3488602" y="0"/>
                </a:lnTo>
                <a:lnTo>
                  <a:pt x="0" y="34335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DA81B4-3959-48A2-823E-19B014A03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78388" y="1692178"/>
            <a:ext cx="1724184" cy="17460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B8CC051-49B8-488A-B0AD-50A29E1D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968949" y="1703064"/>
            <a:ext cx="1744539" cy="862967"/>
          </a:xfrm>
          <a:custGeom>
            <a:avLst/>
            <a:gdLst>
              <a:gd name="connsiteX0" fmla="*/ 3433574 w 3433574"/>
              <a:gd name="connsiteY0" fmla="*/ 0 h 1716787"/>
              <a:gd name="connsiteX1" fmla="*/ 1716787 w 3433574"/>
              <a:gd name="connsiteY1" fmla="*/ 0 h 1716787"/>
              <a:gd name="connsiteX2" fmla="*/ 0 w 3433574"/>
              <a:gd name="connsiteY2" fmla="*/ 0 h 1716787"/>
              <a:gd name="connsiteX3" fmla="*/ 1716787 w 3433574"/>
              <a:gd name="connsiteY3" fmla="*/ 1716787 h 1716787"/>
              <a:gd name="connsiteX4" fmla="*/ 3433574 w 3433574"/>
              <a:gd name="connsiteY4" fmla="*/ 0 h 171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574" h="1716787">
                <a:moveTo>
                  <a:pt x="3433574" y="0"/>
                </a:moveTo>
                <a:lnTo>
                  <a:pt x="1716787" y="0"/>
                </a:lnTo>
                <a:lnTo>
                  <a:pt x="0" y="0"/>
                </a:lnTo>
                <a:cubicBezTo>
                  <a:pt x="0" y="948155"/>
                  <a:pt x="768632" y="1716787"/>
                  <a:pt x="1716787" y="1716787"/>
                </a:cubicBezTo>
                <a:cubicBezTo>
                  <a:pt x="2664942" y="1716787"/>
                  <a:pt x="3433574" y="948155"/>
                  <a:pt x="3433574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49FB65E-C02E-4FD7-B476-0B213C638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968949" y="2566032"/>
            <a:ext cx="1744539" cy="862967"/>
          </a:xfrm>
          <a:custGeom>
            <a:avLst/>
            <a:gdLst>
              <a:gd name="connsiteX0" fmla="*/ 3433574 w 3433574"/>
              <a:gd name="connsiteY0" fmla="*/ 0 h 1716787"/>
              <a:gd name="connsiteX1" fmla="*/ 1716787 w 3433574"/>
              <a:gd name="connsiteY1" fmla="*/ 0 h 1716787"/>
              <a:gd name="connsiteX2" fmla="*/ 0 w 3433574"/>
              <a:gd name="connsiteY2" fmla="*/ 0 h 1716787"/>
              <a:gd name="connsiteX3" fmla="*/ 1716787 w 3433574"/>
              <a:gd name="connsiteY3" fmla="*/ 1716787 h 1716787"/>
              <a:gd name="connsiteX4" fmla="*/ 3433574 w 3433574"/>
              <a:gd name="connsiteY4" fmla="*/ 0 h 171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574" h="1716787">
                <a:moveTo>
                  <a:pt x="3433574" y="0"/>
                </a:moveTo>
                <a:lnTo>
                  <a:pt x="1716787" y="0"/>
                </a:lnTo>
                <a:lnTo>
                  <a:pt x="0" y="0"/>
                </a:lnTo>
                <a:cubicBezTo>
                  <a:pt x="0" y="948155"/>
                  <a:pt x="768632" y="1716787"/>
                  <a:pt x="1716787" y="1716787"/>
                </a:cubicBezTo>
                <a:cubicBezTo>
                  <a:pt x="2664942" y="1716787"/>
                  <a:pt x="3433574" y="948155"/>
                  <a:pt x="3433574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7EBD78-005D-4F93-BEA0-95DF292B3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38250" y="-24765"/>
            <a:ext cx="3427285" cy="34768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CB81301-287D-4882-AD9B-E44D8E122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4500" y="178410"/>
            <a:ext cx="3070455" cy="30704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22F9F7-A178-468E-AF59-8DD67246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22799" y="4271951"/>
            <a:ext cx="3435362" cy="17460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6420B0A-CC71-4BD3-BA69-E9B2B6F1E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6122814" y="4271933"/>
            <a:ext cx="3435331" cy="1746022"/>
          </a:xfrm>
          <a:custGeom>
            <a:avLst/>
            <a:gdLst>
              <a:gd name="connsiteX0" fmla="*/ 3433574 w 3433574"/>
              <a:gd name="connsiteY0" fmla="*/ 0 h 1716787"/>
              <a:gd name="connsiteX1" fmla="*/ 1716787 w 3433574"/>
              <a:gd name="connsiteY1" fmla="*/ 0 h 1716787"/>
              <a:gd name="connsiteX2" fmla="*/ 0 w 3433574"/>
              <a:gd name="connsiteY2" fmla="*/ 0 h 1716787"/>
              <a:gd name="connsiteX3" fmla="*/ 1716787 w 3433574"/>
              <a:gd name="connsiteY3" fmla="*/ 1716787 h 1716787"/>
              <a:gd name="connsiteX4" fmla="*/ 3433574 w 3433574"/>
              <a:gd name="connsiteY4" fmla="*/ 0 h 171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574" h="1716787">
                <a:moveTo>
                  <a:pt x="3433574" y="0"/>
                </a:moveTo>
                <a:lnTo>
                  <a:pt x="1716787" y="0"/>
                </a:lnTo>
                <a:lnTo>
                  <a:pt x="0" y="0"/>
                </a:lnTo>
                <a:cubicBezTo>
                  <a:pt x="0" y="948155"/>
                  <a:pt x="768632" y="1716787"/>
                  <a:pt x="1716787" y="1716787"/>
                </a:cubicBezTo>
                <a:cubicBezTo>
                  <a:pt x="2664942" y="1716787"/>
                  <a:pt x="3433574" y="948155"/>
                  <a:pt x="3433574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048351-EA66-4465-9CB8-25B4C5E68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34228" y="3406574"/>
            <a:ext cx="3435330" cy="34768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BC467846-2355-4572-AC5B-89B9FFFBA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07457" y="3427799"/>
            <a:ext cx="3484541" cy="3434283"/>
          </a:xfrm>
          <a:custGeom>
            <a:avLst/>
            <a:gdLst>
              <a:gd name="connsiteX0" fmla="*/ 0 w 3488602"/>
              <a:gd name="connsiteY0" fmla="*/ 0 h 3433573"/>
              <a:gd name="connsiteX1" fmla="*/ 3488602 w 3488602"/>
              <a:gd name="connsiteY1" fmla="*/ 0 h 3433573"/>
              <a:gd name="connsiteX2" fmla="*/ 3488602 w 3488602"/>
              <a:gd name="connsiteY2" fmla="*/ 3433573 h 3433573"/>
              <a:gd name="connsiteX3" fmla="*/ 0 w 3488602"/>
              <a:gd name="connsiteY3" fmla="*/ 3433573 h 3433573"/>
              <a:gd name="connsiteX4" fmla="*/ 0 w 3488602"/>
              <a:gd name="connsiteY4" fmla="*/ 0 h 3433573"/>
              <a:gd name="connsiteX0" fmla="*/ 0 w 3488602"/>
              <a:gd name="connsiteY0" fmla="*/ 0 h 3433573"/>
              <a:gd name="connsiteX1" fmla="*/ 3488602 w 3488602"/>
              <a:gd name="connsiteY1" fmla="*/ 0 h 3433573"/>
              <a:gd name="connsiteX2" fmla="*/ 0 w 3488602"/>
              <a:gd name="connsiteY2" fmla="*/ 3433573 h 3433573"/>
              <a:gd name="connsiteX3" fmla="*/ 0 w 3488602"/>
              <a:gd name="connsiteY3" fmla="*/ 0 h 3433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8602" h="3433573">
                <a:moveTo>
                  <a:pt x="0" y="0"/>
                </a:moveTo>
                <a:lnTo>
                  <a:pt x="3488602" y="0"/>
                </a:lnTo>
                <a:lnTo>
                  <a:pt x="0" y="343357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2BB56-F2CE-4E60-BE85-B2833D56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355" y="6356350"/>
            <a:ext cx="4109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DEF7F31-0B8A-474A-B86C-91F381754329}" type="slidenum">
              <a:rPr lang="en-US">
                <a:solidFill>
                  <a:schemeClr val="bg2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9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BF366-707C-42F1-9408-8AF4D5BA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en-US" dirty="0"/>
              <a:t>Kidney Exchange Program (KEP)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588B3-5F95-4E08-997A-9FFAA7D93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>
            <a:normAutofit/>
          </a:bodyPr>
          <a:lstStyle/>
          <a:p>
            <a:r>
              <a:rPr lang="en-US" dirty="0">
                <a:latin typeface="NimbusRomNo9L-Regu"/>
              </a:rPr>
              <a:t>incompatible patient-donor pair</a:t>
            </a:r>
          </a:p>
          <a:p>
            <a:r>
              <a:rPr lang="en-US" dirty="0">
                <a:latin typeface="NimbusRomNo9L-Regu"/>
              </a:rPr>
              <a:t>altruistic donor</a:t>
            </a:r>
          </a:p>
          <a:p>
            <a:r>
              <a:rPr lang="en-US" dirty="0">
                <a:latin typeface="NimbusRomNo9L-Regu"/>
              </a:rPr>
              <a:t>matching incompatible pairs </a:t>
            </a:r>
          </a:p>
          <a:p>
            <a:r>
              <a:rPr lang="en-US" dirty="0">
                <a:latin typeface="NimbusRomNo9L-Regu"/>
              </a:rPr>
              <a:t>fair algorithm</a:t>
            </a:r>
          </a:p>
          <a:p>
            <a:r>
              <a:rPr lang="en-US" dirty="0">
                <a:latin typeface="NimbusRomNo9L-Regu"/>
              </a:rPr>
              <a:t>most possible survivals in long term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Kidney">
            <a:extLst>
              <a:ext uri="{FF2B5EF4-FFF2-40B4-BE49-F238E27FC236}">
                <a16:creationId xmlns:a16="http://schemas.microsoft.com/office/drawing/2014/main" id="{38D69BB0-A819-59F9-6C51-E722134A9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2340" y="1648054"/>
            <a:ext cx="3561892" cy="356189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26B3E-1A51-4D34-8A58-F6D307B9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7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A98F6-C979-4859-9585-49E4F728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en-US" dirty="0"/>
              <a:t>Static Graph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916F17-DEA7-496D-96E1-65E87CF5A3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364" y="2427316"/>
                <a:ext cx="4140096" cy="3513514"/>
              </a:xfrm>
            </p:spPr>
            <p:txBody>
              <a:bodyPr>
                <a:normAutofit/>
              </a:bodyPr>
              <a:lstStyle/>
              <a:p>
                <a:r>
                  <a:rPr lang="en-US" b="0" i="0" u="none" strike="noStrike" baseline="0" dirty="0">
                    <a:latin typeface="NimbusRomNo9L-Regu"/>
                  </a:rPr>
                  <a:t>directed graph </a:t>
                </a:r>
                <a:r>
                  <a:rPr lang="en-US" b="0" i="0" u="none" strike="noStrike" baseline="0" dirty="0">
                    <a:latin typeface="CMMI10"/>
                  </a:rPr>
                  <a:t>G </a:t>
                </a:r>
                <a:r>
                  <a:rPr lang="en-US" b="0" i="0" u="none" strike="noStrike" baseline="0" dirty="0">
                    <a:latin typeface="CMR10"/>
                  </a:rPr>
                  <a:t>= (</a:t>
                </a:r>
                <a:r>
                  <a:rPr lang="en-US" b="0" i="0" u="none" strike="noStrike" baseline="0" dirty="0">
                    <a:latin typeface="CMMI10"/>
                  </a:rPr>
                  <a:t>V,A</a:t>
                </a:r>
                <a:r>
                  <a:rPr lang="en-US" b="0" i="0" u="none" strike="noStrike" baseline="0" dirty="0">
                    <a:latin typeface="CMR10"/>
                  </a:rPr>
                  <a:t>) - </a:t>
                </a:r>
                <a:r>
                  <a:rPr lang="en-US" b="0" i="0" u="none" strike="noStrike" baseline="0" dirty="0">
                    <a:latin typeface="NimbusRomNo9L-ReguItal"/>
                  </a:rPr>
                  <a:t>exchange graph</a:t>
                </a:r>
              </a:p>
              <a:p>
                <a:r>
                  <a:rPr lang="en-US" dirty="0">
                    <a:latin typeface="NimbusRomNo9L-Regu"/>
                  </a:rPr>
                  <a:t>node i ∈ V</a:t>
                </a:r>
              </a:p>
              <a:p>
                <a:pPr marL="560070" lvl="1" indent="-285750">
                  <a:buFont typeface="Courier New" panose="02070309020205020404" pitchFamily="49" charset="0"/>
                  <a:buChar char="o"/>
                </a:pPr>
                <a:r>
                  <a:rPr lang="en-US" b="0" dirty="0">
                    <a:latin typeface="NimbusRomNo9L-Regu"/>
                  </a:rPr>
                  <a:t>patient-donor pair  </a:t>
                </a:r>
                <a:r>
                  <a:rPr lang="en-US" b="0" dirty="0">
                    <a:latin typeface="NimbusRomNo9L-Regu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endParaRPr lang="en-US" b="0" dirty="0">
                  <a:latin typeface="NimbusRomNo9L-Regu"/>
                </a:endParaRPr>
              </a:p>
              <a:p>
                <a:pPr marL="560070" lvl="1" indent="-285750">
                  <a:buFont typeface="Courier New" panose="02070309020205020404" pitchFamily="49" charset="0"/>
                  <a:buChar char="o"/>
                </a:pPr>
                <a:r>
                  <a:rPr lang="en-US" b="0" dirty="0">
                    <a:latin typeface="NimbusRomNo9L-Regu"/>
                  </a:rPr>
                  <a:t>non-directed anonymous donor (NDAD) altruistic donor </a:t>
                </a:r>
                <a:r>
                  <a:rPr lang="en-US" b="0" dirty="0">
                    <a:latin typeface="NimbusRomNo9L-Regu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dirty="0">
                  <a:latin typeface="NimbusRomNo9L-Regu"/>
                  <a:sym typeface="Wingdings" panose="05000000000000000000" pitchFamily="2" charset="2"/>
                </a:endParaRPr>
              </a:p>
              <a:p>
                <a:r>
                  <a:rPr lang="en-US" b="0" i="0" u="none" strike="noStrike" baseline="0" dirty="0">
                    <a:latin typeface="NimbusRomNo9L-Regu"/>
                  </a:rPr>
                  <a:t>arc </a:t>
                </a:r>
                <a:r>
                  <a:rPr lang="en-US" b="0" i="0" u="none" strike="noStrike" baseline="0" dirty="0">
                    <a:latin typeface="CMR10"/>
                  </a:rPr>
                  <a:t>(</a:t>
                </a:r>
                <a:r>
                  <a:rPr lang="en-US" b="0" i="0" u="none" strike="noStrike" baseline="0" dirty="0">
                    <a:latin typeface="CMMI10"/>
                  </a:rPr>
                  <a:t>i, j</a:t>
                </a:r>
                <a:r>
                  <a:rPr lang="en-US" b="0" i="0" u="none" strike="noStrike" baseline="0" dirty="0">
                    <a:latin typeface="CMR10"/>
                  </a:rPr>
                  <a:t>) </a:t>
                </a:r>
                <a:r>
                  <a:rPr lang="en-US" b="0" i="0" u="none" strike="noStrike" baseline="0" dirty="0">
                    <a:latin typeface="CMSY10"/>
                  </a:rPr>
                  <a:t>∈ </a:t>
                </a:r>
                <a:r>
                  <a:rPr lang="en-US" b="0" i="0" u="none" strike="noStrike" baseline="0" dirty="0">
                    <a:latin typeface="CMMI10"/>
                  </a:rPr>
                  <a:t>A </a:t>
                </a:r>
                <a:r>
                  <a:rPr lang="en-US" b="0" i="0" u="none" strike="noStrike" baseline="0" dirty="0">
                    <a:latin typeface="NimbusRomNo9L-Regu"/>
                  </a:rPr>
                  <a:t>if the kidney of donor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u="none" strike="noStrike" baseline="0" dirty="0">
                    <a:latin typeface="CMMI7"/>
                  </a:rPr>
                  <a:t> </a:t>
                </a:r>
                <a:r>
                  <a:rPr lang="en-US" b="0" i="0" u="none" strike="noStrike" baseline="0" dirty="0">
                    <a:latin typeface="NimbusRomNo9L-Regu"/>
                  </a:rPr>
                  <a:t>is </a:t>
                </a:r>
                <a:r>
                  <a:rPr lang="en-US" b="1" i="0" u="none" strike="noStrike" baseline="0" dirty="0">
                    <a:latin typeface="NimbusRomNo9L-Regu"/>
                  </a:rPr>
                  <a:t>compatible</a:t>
                </a:r>
                <a:r>
                  <a:rPr lang="en-US" b="0" i="0" u="none" strike="noStrike" baseline="0" dirty="0">
                    <a:latin typeface="NimbusRomNo9L-Regu"/>
                  </a:rPr>
                  <a:t> with patient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</m:oMath>
                </a14:m>
                <a:endParaRPr lang="en-US" b="0" i="0" u="none" strike="noStrike" baseline="0" dirty="0">
                  <a:latin typeface="NimbusRomNo9L-Regu"/>
                </a:endParaRPr>
              </a:p>
              <a:p>
                <a:pPr marL="560070" lvl="1" indent="-285750">
                  <a:buFont typeface="Courier New" panose="02070309020205020404" pitchFamily="49" charset="0"/>
                  <a:buChar char="o"/>
                </a:pPr>
                <a:endParaRPr lang="en-US" dirty="0">
                  <a:latin typeface="NimbusRomNo9L-Regu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916F17-DEA7-496D-96E1-65E87CF5A3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364" y="2427316"/>
                <a:ext cx="4140096" cy="3513514"/>
              </a:xfrm>
              <a:blipFill>
                <a:blip r:embed="rId2"/>
                <a:stretch>
                  <a:fillRect l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11EA49-FA05-444F-BC52-BC9D5800A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AD9B61-ABFF-4A95-BB6D-B5B121B4E8D5}"/>
              </a:ext>
            </a:extLst>
          </p:cNvPr>
          <p:cNvGrpSpPr/>
          <p:nvPr/>
        </p:nvGrpSpPr>
        <p:grpSpPr>
          <a:xfrm>
            <a:off x="7233097" y="1862771"/>
            <a:ext cx="5381766" cy="3880247"/>
            <a:chOff x="7233097" y="1862771"/>
            <a:chExt cx="5381766" cy="388024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AF55189-FBFF-4966-A682-A794A202D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33097" y="1862771"/>
              <a:ext cx="3798424" cy="341858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199B0F3-7D3A-4D05-83FA-2A714525EA6C}"/>
                </a:ext>
              </a:extLst>
            </p:cNvPr>
            <p:cNvSpPr txBox="1"/>
            <p:nvPr/>
          </p:nvSpPr>
          <p:spPr>
            <a:xfrm>
              <a:off x="7707107" y="5281353"/>
              <a:ext cx="49077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 1: </a:t>
              </a:r>
              <a:r>
                <a:rPr lang="en-US" sz="12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 exchange graph and a feasible set</a:t>
              </a:r>
              <a:br>
                <a:rPr lang="en-US" sz="12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2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transplants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507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C59203-3788-4E03-B7CF-439D5C388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3D329-38A0-494B-BB0A-84BF43267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513197" cy="1507375"/>
          </a:xfrm>
        </p:spPr>
        <p:txBody>
          <a:bodyPr>
            <a:normAutofit/>
          </a:bodyPr>
          <a:lstStyle/>
          <a:p>
            <a:r>
              <a:rPr lang="en-US" dirty="0"/>
              <a:t>Compatible Arc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84EB9-DF37-4096-96F1-26A553EC0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6513197" cy="3505855"/>
          </a:xfrm>
        </p:spPr>
        <p:txBody>
          <a:bodyPr>
            <a:normAutofit/>
          </a:bodyPr>
          <a:lstStyle/>
          <a:p>
            <a:r>
              <a:rPr lang="en-US" b="1" i="0" u="none" strike="noStrike" baseline="0" dirty="0">
                <a:latin typeface="NimbusRomNo9L-ReguItal"/>
              </a:rPr>
              <a:t>blood-group compatibility</a:t>
            </a:r>
            <a:endParaRPr lang="en-US" b="1" dirty="0">
              <a:latin typeface="NimbusRomNo9L-Regu"/>
            </a:endParaRPr>
          </a:p>
          <a:p>
            <a:r>
              <a:rPr lang="en-US" b="1" dirty="0">
                <a:latin typeface="NimbusRomNo9L-Regu"/>
              </a:rPr>
              <a:t>antibodies and antigens</a:t>
            </a:r>
          </a:p>
          <a:p>
            <a:r>
              <a:rPr lang="en-US" b="0" i="0" u="none" strike="noStrike" baseline="0" dirty="0">
                <a:latin typeface="NimbusRomNo9L-Regu"/>
              </a:rPr>
              <a:t>The larger the number of types of antibodies in the </a:t>
            </a:r>
            <a:r>
              <a:rPr lang="en-US" b="1" i="0" u="none" strike="noStrike" baseline="0" dirty="0">
                <a:latin typeface="NimbusRomNo9L-Regu"/>
              </a:rPr>
              <a:t>patient</a:t>
            </a:r>
            <a:r>
              <a:rPr lang="en-US" b="0" i="0" u="none" strike="noStrike" baseline="0" dirty="0">
                <a:latin typeface="NimbusRomNo9L-Regu"/>
              </a:rPr>
              <a:t> the less likely a donor will be compatible with that patient</a:t>
            </a:r>
            <a:endParaRPr lang="en-US" dirty="0">
              <a:latin typeface="NimbusRomNo9L-Regu"/>
            </a:endParaRPr>
          </a:p>
          <a:p>
            <a:r>
              <a:rPr lang="en-US" dirty="0">
                <a:latin typeface="NimbusRomNo9L-Regu"/>
              </a:rPr>
              <a:t>cPRA</a:t>
            </a:r>
          </a:p>
          <a:p>
            <a:pPr marL="560070" lvl="1" indent="-285750">
              <a:buFont typeface="Courier New" panose="02070309020205020404" pitchFamily="49" charset="0"/>
              <a:buChar char="o"/>
            </a:pPr>
            <a:r>
              <a:rPr lang="en-US" b="0" dirty="0">
                <a:latin typeface="NimbusRomNo9L-Regu"/>
              </a:rPr>
              <a:t>easy-to-match patients have a cPRA close to zero</a:t>
            </a:r>
          </a:p>
          <a:p>
            <a:pPr marL="560070" lvl="1" indent="-285750">
              <a:buFont typeface="Courier New" panose="02070309020205020404" pitchFamily="49" charset="0"/>
              <a:buChar char="o"/>
            </a:pPr>
            <a:r>
              <a:rPr lang="en-US" b="0" dirty="0">
                <a:latin typeface="NimbusRomNo9L-Regu"/>
              </a:rPr>
              <a:t>hard-to-match patients close to one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058938-758D-450A-9FDB-2F0400AB8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28504" y="3429000"/>
            <a:ext cx="3463496" cy="3428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E816B5-3840-4903-9656-1A721E428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28504" y="1"/>
            <a:ext cx="3463496" cy="34349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F13C2B5-7F4A-48E4-B19A-5A2F9649B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4500" y="178410"/>
            <a:ext cx="3070455" cy="307045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34">
            <a:extLst>
              <a:ext uri="{FF2B5EF4-FFF2-40B4-BE49-F238E27FC236}">
                <a16:creationId xmlns:a16="http://schemas.microsoft.com/office/drawing/2014/main" id="{23DE04B1-F136-49DF-BD00-FB3FA754C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56413" y="3407068"/>
            <a:ext cx="3428999" cy="3484818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ADD51-4D68-489C-B215-F5C9389B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37336C3-3AE6-4F9C-8056-EFD9CF95C842}"/>
              </a:ext>
            </a:extLst>
          </p:cNvPr>
          <p:cNvGrpSpPr/>
          <p:nvPr/>
        </p:nvGrpSpPr>
        <p:grpSpPr>
          <a:xfrm>
            <a:off x="9317343" y="782128"/>
            <a:ext cx="2344754" cy="2249330"/>
            <a:chOff x="9317343" y="782128"/>
            <a:chExt cx="2344754" cy="2249330"/>
          </a:xfrm>
        </p:grpSpPr>
        <p:pic>
          <p:nvPicPr>
            <p:cNvPr id="4" name="Picture 3" descr="A diagram of a diagram&#10;&#10;Description automatically generated">
              <a:extLst>
                <a:ext uri="{FF2B5EF4-FFF2-40B4-BE49-F238E27FC236}">
                  <a16:creationId xmlns:a16="http://schemas.microsoft.com/office/drawing/2014/main" id="{09D67C82-9C98-4E32-BAA1-BA625D4BB8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789" r="2103" b="4"/>
            <a:stretch/>
          </p:blipFill>
          <p:spPr>
            <a:xfrm>
              <a:off x="9508214" y="782128"/>
              <a:ext cx="1963013" cy="194381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6992C7-DAF3-4CAD-AAC9-C74E1EAF980A}"/>
                </a:ext>
              </a:extLst>
            </p:cNvPr>
            <p:cNvSpPr txBox="1"/>
            <p:nvPr/>
          </p:nvSpPr>
          <p:spPr>
            <a:xfrm>
              <a:off x="9317343" y="2600571"/>
              <a:ext cx="23447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 2: Blood Group </a:t>
              </a:r>
              <a:r>
                <a:rPr lang="en-US" sz="11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compatibility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8557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62ED779-A59B-448F-96E0-AAB38B548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15429-D86C-42AC-BE63-AF953A4A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3" y="4024310"/>
            <a:ext cx="3678511" cy="2021488"/>
          </a:xfrm>
        </p:spPr>
        <p:txBody>
          <a:bodyPr anchor="t">
            <a:normAutofit/>
          </a:bodyPr>
          <a:lstStyle/>
          <a:p>
            <a:r>
              <a:rPr lang="en-US" dirty="0"/>
              <a:t>Feasible Set in Exchange Graph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7B92CC-1106-4731-8429-043692733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721"/>
            <a:ext cx="12191999" cy="3428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6EC9EE0-2A60-6198-8476-A6C6BA30A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9753" y="4023858"/>
            <a:ext cx="5694883" cy="2021940"/>
          </a:xfrm>
        </p:spPr>
        <p:txBody>
          <a:bodyPr>
            <a:normAutofit/>
          </a:bodyPr>
          <a:lstStyle/>
          <a:p>
            <a:r>
              <a:rPr lang="en-US" b="0" i="0" u="none" strike="noStrike" baseline="0">
                <a:latin typeface="NimbusRomNo9L-Regu"/>
              </a:rPr>
              <a:t>A valid directed cycle: only of patient-donor pairs</a:t>
            </a:r>
          </a:p>
          <a:p>
            <a:r>
              <a:rPr lang="en-US" b="0" i="0" u="none" strike="noStrike" baseline="0">
                <a:latin typeface="NimbusRomNo9L-Regu"/>
              </a:rPr>
              <a:t>A valid directed path: exactly one altruistic donor at the source of the path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C8B3228-9C17-4604-872F-C3675A4F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355" y="6356350"/>
            <a:ext cx="41097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DEF7F31-0B8A-474A-B86C-91F381754329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3F673B-EE82-4DF3-A9DE-6BEB600D85F0}"/>
              </a:ext>
            </a:extLst>
          </p:cNvPr>
          <p:cNvGrpSpPr/>
          <p:nvPr/>
        </p:nvGrpSpPr>
        <p:grpSpPr>
          <a:xfrm>
            <a:off x="1173662" y="859350"/>
            <a:ext cx="9780550" cy="2431161"/>
            <a:chOff x="1173662" y="859350"/>
            <a:chExt cx="9780550" cy="2431161"/>
          </a:xfrm>
        </p:grpSpPr>
        <p:pic>
          <p:nvPicPr>
            <p:cNvPr id="6" name="Content Placeholder 4" descr="A diagram of a diagram&#10;&#10;Description automatically generated">
              <a:extLst>
                <a:ext uri="{FF2B5EF4-FFF2-40B4-BE49-F238E27FC236}">
                  <a16:creationId xmlns:a16="http://schemas.microsoft.com/office/drawing/2014/main" id="{D4614E91-9F4A-45E7-820B-26488EE18C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62" r="36228"/>
            <a:stretch/>
          </p:blipFill>
          <p:spPr>
            <a:xfrm>
              <a:off x="4810308" y="859350"/>
              <a:ext cx="2413617" cy="1932941"/>
            </a:xfrm>
            <a:prstGeom prst="rect">
              <a:avLst/>
            </a:prstGeom>
          </p:spPr>
        </p:pic>
        <p:pic>
          <p:nvPicPr>
            <p:cNvPr id="7" name="Content Placeholder 4" descr="A diagram of a diagram&#10;&#10;Description automatically generated">
              <a:extLst>
                <a:ext uri="{FF2B5EF4-FFF2-40B4-BE49-F238E27FC236}">
                  <a16:creationId xmlns:a16="http://schemas.microsoft.com/office/drawing/2014/main" id="{E7F7AA1B-D52A-4860-A0A5-F24C2B6B76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05" t="-362" r="71170" b="362"/>
            <a:stretch/>
          </p:blipFill>
          <p:spPr>
            <a:xfrm>
              <a:off x="1173662" y="859350"/>
              <a:ext cx="2319977" cy="1947050"/>
            </a:xfrm>
            <a:prstGeom prst="rect">
              <a:avLst/>
            </a:prstGeom>
          </p:spPr>
        </p:pic>
        <p:pic>
          <p:nvPicPr>
            <p:cNvPr id="5" name="Content Placeholder 4" descr="A diagram of a diagram&#10;&#10;Description automatically generated">
              <a:extLst>
                <a:ext uri="{FF2B5EF4-FFF2-40B4-BE49-F238E27FC236}">
                  <a16:creationId xmlns:a16="http://schemas.microsoft.com/office/drawing/2014/main" id="{E6E1E512-9328-454D-B6A1-05DB0BE0E6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475" r="2615"/>
            <a:stretch/>
          </p:blipFill>
          <p:spPr>
            <a:xfrm>
              <a:off x="8540595" y="859350"/>
              <a:ext cx="2413617" cy="193294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46E696-E9AA-410A-89CA-07E45BD61660}"/>
                </a:ext>
              </a:extLst>
            </p:cNvPr>
            <p:cNvSpPr txBox="1"/>
            <p:nvPr/>
          </p:nvSpPr>
          <p:spPr>
            <a:xfrm>
              <a:off x="4052520" y="2982734"/>
              <a:ext cx="56948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 3: I</a:t>
              </a:r>
              <a:r>
                <a:rPr lang="en-US" sz="14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llustration of feasible exchanges for a KEP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342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FDBEA07-A1D3-4F9E-859B-DE0EDC864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E87B83-CF96-4EE7-950F-863990226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658" y="-55810"/>
            <a:ext cx="6859721" cy="69679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407ADFB6-F59B-415B-9EC6-BDB61786C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4516" y="-50314"/>
            <a:ext cx="6858005" cy="6967903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E38E3-C799-4A70-83F0-015D3FBD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88" y="3064668"/>
            <a:ext cx="4371536" cy="141698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what transplants (arcs) should be selected?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9BE792-26DE-40FA-A8C8-F3D6378FC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88933" y="-21461"/>
            <a:ext cx="1703094" cy="17460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11CBEA76-37A2-4726-8123-EBCACA12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88055" y="-22336"/>
            <a:ext cx="1704847" cy="1746021"/>
          </a:xfrm>
          <a:custGeom>
            <a:avLst/>
            <a:gdLst>
              <a:gd name="connsiteX0" fmla="*/ 0 w 3488602"/>
              <a:gd name="connsiteY0" fmla="*/ 0 h 3433573"/>
              <a:gd name="connsiteX1" fmla="*/ 3488602 w 3488602"/>
              <a:gd name="connsiteY1" fmla="*/ 0 h 3433573"/>
              <a:gd name="connsiteX2" fmla="*/ 3488602 w 3488602"/>
              <a:gd name="connsiteY2" fmla="*/ 3433573 h 3433573"/>
              <a:gd name="connsiteX3" fmla="*/ 0 w 3488602"/>
              <a:gd name="connsiteY3" fmla="*/ 3433573 h 3433573"/>
              <a:gd name="connsiteX4" fmla="*/ 0 w 3488602"/>
              <a:gd name="connsiteY4" fmla="*/ 0 h 3433573"/>
              <a:gd name="connsiteX0" fmla="*/ 0 w 3488602"/>
              <a:gd name="connsiteY0" fmla="*/ 0 h 3433573"/>
              <a:gd name="connsiteX1" fmla="*/ 3488602 w 3488602"/>
              <a:gd name="connsiteY1" fmla="*/ 0 h 3433573"/>
              <a:gd name="connsiteX2" fmla="*/ 0 w 3488602"/>
              <a:gd name="connsiteY2" fmla="*/ 3433573 h 3433573"/>
              <a:gd name="connsiteX3" fmla="*/ 0 w 3488602"/>
              <a:gd name="connsiteY3" fmla="*/ 0 h 3433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8602" h="3433573">
                <a:moveTo>
                  <a:pt x="0" y="0"/>
                </a:moveTo>
                <a:lnTo>
                  <a:pt x="3488602" y="0"/>
                </a:lnTo>
                <a:lnTo>
                  <a:pt x="0" y="34335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DA81B4-3959-48A2-823E-19B014A03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78388" y="1692178"/>
            <a:ext cx="1724184" cy="17460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B8CC051-49B8-488A-B0AD-50A29E1D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968949" y="1703064"/>
            <a:ext cx="1744539" cy="862967"/>
          </a:xfrm>
          <a:custGeom>
            <a:avLst/>
            <a:gdLst>
              <a:gd name="connsiteX0" fmla="*/ 3433574 w 3433574"/>
              <a:gd name="connsiteY0" fmla="*/ 0 h 1716787"/>
              <a:gd name="connsiteX1" fmla="*/ 1716787 w 3433574"/>
              <a:gd name="connsiteY1" fmla="*/ 0 h 1716787"/>
              <a:gd name="connsiteX2" fmla="*/ 0 w 3433574"/>
              <a:gd name="connsiteY2" fmla="*/ 0 h 1716787"/>
              <a:gd name="connsiteX3" fmla="*/ 1716787 w 3433574"/>
              <a:gd name="connsiteY3" fmla="*/ 1716787 h 1716787"/>
              <a:gd name="connsiteX4" fmla="*/ 3433574 w 3433574"/>
              <a:gd name="connsiteY4" fmla="*/ 0 h 171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574" h="1716787">
                <a:moveTo>
                  <a:pt x="3433574" y="0"/>
                </a:moveTo>
                <a:lnTo>
                  <a:pt x="1716787" y="0"/>
                </a:lnTo>
                <a:lnTo>
                  <a:pt x="0" y="0"/>
                </a:lnTo>
                <a:cubicBezTo>
                  <a:pt x="0" y="948155"/>
                  <a:pt x="768632" y="1716787"/>
                  <a:pt x="1716787" y="1716787"/>
                </a:cubicBezTo>
                <a:cubicBezTo>
                  <a:pt x="2664942" y="1716787"/>
                  <a:pt x="3433574" y="948155"/>
                  <a:pt x="3433574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49FB65E-C02E-4FD7-B476-0B213C638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968949" y="2566032"/>
            <a:ext cx="1744539" cy="862967"/>
          </a:xfrm>
          <a:custGeom>
            <a:avLst/>
            <a:gdLst>
              <a:gd name="connsiteX0" fmla="*/ 3433574 w 3433574"/>
              <a:gd name="connsiteY0" fmla="*/ 0 h 1716787"/>
              <a:gd name="connsiteX1" fmla="*/ 1716787 w 3433574"/>
              <a:gd name="connsiteY1" fmla="*/ 0 h 1716787"/>
              <a:gd name="connsiteX2" fmla="*/ 0 w 3433574"/>
              <a:gd name="connsiteY2" fmla="*/ 0 h 1716787"/>
              <a:gd name="connsiteX3" fmla="*/ 1716787 w 3433574"/>
              <a:gd name="connsiteY3" fmla="*/ 1716787 h 1716787"/>
              <a:gd name="connsiteX4" fmla="*/ 3433574 w 3433574"/>
              <a:gd name="connsiteY4" fmla="*/ 0 h 171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574" h="1716787">
                <a:moveTo>
                  <a:pt x="3433574" y="0"/>
                </a:moveTo>
                <a:lnTo>
                  <a:pt x="1716787" y="0"/>
                </a:lnTo>
                <a:lnTo>
                  <a:pt x="0" y="0"/>
                </a:lnTo>
                <a:cubicBezTo>
                  <a:pt x="0" y="948155"/>
                  <a:pt x="768632" y="1716787"/>
                  <a:pt x="1716787" y="1716787"/>
                </a:cubicBezTo>
                <a:cubicBezTo>
                  <a:pt x="2664942" y="1716787"/>
                  <a:pt x="3433574" y="948155"/>
                  <a:pt x="3433574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7EBD78-005D-4F93-BEA0-95DF292B3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38250" y="-24765"/>
            <a:ext cx="3427285" cy="34768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CB81301-287D-4882-AD9B-E44D8E122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4500" y="178410"/>
            <a:ext cx="3070455" cy="30704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22F9F7-A178-468E-AF59-8DD67246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22799" y="4271951"/>
            <a:ext cx="3435362" cy="17460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6420B0A-CC71-4BD3-BA69-E9B2B6F1E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6122814" y="4271933"/>
            <a:ext cx="3435331" cy="1746022"/>
          </a:xfrm>
          <a:custGeom>
            <a:avLst/>
            <a:gdLst>
              <a:gd name="connsiteX0" fmla="*/ 3433574 w 3433574"/>
              <a:gd name="connsiteY0" fmla="*/ 0 h 1716787"/>
              <a:gd name="connsiteX1" fmla="*/ 1716787 w 3433574"/>
              <a:gd name="connsiteY1" fmla="*/ 0 h 1716787"/>
              <a:gd name="connsiteX2" fmla="*/ 0 w 3433574"/>
              <a:gd name="connsiteY2" fmla="*/ 0 h 1716787"/>
              <a:gd name="connsiteX3" fmla="*/ 1716787 w 3433574"/>
              <a:gd name="connsiteY3" fmla="*/ 1716787 h 1716787"/>
              <a:gd name="connsiteX4" fmla="*/ 3433574 w 3433574"/>
              <a:gd name="connsiteY4" fmla="*/ 0 h 171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574" h="1716787">
                <a:moveTo>
                  <a:pt x="3433574" y="0"/>
                </a:moveTo>
                <a:lnTo>
                  <a:pt x="1716787" y="0"/>
                </a:lnTo>
                <a:lnTo>
                  <a:pt x="0" y="0"/>
                </a:lnTo>
                <a:cubicBezTo>
                  <a:pt x="0" y="948155"/>
                  <a:pt x="768632" y="1716787"/>
                  <a:pt x="1716787" y="1716787"/>
                </a:cubicBezTo>
                <a:cubicBezTo>
                  <a:pt x="2664942" y="1716787"/>
                  <a:pt x="3433574" y="948155"/>
                  <a:pt x="3433574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048351-EA66-4465-9CB8-25B4C5E68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34228" y="3406574"/>
            <a:ext cx="3435330" cy="34768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BC467846-2355-4572-AC5B-89B9FFFBA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07457" y="3427799"/>
            <a:ext cx="3484541" cy="3434283"/>
          </a:xfrm>
          <a:custGeom>
            <a:avLst/>
            <a:gdLst>
              <a:gd name="connsiteX0" fmla="*/ 0 w 3488602"/>
              <a:gd name="connsiteY0" fmla="*/ 0 h 3433573"/>
              <a:gd name="connsiteX1" fmla="*/ 3488602 w 3488602"/>
              <a:gd name="connsiteY1" fmla="*/ 0 h 3433573"/>
              <a:gd name="connsiteX2" fmla="*/ 3488602 w 3488602"/>
              <a:gd name="connsiteY2" fmla="*/ 3433573 h 3433573"/>
              <a:gd name="connsiteX3" fmla="*/ 0 w 3488602"/>
              <a:gd name="connsiteY3" fmla="*/ 3433573 h 3433573"/>
              <a:gd name="connsiteX4" fmla="*/ 0 w 3488602"/>
              <a:gd name="connsiteY4" fmla="*/ 0 h 3433573"/>
              <a:gd name="connsiteX0" fmla="*/ 0 w 3488602"/>
              <a:gd name="connsiteY0" fmla="*/ 0 h 3433573"/>
              <a:gd name="connsiteX1" fmla="*/ 3488602 w 3488602"/>
              <a:gd name="connsiteY1" fmla="*/ 0 h 3433573"/>
              <a:gd name="connsiteX2" fmla="*/ 0 w 3488602"/>
              <a:gd name="connsiteY2" fmla="*/ 3433573 h 3433573"/>
              <a:gd name="connsiteX3" fmla="*/ 0 w 3488602"/>
              <a:gd name="connsiteY3" fmla="*/ 0 h 3433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8602" h="3433573">
                <a:moveTo>
                  <a:pt x="0" y="0"/>
                </a:moveTo>
                <a:lnTo>
                  <a:pt x="3488602" y="0"/>
                </a:lnTo>
                <a:lnTo>
                  <a:pt x="0" y="343357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73FFB-927B-4B9A-9057-30ABB060E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355" y="6356350"/>
            <a:ext cx="4109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DEF7F31-0B8A-474A-B86C-91F381754329}" type="slidenum">
              <a:rPr lang="en-US">
                <a:solidFill>
                  <a:schemeClr val="bg2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33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D9C3-8748-44F7-9458-CBA5E252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48" y="965916"/>
            <a:ext cx="9950103" cy="1603718"/>
          </a:xfrm>
        </p:spPr>
        <p:txBody>
          <a:bodyPr>
            <a:normAutofit/>
          </a:bodyPr>
          <a:lstStyle/>
          <a:p>
            <a:r>
              <a:rPr lang="en-US" sz="2900" dirty="0"/>
              <a:t>optimize health care outcomes</a:t>
            </a:r>
            <a:br>
              <a:rPr lang="en-US" sz="3200" b="0" i="0" u="none" strike="noStrike" baseline="0" dirty="0">
                <a:latin typeface="NimbusRomNo9L-Regu"/>
              </a:rPr>
            </a:b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04E3E-6FF4-414E-9F6D-41F4BFC28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i="0" u="none" strike="noStrike" baseline="0" dirty="0">
                <a:latin typeface="NimbusRomNo9L-Regu"/>
              </a:rPr>
              <a:t>maximize the number of transplants, </a:t>
            </a:r>
            <a:r>
              <a:rPr lang="en-US" b="1" dirty="0">
                <a:latin typeface="NimbusRomNo9L-Regu"/>
              </a:rPr>
              <a:t>but it is questionable!</a:t>
            </a:r>
          </a:p>
          <a:p>
            <a:pPr marL="662940" lvl="2" indent="-342900">
              <a:buFont typeface="+mj-lt"/>
              <a:buAutoNum type="arabicParenR"/>
            </a:pPr>
            <a:r>
              <a:rPr lang="en-US" sz="1600" b="1" i="0" u="none" strike="noStrike" baseline="0" dirty="0">
                <a:latin typeface="NimbusRomNo9L-Regu"/>
              </a:rPr>
              <a:t>multi-criteria</a:t>
            </a:r>
            <a:r>
              <a:rPr lang="en-US" sz="1600" b="0" i="0" u="none" strike="noStrike" baseline="0" dirty="0">
                <a:latin typeface="NimbusRomNo9L-Regu"/>
              </a:rPr>
              <a:t> decision problem</a:t>
            </a:r>
          </a:p>
          <a:p>
            <a:pPr marL="662940" lvl="2" indent="-342900">
              <a:buFont typeface="+mj-lt"/>
              <a:buAutoNum type="arabicParenR"/>
            </a:pPr>
            <a:r>
              <a:rPr lang="en-US" sz="1600" b="0" i="0" u="none" strike="noStrike" baseline="0" dirty="0">
                <a:latin typeface="NimbusRomNo9L-Regu"/>
              </a:rPr>
              <a:t>prioritize patients who are easy-to-match (</a:t>
            </a:r>
            <a:r>
              <a:rPr lang="en-US" sz="1600" b="1" i="0" u="none" strike="noStrike" baseline="0" dirty="0">
                <a:latin typeface="NimbusRomNo9L-Regu"/>
              </a:rPr>
              <a:t>not fair</a:t>
            </a:r>
            <a:r>
              <a:rPr lang="en-US" sz="1600" b="0" i="0" u="none" strike="noStrike" baseline="0" dirty="0">
                <a:latin typeface="NimbusRomNo9L-Regu"/>
              </a:rPr>
              <a:t>)</a:t>
            </a:r>
          </a:p>
          <a:p>
            <a:pPr marL="662940" lvl="2" indent="-342900">
              <a:buFont typeface="+mj-lt"/>
              <a:buAutoNum type="arabicParenR"/>
            </a:pPr>
            <a:r>
              <a:rPr lang="en-US" sz="1600" b="0" i="0" u="none" strike="noStrike" baseline="0" dirty="0">
                <a:latin typeface="NimbusRomNo9L-Regu"/>
              </a:rPr>
              <a:t>optimize an objective in the </a:t>
            </a:r>
            <a:r>
              <a:rPr lang="en-US" sz="1600" b="1" i="0" u="none" strike="noStrike" baseline="0" dirty="0">
                <a:latin typeface="NimbusRomNo9L-Regu"/>
              </a:rPr>
              <a:t>short-term</a:t>
            </a:r>
            <a:r>
              <a:rPr lang="en-US" sz="1600" b="0" i="0" u="none" strike="noStrike" baseline="0" dirty="0">
                <a:latin typeface="NimbusRomNo9L-Regu"/>
              </a:rPr>
              <a:t> may not optimize the objective over the </a:t>
            </a:r>
            <a:r>
              <a:rPr lang="en-US" sz="1600" b="1" i="0" u="none" strike="noStrike" baseline="0" dirty="0">
                <a:latin typeface="NimbusRomNo9L-Regu"/>
              </a:rPr>
              <a:t>long-term</a:t>
            </a:r>
          </a:p>
          <a:p>
            <a:pPr marL="320040" lvl="2" indent="0">
              <a:buNone/>
            </a:pPr>
            <a:endParaRPr lang="en-US" sz="1600" b="0" i="0" u="none" strike="noStrike" baseline="0" dirty="0">
              <a:latin typeface="NimbusRomNo9L-Regu"/>
            </a:endParaRPr>
          </a:p>
          <a:p>
            <a:pPr algn="l"/>
            <a:r>
              <a:rPr lang="en-US" sz="1800" b="1" i="0" u="none" strike="noStrike" baseline="0" dirty="0">
                <a:latin typeface="NimbusRomNo9L-Regu"/>
              </a:rPr>
              <a:t>add weights </a:t>
            </a:r>
            <a:r>
              <a:rPr lang="en-US" sz="1800" b="0" i="0" u="none" strike="noStrike" baseline="0" dirty="0">
                <a:latin typeface="NimbusRomNo9L-Regu"/>
              </a:rPr>
              <a:t>(rewards) to prioritize certain types of exchanges.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5D7A6-F9E0-4BDC-B38D-C70057C9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7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3D06B-83C3-4C72-81B5-FF6CAE19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en-US" dirty="0"/>
              <a:t>what is the best choice of weights?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B720FF-11D2-4C4F-95BE-1E44B0F8A5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364" y="2427316"/>
                <a:ext cx="4140096" cy="351351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1700" b="1" i="0" u="none" strike="noStrike" baseline="0" dirty="0">
                    <a:latin typeface="NimbusRomNo9L-ReguItal"/>
                  </a:rPr>
                  <a:t>myopic</a:t>
                </a:r>
                <a:r>
                  <a:rPr lang="en-US" sz="1700" b="0" i="0" u="none" strike="noStrike" baseline="0" dirty="0">
                    <a:latin typeface="NimbusRomNo9L-Regu"/>
                  </a:rPr>
                  <a:t>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7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u="none" strike="noStrike" baseline="0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700" b="0" i="1" u="none" strike="noStrike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700" b="0" i="1" u="none" strike="noStrike" baseline="0" dirty="0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1700" b="0" i="0" u="none" strike="noStrike" baseline="0" dirty="0">
                    <a:latin typeface="NimbusRomNo9L-Regu"/>
                  </a:rPr>
                  <a:t>for every patient-donor pair</a:t>
                </a:r>
                <a:r>
                  <a:rPr lang="en-US" sz="1700" b="0" i="0" u="none" strike="noStrike" baseline="0" dirty="0">
                    <a:latin typeface="CMMI10"/>
                  </a:rPr>
                  <a:t> </a:t>
                </a:r>
                <a:r>
                  <a:rPr lang="en-US" sz="1700" b="0" i="0" u="none" strike="noStrike" baseline="0" dirty="0">
                    <a:latin typeface="NimbusRomNo9L-Regu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7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b="0" i="0" u="none" strike="noStrike" baseline="0" dirty="0">
                    <a:latin typeface="NimbusRomNo9L-Regu"/>
                  </a:rPr>
                  <a:t>for every altruistic donor	</a:t>
                </a:r>
              </a:p>
              <a:p>
                <a:pPr lvl="1"/>
                <a:endParaRPr lang="en-US" sz="1700" b="0" i="0" u="none" strike="noStrike" baseline="0" dirty="0">
                  <a:latin typeface="NimbusRomNo9L-Regu"/>
                </a:endParaRPr>
              </a:p>
              <a:p>
                <a:r>
                  <a:rPr lang="en-US" sz="1700" b="1" dirty="0">
                    <a:latin typeface="NimbusRomNo9L-ReguItal"/>
                  </a:rPr>
                  <a:t>Canadian KPD program</a:t>
                </a:r>
                <a:r>
                  <a:rPr lang="en-US" sz="1700" dirty="0">
                    <a:latin typeface="NimbusRomNo9L-ReguItal"/>
                  </a:rPr>
                  <a:t>:</a:t>
                </a:r>
              </a:p>
              <a:p>
                <a:pPr lvl="1"/>
                <a:r>
                  <a:rPr lang="en-US" sz="1700" b="0" dirty="0">
                    <a:latin typeface="NimbusRomNo9L-Regu"/>
                  </a:rPr>
                  <a:t>expert-defined weights</a:t>
                </a:r>
              </a:p>
              <a:p>
                <a:pPr lvl="1"/>
                <a:endParaRPr lang="en-US" sz="1700" b="0" dirty="0">
                  <a:latin typeface="NimbusRomNo9L-Regu"/>
                </a:endParaRPr>
              </a:p>
              <a:p>
                <a:r>
                  <a:rPr lang="en-US" sz="1700" b="1" dirty="0">
                    <a:latin typeface="NimbusRomNo9L-ReguItal"/>
                  </a:rPr>
                  <a:t>learned weights</a:t>
                </a:r>
                <a:r>
                  <a:rPr lang="en-US" sz="1700" dirty="0">
                    <a:latin typeface="NimbusRomNo9L-ReguItal"/>
                  </a:rPr>
                  <a:t>:</a:t>
                </a:r>
              </a:p>
              <a:p>
                <a:pPr lvl="1"/>
                <a:r>
                  <a:rPr lang="en-US" sz="1700" b="0" i="0" u="none" strike="noStrike" baseline="0" dirty="0">
                    <a:latin typeface="NimbusRomNo9L-Regu"/>
                  </a:rPr>
                  <a:t>learnt internally by the system to optimize some performance objective (group fairness)</a:t>
                </a:r>
                <a:endParaRPr lang="en-US" sz="1700" b="0" dirty="0">
                  <a:latin typeface="NimbusRomNo9L-Regu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B720FF-11D2-4C4F-95BE-1E44B0F8A5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364" y="2427316"/>
                <a:ext cx="4140096" cy="3513514"/>
              </a:xfrm>
              <a:blipFill>
                <a:blip r:embed="rId2"/>
                <a:stretch>
                  <a:fillRect l="-589" t="-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23817-9F62-4664-A53D-6A03BCF2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355" y="6356350"/>
            <a:ext cx="41097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DEF7F31-0B8A-474A-B86C-91F381754329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E21A9B-FEE3-42BA-98BF-65BD23C44D06}"/>
              </a:ext>
            </a:extLst>
          </p:cNvPr>
          <p:cNvGrpSpPr/>
          <p:nvPr/>
        </p:nvGrpSpPr>
        <p:grpSpPr>
          <a:xfrm>
            <a:off x="5744844" y="1971675"/>
            <a:ext cx="5930084" cy="3111060"/>
            <a:chOff x="5744844" y="1971675"/>
            <a:chExt cx="5930084" cy="311106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ECF167C-4B8B-4FDE-A604-5B58D2DC4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4844" y="1971675"/>
              <a:ext cx="5930084" cy="275748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9C4789-79B8-4E0C-894B-2A62E60065B7}"/>
                </a:ext>
              </a:extLst>
            </p:cNvPr>
            <p:cNvSpPr txBox="1"/>
            <p:nvPr/>
          </p:nvSpPr>
          <p:spPr>
            <a:xfrm>
              <a:off x="7485496" y="4805736"/>
              <a:ext cx="2600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Table 1: The KPD point system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446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3C0950-3C3C-4FE9-BE59-DAF5AEF99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87C006-BB3E-4A6A-947E-2C6124502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608086" cy="1507375"/>
          </a:xfrm>
        </p:spPr>
        <p:txBody>
          <a:bodyPr>
            <a:normAutofit/>
          </a:bodyPr>
          <a:lstStyle/>
          <a:p>
            <a:r>
              <a:rPr lang="en-US" dirty="0"/>
              <a:t>A Dynamic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BD4570-C59F-414E-9A49-F69621B8DC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362" y="2434974"/>
                <a:ext cx="6608086" cy="3505855"/>
              </a:xfrm>
            </p:spPr>
            <p:txBody>
              <a:bodyPr>
                <a:normAutofit/>
              </a:bodyPr>
              <a:lstStyle/>
              <a:p>
                <a:r>
                  <a:rPr lang="en-US" b="1" i="0" u="none" strike="noStrike" baseline="0" dirty="0">
                    <a:latin typeface="NimbusRomNo9L-Regu"/>
                  </a:rPr>
                  <a:t>static</a:t>
                </a:r>
                <a:r>
                  <a:rPr lang="en-US" dirty="0">
                    <a:latin typeface="NimbusRomNo9L-Regu"/>
                  </a:rPr>
                  <a:t> </a:t>
                </a:r>
                <a:r>
                  <a:rPr lang="en-US" b="1" dirty="0">
                    <a:latin typeface="NimbusRomNo9L-Regu"/>
                  </a:rPr>
                  <a:t>model</a:t>
                </a:r>
                <a:r>
                  <a:rPr lang="en-US" b="0" i="0" u="none" strike="noStrike" baseline="0" dirty="0">
                    <a:latin typeface="NimbusRomNo9L-Regu"/>
                  </a:rPr>
                  <a:t> only encompasses </a:t>
                </a:r>
                <a:r>
                  <a:rPr lang="en-US" b="1" i="0" u="none" strike="noStrike" baseline="0" dirty="0">
                    <a:latin typeface="NimbusRomNo9L-Regu"/>
                  </a:rPr>
                  <a:t>onetime</a:t>
                </a:r>
                <a:r>
                  <a:rPr lang="en-US" b="0" i="0" u="none" strike="noStrike" baseline="0" dirty="0">
                    <a:latin typeface="NimbusRomNo9L-Regu"/>
                  </a:rPr>
                  <a:t> period</a:t>
                </a:r>
              </a:p>
              <a:p>
                <a:r>
                  <a:rPr lang="en-US" b="0" i="0" u="none" strike="noStrike" baseline="0" dirty="0">
                    <a:latin typeface="NimbusRomNo9L-Regu"/>
                  </a:rPr>
                  <a:t>but KEP is </a:t>
                </a:r>
                <a:r>
                  <a:rPr lang="en-US" b="1" i="0" u="none" strike="noStrike" baseline="0" dirty="0">
                    <a:latin typeface="NimbusRomNo9L-Regu"/>
                  </a:rPr>
                  <a:t>dynamic</a:t>
                </a:r>
                <a:r>
                  <a:rPr lang="en-US" i="0" u="none" strike="noStrike" baseline="0" dirty="0">
                    <a:latin typeface="NimbusRomNo9L-Regu"/>
                  </a:rPr>
                  <a:t> with</a:t>
                </a:r>
                <a:r>
                  <a:rPr lang="en-US" b="1" i="0" u="none" strike="noStrike" baseline="0" dirty="0">
                    <a:latin typeface="NimbusRomNo9L-Regu"/>
                  </a:rPr>
                  <a:t> </a:t>
                </a:r>
                <a:r>
                  <a:rPr lang="en-US" b="0" i="0" u="none" strike="noStrike" baseline="0" dirty="0">
                    <a:latin typeface="NimbusRomNo9L-Regu"/>
                  </a:rPr>
                  <a:t>exchanges calculated at regular time intervals (4 months)</a:t>
                </a:r>
              </a:p>
              <a:p>
                <a:r>
                  <a:rPr lang="en-US" b="0" i="0" u="none" strike="noStrike" baseline="0" dirty="0">
                    <a:latin typeface="NimbusRomNo9L-Regu"/>
                  </a:rPr>
                  <a:t>in time </a:t>
                </a:r>
                <a:r>
                  <a:rPr lang="en-US" b="0" i="0" u="none" strike="noStrike" baseline="0" dirty="0">
                    <a:latin typeface="CMMI10"/>
                  </a:rPr>
                  <a:t>t </a:t>
                </a:r>
                <a:r>
                  <a:rPr lang="en-US" b="0" i="0" u="none" strike="noStrike" baseline="0" dirty="0">
                    <a:latin typeface="NimbusRomNo9L-Regu"/>
                  </a:rPr>
                  <a:t>there is an exchange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none" strike="noStrike" baseline="0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u="none" strike="noStrike" baseline="0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none" strike="noStrike" baseline="0" dirty="0" err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u="none" strike="noStrike" baseline="0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u="none" strike="noStrike" baseline="0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none" strike="noStrike" baseline="0" dirty="0" err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u="none" strike="noStrike" baseline="0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BD4570-C59F-414E-9A49-F69621B8DC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362" y="2434974"/>
                <a:ext cx="6608086" cy="3505855"/>
              </a:xfrm>
              <a:blipFill>
                <a:blip r:embed="rId2"/>
                <a:stretch>
                  <a:fillRect l="-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4C415DDA-2676-413C-8636-3E46EB18F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925" y="3401303"/>
            <a:ext cx="3485994" cy="34566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D5FADB-FB52-448C-9702-2000373C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07923" y="-131"/>
            <a:ext cx="3488653" cy="3406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0F2F495-5DE2-4DF5-8741-3841A9DE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925" y="3406925"/>
            <a:ext cx="3485990" cy="345107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34">
            <a:extLst>
              <a:ext uri="{FF2B5EF4-FFF2-40B4-BE49-F238E27FC236}">
                <a16:creationId xmlns:a16="http://schemas.microsoft.com/office/drawing/2014/main" id="{6A740D2F-CBAA-486B-B578-F35085ECE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49175" y="-41251"/>
            <a:ext cx="3417103" cy="3499599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F94AE-EF65-4410-82DE-29EA2C718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355" y="6356350"/>
            <a:ext cx="41097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DEF7F31-0B8A-474A-B86C-91F381754329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5655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LightSeedRightStep">
      <a:dk1>
        <a:srgbClr val="000000"/>
      </a:dk1>
      <a:lt1>
        <a:srgbClr val="FFFFFF"/>
      </a:lt1>
      <a:dk2>
        <a:srgbClr val="41242F"/>
      </a:dk2>
      <a:lt2>
        <a:srgbClr val="E2E8E6"/>
      </a:lt2>
      <a:accent1>
        <a:srgbClr val="CA93A7"/>
      </a:accent1>
      <a:accent2>
        <a:srgbClr val="BE7E7B"/>
      </a:accent2>
      <a:accent3>
        <a:srgbClr val="C09E7F"/>
      </a:accent3>
      <a:accent4>
        <a:srgbClr val="ACA56F"/>
      </a:accent4>
      <a:accent5>
        <a:srgbClr val="9BA97B"/>
      </a:accent5>
      <a:accent6>
        <a:srgbClr val="82AE70"/>
      </a:accent6>
      <a:hlink>
        <a:srgbClr val="568F7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966</Words>
  <Application>Microsoft Office PowerPoint</Application>
  <PresentationFormat>Widescreen</PresentationFormat>
  <Paragraphs>128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Arial</vt:lpstr>
      <vt:lpstr>Avenir Next LT Pro</vt:lpstr>
      <vt:lpstr>Avenir Next LT Pro Light</vt:lpstr>
      <vt:lpstr>Calibri</vt:lpstr>
      <vt:lpstr>Cambria Math</vt:lpstr>
      <vt:lpstr>CMMI10</vt:lpstr>
      <vt:lpstr>CMMI7</vt:lpstr>
      <vt:lpstr>CMR10</vt:lpstr>
      <vt:lpstr>CMSY10</vt:lpstr>
      <vt:lpstr>Courier New</vt:lpstr>
      <vt:lpstr>NimbusRomNo9L-Regu</vt:lpstr>
      <vt:lpstr>NimbusRomNo9L-ReguItal</vt:lpstr>
      <vt:lpstr>Times New Roman</vt:lpstr>
      <vt:lpstr>BlocksVTI</vt:lpstr>
      <vt:lpstr>PENALTIES AND REWARDS FOR FAIR LEARNING IN PAIRED KIDNEY EXCHANGE PROGRAMS</vt:lpstr>
      <vt:lpstr>Kidney Exchange Program (KEP)</vt:lpstr>
      <vt:lpstr>Static Graph Model</vt:lpstr>
      <vt:lpstr>Compatible Arc</vt:lpstr>
      <vt:lpstr>Feasible Set in Exchange Graph </vt:lpstr>
      <vt:lpstr>what transplants (arcs) should be selected?</vt:lpstr>
      <vt:lpstr>optimize health care outcomes </vt:lpstr>
      <vt:lpstr>what is the best choice of weights?</vt:lpstr>
      <vt:lpstr>A Dynamic Model</vt:lpstr>
      <vt:lpstr>A Dynamic Model</vt:lpstr>
      <vt:lpstr>Fair Learning Algorithms (Optimizing Weights)</vt:lpstr>
      <vt:lpstr>Fair Learning Algorithms</vt:lpstr>
      <vt:lpstr>Experiment</vt:lpstr>
      <vt:lpstr>Measure of Fairness</vt:lpstr>
      <vt:lpstr>Results</vt:lpstr>
      <vt:lpstr>Cycle and Path Length</vt:lpstr>
      <vt:lpstr>Altruistic Weights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PENALTIES AND REWARDS FOR FAIR LEARNING IN PAIRED KIDNEY EXCHANGE PROGRAMS</dc:title>
  <dc:creator>amir kasaei</dc:creator>
  <cp:lastModifiedBy>amir kasaei</cp:lastModifiedBy>
  <cp:revision>132</cp:revision>
  <dcterms:created xsi:type="dcterms:W3CDTF">2024-05-26T07:31:04Z</dcterms:created>
  <dcterms:modified xsi:type="dcterms:W3CDTF">2024-05-27T08:10:00Z</dcterms:modified>
</cp:coreProperties>
</file>