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9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7B5096-6858-4AC4-AA53-7344C1CD21C0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29" autoAdjust="0"/>
  </p:normalViewPr>
  <p:slideViewPr>
    <p:cSldViewPr>
      <p:cViewPr varScale="1">
        <p:scale>
          <a:sx n="80" d="100"/>
          <a:sy n="80" d="100"/>
        </p:scale>
        <p:origin x="4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4960-E86A-4922-B9A4-6F702A33747D}" type="datetimeFigureOut">
              <a:rPr lang="en-IN" smtClean="0"/>
              <a:t>22-08-2025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CE6-EE30-47D2-A1AB-321A799361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68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4960-E86A-4922-B9A4-6F702A33747D}" type="datetimeFigureOut">
              <a:rPr lang="en-IN" smtClean="0"/>
              <a:t>22-08-2025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CE6-EE30-47D2-A1AB-321A799361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222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4960-E86A-4922-B9A4-6F702A33747D}" type="datetimeFigureOut">
              <a:rPr lang="en-IN" smtClean="0"/>
              <a:t>22-08-2025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CE6-EE30-47D2-A1AB-321A799361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81011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4960-E86A-4922-B9A4-6F702A33747D}" type="datetimeFigureOut">
              <a:rPr lang="en-IN" smtClean="0"/>
              <a:t>22-08-2025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CE6-EE30-47D2-A1AB-321A7993613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89408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4960-E86A-4922-B9A4-6F702A33747D}" type="datetimeFigureOut">
              <a:rPr lang="en-IN" smtClean="0"/>
              <a:t>22-08-2025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CE6-EE30-47D2-A1AB-321A799361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58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4960-E86A-4922-B9A4-6F702A33747D}" type="datetimeFigureOut">
              <a:rPr lang="en-IN" smtClean="0"/>
              <a:t>22-08-2025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CE6-EE30-47D2-A1AB-321A799361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8883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4960-E86A-4922-B9A4-6F702A33747D}" type="datetimeFigureOut">
              <a:rPr lang="en-IN" smtClean="0"/>
              <a:t>22-08-2025</a:t>
            </a:fld>
            <a:endParaRPr lang="en-IN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CE6-EE30-47D2-A1AB-321A799361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55266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4960-E86A-4922-B9A4-6F702A33747D}" type="datetimeFigureOut">
              <a:rPr lang="en-IN" smtClean="0"/>
              <a:t>22-08-2025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CE6-EE30-47D2-A1AB-321A799361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734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4960-E86A-4922-B9A4-6F702A33747D}" type="datetimeFigureOut">
              <a:rPr lang="en-IN" smtClean="0"/>
              <a:t>22-08-2025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CE6-EE30-47D2-A1AB-321A799361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211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4960-E86A-4922-B9A4-6F702A33747D}" type="datetimeFigureOut">
              <a:rPr lang="en-IN" smtClean="0"/>
              <a:t>22-08-2025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CE6-EE30-47D2-A1AB-321A799361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84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4960-E86A-4922-B9A4-6F702A33747D}" type="datetimeFigureOut">
              <a:rPr lang="en-IN" smtClean="0"/>
              <a:t>22-08-2025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CE6-EE30-47D2-A1AB-321A799361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113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4960-E86A-4922-B9A4-6F702A33747D}" type="datetimeFigureOut">
              <a:rPr lang="en-IN" smtClean="0"/>
              <a:t>22-08-2025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CE6-EE30-47D2-A1AB-321A799361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156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4960-E86A-4922-B9A4-6F702A33747D}" type="datetimeFigureOut">
              <a:rPr lang="en-IN" smtClean="0"/>
              <a:t>22-08-2025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CE6-EE30-47D2-A1AB-321A799361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484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4960-E86A-4922-B9A4-6F702A33747D}" type="datetimeFigureOut">
              <a:rPr lang="en-IN" smtClean="0"/>
              <a:t>22-08-2025</a:t>
            </a:fld>
            <a:endParaRPr lang="en-IN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CE6-EE30-47D2-A1AB-321A799361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85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4960-E86A-4922-B9A4-6F702A33747D}" type="datetimeFigureOut">
              <a:rPr lang="en-IN" smtClean="0"/>
              <a:t>22-08-2025</a:t>
            </a:fld>
            <a:endParaRPr lang="en-IN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CE6-EE30-47D2-A1AB-321A799361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0313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4960-E86A-4922-B9A4-6F702A33747D}" type="datetimeFigureOut">
              <a:rPr lang="en-IN" smtClean="0"/>
              <a:t>22-08-2025</a:t>
            </a:fld>
            <a:endParaRPr lang="en-IN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CE6-EE30-47D2-A1AB-321A799361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126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54960-E86A-4922-B9A4-6F702A33747D}" type="datetimeFigureOut">
              <a:rPr lang="en-IN" smtClean="0"/>
              <a:t>22-08-2025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937CE6-EE30-47D2-A1AB-321A799361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386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B154960-E86A-4922-B9A4-6F702A33747D}" type="datetimeFigureOut">
              <a:rPr lang="en-IN" smtClean="0"/>
              <a:t>22-08-2025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37CE6-EE30-47D2-A1AB-321A7993613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43211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95" r:id="rId1"/>
    <p:sldLayoutId id="2147483996" r:id="rId2"/>
    <p:sldLayoutId id="2147483997" r:id="rId3"/>
    <p:sldLayoutId id="2147483998" r:id="rId4"/>
    <p:sldLayoutId id="2147483999" r:id="rId5"/>
    <p:sldLayoutId id="2147484000" r:id="rId6"/>
    <p:sldLayoutId id="2147484001" r:id="rId7"/>
    <p:sldLayoutId id="2147484002" r:id="rId8"/>
    <p:sldLayoutId id="2147484003" r:id="rId9"/>
    <p:sldLayoutId id="2147484004" r:id="rId10"/>
    <p:sldLayoutId id="2147484005" r:id="rId11"/>
    <p:sldLayoutId id="2147484006" r:id="rId12"/>
    <p:sldLayoutId id="2147484007" r:id="rId13"/>
    <p:sldLayoutId id="2147484008" r:id="rId14"/>
    <p:sldLayoutId id="2147484009" r:id="rId15"/>
    <p:sldLayoutId id="2147484010" r:id="rId16"/>
    <p:sldLayoutId id="2147484011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member@ebay.com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Relationship Id="rId4" Type="http://schemas.openxmlformats.org/officeDocument/2006/relationships/hyperlink" Target="mailto:valdostarocks@ebay.com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mailto:abuse@valdosta.edu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ybercrime.gov.i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Phishing Awareness Training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By :-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Kazi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Amir Abdul</a:t>
            </a:r>
          </a:p>
          <a:p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72703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Examples</a:t>
            </a:r>
            <a:r>
              <a:rPr lang="en-IN" sz="2000" b="1" spc="-90" dirty="0"/>
              <a:t> </a:t>
            </a:r>
            <a:r>
              <a:rPr lang="en-IN" sz="2000" b="1" dirty="0"/>
              <a:t>of</a:t>
            </a:r>
            <a:r>
              <a:rPr lang="en-IN" sz="2000" b="1" spc="-95" dirty="0"/>
              <a:t> </a:t>
            </a:r>
            <a:r>
              <a:rPr lang="en-IN" sz="2000" b="1" dirty="0"/>
              <a:t>Phishing</a:t>
            </a:r>
            <a:r>
              <a:rPr lang="en-IN" sz="2000" b="1" spc="-65" dirty="0"/>
              <a:t> </a:t>
            </a:r>
            <a:r>
              <a:rPr lang="en-IN" sz="2000" b="1" spc="-10" dirty="0"/>
              <a:t>Attacks</a:t>
            </a:r>
            <a:br>
              <a:rPr lang="en-IN" sz="2000" b="1" spc="-10" dirty="0"/>
            </a:br>
            <a:r>
              <a:rPr lang="en-IN" sz="2000" b="1" dirty="0">
                <a:cs typeface="Calibri"/>
              </a:rPr>
              <a:t>Clone</a:t>
            </a:r>
            <a:r>
              <a:rPr lang="en-IN" sz="2000" b="1" spc="-60" dirty="0">
                <a:cs typeface="Calibri"/>
              </a:rPr>
              <a:t> </a:t>
            </a:r>
            <a:r>
              <a:rPr lang="en-IN" sz="2000" b="1" spc="-10" dirty="0">
                <a:cs typeface="Calibri"/>
              </a:rPr>
              <a:t>Phishing</a:t>
            </a:r>
            <a:br>
              <a:rPr lang="en-IN" sz="2000" b="1" dirty="0">
                <a:cs typeface="Calibri"/>
              </a:rPr>
            </a:br>
            <a:endParaRPr lang="en-IN" sz="2000" dirty="0"/>
          </a:p>
        </p:txBody>
      </p:sp>
      <p:pic>
        <p:nvPicPr>
          <p:cNvPr id="7" name="object 5">
            <a:extLst>
              <a:ext uri="{FF2B5EF4-FFF2-40B4-BE49-F238E27FC236}">
                <a16:creationId xmlns:a16="http://schemas.microsoft.com/office/drawing/2014/main" id="{504E62D5-1D4C-4A98-B805-0F06F3A0438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89338" y="2686135"/>
            <a:ext cx="3897312" cy="2095329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62500" lnSpcReduction="20000"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harder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spot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exactly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receive.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cue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sender.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 </a:t>
            </a:r>
            <a:r>
              <a:rPr lang="en-US" spc="-1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member@ebay.Com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.</a:t>
            </a:r>
            <a:r>
              <a:rPr lang="en-US" spc="2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email,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username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buyer/seller;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e.G.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Valdostarocks@ebay.Com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1305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yourself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anything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ebay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recently,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did,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purchased?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questions,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than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6032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piece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seeing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</a:t>
            </a: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r>
              <a:rPr lang="en-US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wanting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press,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ebay.Com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site,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ebay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42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b="1" dirty="0"/>
              <a:t>Examples</a:t>
            </a:r>
            <a:r>
              <a:rPr lang="en-US" sz="2800" b="1" spc="-90" dirty="0"/>
              <a:t> </a:t>
            </a:r>
            <a:r>
              <a:rPr lang="en-US" sz="2800" b="1" dirty="0"/>
              <a:t>of</a:t>
            </a:r>
            <a:r>
              <a:rPr lang="en-US" sz="2800" b="1" spc="-95" dirty="0"/>
              <a:t> </a:t>
            </a:r>
            <a:r>
              <a:rPr lang="en-US" sz="2800" b="1" dirty="0"/>
              <a:t>Phishing</a:t>
            </a:r>
            <a:r>
              <a:rPr lang="en-US" sz="2800" b="1" spc="-65" dirty="0"/>
              <a:t> </a:t>
            </a:r>
            <a:r>
              <a:rPr lang="en-US" sz="2800" b="1" spc="-10" dirty="0"/>
              <a:t>Attacks</a:t>
            </a:r>
            <a:br>
              <a:rPr lang="en-US" sz="2800" b="1" spc="-10" dirty="0"/>
            </a:br>
            <a:r>
              <a:rPr lang="en-US" sz="2000" b="1" dirty="0"/>
              <a:t>Clone</a:t>
            </a:r>
            <a:r>
              <a:rPr lang="en-US" sz="2000" b="1" spc="-60" dirty="0"/>
              <a:t> </a:t>
            </a:r>
            <a:r>
              <a:rPr lang="en-US" sz="2000" b="1" spc="-10" dirty="0"/>
              <a:t>Phishing</a:t>
            </a:r>
            <a:endParaRPr lang="en-IN" dirty="0"/>
          </a:p>
        </p:txBody>
      </p:sp>
      <p:pic>
        <p:nvPicPr>
          <p:cNvPr id="5" name="object 3">
            <a:extLst>
              <a:ext uri="{FF2B5EF4-FFF2-40B4-BE49-F238E27FC236}">
                <a16:creationId xmlns:a16="http://schemas.microsoft.com/office/drawing/2014/main" id="{1EAA1A41-26C7-490A-AC58-47DDA2A43914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589338" y="2611797"/>
            <a:ext cx="3897312" cy="2244006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pPr marL="355600" marR="99695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example,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looks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paypal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normally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see.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recognize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email,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done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kind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address.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through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spelling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grammatical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cybercriminals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</a:t>
            </a:r>
            <a:r>
              <a:rPr lang="en-US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28295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Second,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actually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bought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sold.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not,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delete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buFont typeface="Courier New" panose="02070309020205020404" pitchFamily="49" charset="0"/>
              <a:buAutoNum type="arabicPeriod"/>
              <a:tabLst>
                <a:tab pos="354965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 at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circled,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paypal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“@</a:t>
            </a:r>
            <a:r>
              <a:rPr lang="en-US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paypal.Com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mail2world.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8991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54392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Examples</a:t>
            </a:r>
            <a:r>
              <a:rPr lang="en-US" sz="3200" b="1" spc="-90" dirty="0"/>
              <a:t> </a:t>
            </a:r>
            <a:r>
              <a:rPr lang="en-US" sz="3200" b="1" dirty="0"/>
              <a:t>of</a:t>
            </a:r>
            <a:r>
              <a:rPr lang="en-US" sz="3200" b="1" spc="-95" dirty="0"/>
              <a:t> </a:t>
            </a:r>
            <a:r>
              <a:rPr lang="en-US" sz="3200" b="1" dirty="0"/>
              <a:t>Phishing</a:t>
            </a:r>
            <a:r>
              <a:rPr lang="en-US" sz="3200" b="1" spc="-65" dirty="0"/>
              <a:t> </a:t>
            </a:r>
            <a:r>
              <a:rPr lang="en-US" sz="3200" b="1" spc="-10" dirty="0"/>
              <a:t>Attacks</a:t>
            </a:r>
            <a:br>
              <a:rPr lang="en-US" sz="3200" b="1" spc="-10" dirty="0"/>
            </a:br>
            <a:r>
              <a:rPr lang="en-US" sz="3200" b="1" dirty="0"/>
              <a:t>Link</a:t>
            </a:r>
            <a:r>
              <a:rPr lang="en-US" sz="3200" b="1" spc="-40" dirty="0"/>
              <a:t> </a:t>
            </a:r>
            <a:r>
              <a:rPr lang="en-US" sz="3200" b="1" spc="-10" dirty="0"/>
              <a:t>manipulation</a:t>
            </a:r>
            <a:endParaRPr lang="en-IN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4554766"/>
            <a:ext cx="8229600" cy="1319138"/>
          </a:xfrm>
        </p:spPr>
        <p:txBody>
          <a:bodyPr/>
          <a:lstStyle/>
          <a:p>
            <a:endParaRPr lang="en-IN" dirty="0"/>
          </a:p>
        </p:txBody>
      </p:sp>
      <p:grpSp>
        <p:nvGrpSpPr>
          <p:cNvPr id="7" name="object 3">
            <a:extLst>
              <a:ext uri="{FF2B5EF4-FFF2-40B4-BE49-F238E27FC236}">
                <a16:creationId xmlns:a16="http://schemas.microsoft.com/office/drawing/2014/main" id="{76C02C08-4D77-4EAA-A757-E28EC91293BB}"/>
              </a:ext>
            </a:extLst>
          </p:cNvPr>
          <p:cNvGrpSpPr/>
          <p:nvPr/>
        </p:nvGrpSpPr>
        <p:grpSpPr>
          <a:xfrm>
            <a:off x="204155" y="1628800"/>
            <a:ext cx="8534400" cy="4930806"/>
            <a:chOff x="76200" y="1671827"/>
            <a:chExt cx="8534400" cy="4930927"/>
          </a:xfrm>
        </p:grpSpPr>
        <p:pic>
          <p:nvPicPr>
            <p:cNvPr id="8" name="object 4">
              <a:extLst>
                <a:ext uri="{FF2B5EF4-FFF2-40B4-BE49-F238E27FC236}">
                  <a16:creationId xmlns:a16="http://schemas.microsoft.com/office/drawing/2014/main" id="{7A0DD5A1-BA6D-4E7D-94C1-E776A3089497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671827"/>
              <a:ext cx="8153400" cy="2976372"/>
            </a:xfrm>
            <a:prstGeom prst="rect">
              <a:avLst/>
            </a:prstGeom>
          </p:spPr>
        </p:pic>
        <p:sp>
          <p:nvSpPr>
            <p:cNvPr id="9" name="object 5">
              <a:extLst>
                <a:ext uri="{FF2B5EF4-FFF2-40B4-BE49-F238E27FC236}">
                  <a16:creationId xmlns:a16="http://schemas.microsoft.com/office/drawing/2014/main" id="{574A207A-8C8F-4BFF-A85E-A30D4D82C7EF}"/>
                </a:ext>
              </a:extLst>
            </p:cNvPr>
            <p:cNvSpPr/>
            <p:nvPr/>
          </p:nvSpPr>
          <p:spPr>
            <a:xfrm>
              <a:off x="76200" y="4048149"/>
              <a:ext cx="8534400" cy="2554605"/>
            </a:xfrm>
            <a:custGeom>
              <a:avLst/>
              <a:gdLst/>
              <a:ahLst/>
              <a:cxnLst/>
              <a:rect l="l" t="t" r="r" b="b"/>
              <a:pathLst>
                <a:path w="8534400" h="2554604">
                  <a:moveTo>
                    <a:pt x="8534400" y="0"/>
                  </a:moveTo>
                  <a:lnTo>
                    <a:pt x="0" y="0"/>
                  </a:lnTo>
                  <a:lnTo>
                    <a:pt x="0" y="2554223"/>
                  </a:lnTo>
                  <a:lnTo>
                    <a:pt x="8534400" y="2554223"/>
                  </a:lnTo>
                  <a:lnTo>
                    <a:pt x="8534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Rectangle 10"/>
          <p:cNvSpPr/>
          <p:nvPr/>
        </p:nvSpPr>
        <p:spPr>
          <a:xfrm>
            <a:off x="585155" y="3933056"/>
            <a:ext cx="801929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78105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actually</a:t>
            </a:r>
            <a:r>
              <a:rPr lang="en-IN"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valdosta.edu</a:t>
            </a:r>
            <a:r>
              <a:rPr lang="en-IN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</a:t>
            </a:r>
            <a:r>
              <a:rPr lang="en-IN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IN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IN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IN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lang="en-IN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lang="en-IN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IN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someone</a:t>
            </a:r>
            <a:r>
              <a:rPr lang="en-IN"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IN"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someone</a:t>
            </a:r>
            <a:r>
              <a:rPr lang="en-IN" sz="1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IN"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en-IN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IN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emailing</a:t>
            </a:r>
            <a:r>
              <a:rPr lang="en-IN" sz="1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IN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IN"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IN"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account.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Remember</a:t>
            </a:r>
            <a:r>
              <a:rPr lang="en-IN"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IN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</a:t>
            </a:r>
            <a:r>
              <a:rPr lang="en-IN"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</a:t>
            </a:r>
            <a:r>
              <a:rPr lang="en-IN"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I.T.</a:t>
            </a:r>
            <a:r>
              <a:rPr lang="en-IN"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IN" sz="1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IN" sz="14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IN"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IN"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accounts</a:t>
            </a:r>
            <a:r>
              <a:rPr lang="en-IN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IN"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again,</a:t>
            </a:r>
            <a:r>
              <a:rPr lang="en-IN"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cybercriminals</a:t>
            </a:r>
            <a:r>
              <a:rPr lang="en-IN"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IN"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IN"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IN"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IN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trying</a:t>
            </a:r>
            <a:r>
              <a:rPr lang="en-IN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IN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IN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attention,</a:t>
            </a:r>
            <a:r>
              <a:rPr lang="en-IN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lang="en-IN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IN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IN"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IN"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exclamation</a:t>
            </a:r>
            <a:r>
              <a:rPr lang="en-IN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marks.</a:t>
            </a:r>
            <a:r>
              <a:rPr lang="en-IN"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</a:t>
            </a:r>
            <a:r>
              <a:rPr lang="en-IN" sz="1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IN"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14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I.T.</a:t>
            </a:r>
            <a:r>
              <a:rPr lang="en-IN"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IN" sz="14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IN"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IN"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01600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  <a:r>
              <a:rPr lang="en-IN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Cc:</a:t>
            </a:r>
            <a:r>
              <a:rPr lang="en-IN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</a:t>
            </a:r>
            <a:r>
              <a:rPr lang="en-IN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IN"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IN"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shown so</a:t>
            </a:r>
            <a:r>
              <a:rPr lang="en-IN"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IN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can’t</a:t>
            </a:r>
            <a:r>
              <a:rPr lang="en-IN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lang="en-IN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lang="en-IN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IN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targeting</a:t>
            </a:r>
            <a:r>
              <a:rPr lang="en-IN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individuals.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61290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Hovering</a:t>
            </a:r>
            <a:r>
              <a:rPr lang="en-IN" sz="14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IN" sz="14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r>
              <a:rPr lang="en-IN" sz="14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IN" sz="14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4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IN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IN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IN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IN"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</a:t>
            </a:r>
            <a:r>
              <a:rPr lang="en-IN"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valdosta.edu</a:t>
            </a:r>
            <a:r>
              <a:rPr lang="en-IN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link,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IN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IN"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IN" sz="1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IN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en-IN" sz="14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</a:t>
            </a:r>
            <a:r>
              <a:rPr lang="en-IN" sz="14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IN"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IN" sz="1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IN" sz="1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lang="en-IN" sz="1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software.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AutoNum type="arabicPeriod" startAt="3"/>
              <a:tabLst>
                <a:tab pos="354965" algn="l"/>
              </a:tabLst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en-IN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lang="en-IN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IN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  <a:r>
              <a:rPr lang="en-IN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lang="en-IN"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</a:t>
            </a:r>
            <a:r>
              <a:rPr lang="en-IN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lang="en-IN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IN" sz="1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arouse</a:t>
            </a:r>
            <a:r>
              <a:rPr lang="en-IN"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suspicion</a:t>
            </a:r>
            <a:r>
              <a:rPr lang="en-IN" sz="1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032442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Examples</a:t>
            </a:r>
            <a:r>
              <a:rPr lang="en-US" sz="3200" b="1" spc="-90" dirty="0"/>
              <a:t> </a:t>
            </a:r>
            <a:r>
              <a:rPr lang="en-US" sz="3200" b="1" dirty="0"/>
              <a:t>of</a:t>
            </a:r>
            <a:r>
              <a:rPr lang="en-US" sz="3200" b="1" spc="-95" dirty="0"/>
              <a:t> </a:t>
            </a:r>
            <a:r>
              <a:rPr lang="en-US" sz="3200" b="1" dirty="0"/>
              <a:t>Phishing</a:t>
            </a:r>
            <a:r>
              <a:rPr lang="en-US" sz="3200" b="1" spc="-65" dirty="0"/>
              <a:t> </a:t>
            </a:r>
            <a:r>
              <a:rPr lang="en-US" sz="3200" b="1" spc="-10" dirty="0"/>
              <a:t>Attacks</a:t>
            </a:r>
            <a:br>
              <a:rPr lang="en-US" sz="3200" b="1" spc="-10" dirty="0"/>
            </a:br>
            <a:r>
              <a:rPr lang="en-US" sz="3200" b="1" dirty="0"/>
              <a:t>Link</a:t>
            </a:r>
            <a:r>
              <a:rPr lang="en-US" sz="3200" b="1" spc="-40" dirty="0"/>
              <a:t> </a:t>
            </a:r>
            <a:r>
              <a:rPr lang="en-US" sz="3200" b="1" spc="-10" dirty="0"/>
              <a:t>manipulation</a:t>
            </a:r>
            <a:endParaRPr lang="en-IN" sz="3200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76F4AD9A-31E6-4280-A8BC-6F739100AF6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1556792"/>
            <a:ext cx="7992119" cy="2880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7544" y="4653136"/>
            <a:ext cx="799288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valdosta.edu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@pugmarks.com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address.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“Admin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Team”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capitals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exclamation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trying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attention.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30810" indent="-342900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Hovering</a:t>
            </a:r>
            <a:r>
              <a:rPr lang="en-US"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r>
              <a:rPr lang="en-US"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z="1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valdosta.edu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trying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</a:t>
            </a:r>
            <a:r>
              <a:rPr lang="en-US"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US"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lang="en-US"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552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Examples</a:t>
            </a:r>
            <a:r>
              <a:rPr lang="en-US" sz="3200" b="1" spc="-90" dirty="0"/>
              <a:t> </a:t>
            </a:r>
            <a:r>
              <a:rPr lang="en-US" sz="3200" b="1" dirty="0"/>
              <a:t>of</a:t>
            </a:r>
            <a:r>
              <a:rPr lang="en-US" sz="3200" b="1" spc="-95" dirty="0"/>
              <a:t> </a:t>
            </a:r>
            <a:r>
              <a:rPr lang="en-US" sz="3200" b="1" dirty="0"/>
              <a:t>Phishing</a:t>
            </a:r>
            <a:r>
              <a:rPr lang="en-US" sz="3200" b="1" spc="-65" dirty="0"/>
              <a:t> </a:t>
            </a:r>
            <a:r>
              <a:rPr lang="en-US" sz="3200" b="1" spc="-10" dirty="0"/>
              <a:t>Attacks</a:t>
            </a:r>
            <a:br>
              <a:rPr lang="en-US" sz="3200" b="1" spc="-10" dirty="0"/>
            </a:br>
            <a:r>
              <a:rPr lang="en-US" sz="3200" b="1" dirty="0"/>
              <a:t>Link</a:t>
            </a:r>
            <a:r>
              <a:rPr lang="en-US" sz="3200" b="1" spc="-40" dirty="0"/>
              <a:t> </a:t>
            </a:r>
            <a:r>
              <a:rPr lang="en-US" sz="3200" b="1" spc="-10" dirty="0"/>
              <a:t>manipulation</a:t>
            </a:r>
            <a:endParaRPr lang="en-IN" sz="3200" dirty="0"/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11419D74-5ACB-4126-9D41-F95305996FAC}"/>
              </a:ext>
            </a:extLst>
          </p:cNvPr>
          <p:cNvGrpSpPr/>
          <p:nvPr/>
        </p:nvGrpSpPr>
        <p:grpSpPr>
          <a:xfrm>
            <a:off x="467544" y="1383431"/>
            <a:ext cx="7991872" cy="5474569"/>
            <a:chOff x="-341877" y="1565486"/>
            <a:chExt cx="9485877" cy="6476132"/>
          </a:xfrm>
        </p:grpSpPr>
        <p:pic>
          <p:nvPicPr>
            <p:cNvPr id="5" name="object 4">
              <a:extLst>
                <a:ext uri="{FF2B5EF4-FFF2-40B4-BE49-F238E27FC236}">
                  <a16:creationId xmlns:a16="http://schemas.microsoft.com/office/drawing/2014/main" id="{BF0E0738-5026-403C-9E05-1A43081FF19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7459" y="1565486"/>
              <a:ext cx="7347204" cy="4030979"/>
            </a:xfrm>
            <a:prstGeom prst="rect">
              <a:avLst/>
            </a:prstGeom>
          </p:spPr>
        </p:pic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644B9345-6E5C-4D7B-9E1F-6CBFD2DB1B7B}"/>
                </a:ext>
              </a:extLst>
            </p:cNvPr>
            <p:cNvSpPr/>
            <p:nvPr/>
          </p:nvSpPr>
          <p:spPr>
            <a:xfrm>
              <a:off x="-341877" y="5328551"/>
              <a:ext cx="9485877" cy="2713067"/>
            </a:xfrm>
            <a:custGeom>
              <a:avLst/>
              <a:gdLst/>
              <a:ahLst/>
              <a:cxnLst/>
              <a:rect l="l" t="t" r="r" b="b"/>
              <a:pathLst>
                <a:path w="9144000" h="1569720">
                  <a:moveTo>
                    <a:pt x="9144000" y="0"/>
                  </a:moveTo>
                  <a:lnTo>
                    <a:pt x="0" y="0"/>
                  </a:lnTo>
                  <a:lnTo>
                    <a:pt x="0" y="1569720"/>
                  </a:lnTo>
                  <a:lnTo>
                    <a:pt x="9144000" y="156972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355600" marR="137795" indent="-342900">
                <a:lnSpc>
                  <a:spcPct val="100000"/>
                </a:lnSpc>
                <a:spcBef>
                  <a:spcPts val="95"/>
                </a:spcBef>
                <a:buAutoNum type="arabicPeriod"/>
                <a:tabLst>
                  <a:tab pos="355600" algn="l"/>
                </a:tabLst>
              </a:pP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common</a:t>
              </a:r>
              <a:r>
                <a:rPr lang="en-IN" sz="1600" spc="-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phishing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looks</a:t>
              </a:r>
              <a:r>
                <a:rPr lang="en-IN" sz="1600" spc="-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completely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legit,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IN" sz="16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“Verizon</a:t>
              </a:r>
              <a:r>
                <a:rPr lang="en-IN" sz="1600" spc="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Wireless”,</a:t>
              </a:r>
              <a:r>
                <a:rPr lang="en-IN" sz="1600" spc="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but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if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look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actual</a:t>
              </a:r>
              <a:r>
                <a:rPr lang="en-IN" sz="1600" spc="-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email,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@tin.com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  <a:r>
                <a:rPr lang="en-IN" sz="16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rather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than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@verizon.com</a:t>
              </a:r>
              <a:r>
                <a:rPr lang="en-IN" sz="16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address.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54965" indent="-342265">
                <a:lnSpc>
                  <a:spcPct val="100000"/>
                </a:lnSpc>
                <a:buAutoNum type="arabicPeriod"/>
                <a:tabLst>
                  <a:tab pos="354965" algn="l"/>
                </a:tabLst>
              </a:pP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Once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again,</a:t>
              </a:r>
              <a:r>
                <a:rPr lang="en-IN" sz="1600" spc="-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IN" sz="16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To: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missing,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indicating</a:t>
              </a:r>
              <a:r>
                <a:rPr lang="en-IN" sz="1600" spc="-6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that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mass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that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they</a:t>
              </a:r>
              <a:r>
                <a:rPr lang="en-IN" sz="16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want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en-IN" sz="16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avoid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seeing.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55600" marR="10160" indent="-342900">
                <a:lnSpc>
                  <a:spcPct val="100000"/>
                </a:lnSpc>
                <a:buAutoNum type="arabicPeriod"/>
                <a:tabLst>
                  <a:tab pos="355600" algn="l"/>
                </a:tabLst>
              </a:pPr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Hovering</a:t>
              </a:r>
              <a:r>
                <a:rPr lang="en-IN" sz="1600" b="1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</a:t>
              </a:r>
              <a:r>
                <a:rPr lang="en-IN" sz="1600" b="1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mouse</a:t>
              </a:r>
              <a:r>
                <a:rPr lang="en-IN" sz="1600" b="1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</a:t>
              </a:r>
              <a:r>
                <a:rPr lang="en-IN" sz="1600" b="1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IN" sz="1600" b="1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IN" sz="1600" spc="-5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see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that</a:t>
              </a:r>
              <a:r>
                <a:rPr lang="en-IN" sz="1600" spc="-5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r>
                <a:rPr lang="en-IN" sz="1600" spc="-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does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take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IN" sz="1600" spc="-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Verizon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website,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but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rather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en-IN" sz="1600" spc="-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IN" sz="1600" spc="-5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website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which</a:t>
              </a:r>
              <a:r>
                <a:rPr lang="en-IN" sz="1600" spc="-5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would</a:t>
              </a:r>
              <a:r>
                <a:rPr lang="en-IN" sz="1600" spc="-5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more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than</a:t>
              </a:r>
              <a:r>
                <a:rPr lang="en-IN" sz="1600" spc="-6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likely</a:t>
              </a:r>
              <a:r>
                <a:rPr lang="en-IN" sz="1600" spc="-6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take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login</a:t>
              </a:r>
              <a:r>
                <a:rPr lang="en-IN" sz="1600" spc="-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information</a:t>
              </a:r>
              <a:r>
                <a:rPr lang="en-IN" sz="1600" spc="-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en-IN" sz="1600" spc="-5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take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account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take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billing</a:t>
              </a:r>
              <a:r>
                <a:rPr lang="en-IN" sz="1600" spc="-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information</a:t>
              </a:r>
              <a:endParaRPr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673203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19776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Examples</a:t>
            </a:r>
            <a:r>
              <a:rPr lang="en-US" sz="3200" b="1" spc="-90" dirty="0"/>
              <a:t> </a:t>
            </a:r>
            <a:r>
              <a:rPr lang="en-US" sz="3200" b="1" dirty="0"/>
              <a:t>of</a:t>
            </a:r>
            <a:r>
              <a:rPr lang="en-US" sz="3200" b="1" spc="-95" dirty="0"/>
              <a:t> </a:t>
            </a:r>
            <a:r>
              <a:rPr lang="en-US" sz="3200" b="1" dirty="0"/>
              <a:t>Phishing</a:t>
            </a:r>
            <a:r>
              <a:rPr lang="en-US" sz="3200" b="1" spc="-65" dirty="0"/>
              <a:t> </a:t>
            </a:r>
            <a:r>
              <a:rPr lang="en-US" sz="3200" b="1" spc="-10" dirty="0"/>
              <a:t>Attacks</a:t>
            </a:r>
            <a:br>
              <a:rPr lang="en-US" sz="3200" b="1" spc="-10" dirty="0"/>
            </a:br>
            <a:r>
              <a:rPr lang="en-US" sz="3200" b="1" dirty="0"/>
              <a:t>Social</a:t>
            </a:r>
            <a:r>
              <a:rPr lang="en-US" sz="3200" b="1" spc="-10" dirty="0"/>
              <a:t> Engineering</a:t>
            </a:r>
            <a:endParaRPr lang="en-IN" sz="3200" dirty="0"/>
          </a:p>
        </p:txBody>
      </p:sp>
      <p:grpSp>
        <p:nvGrpSpPr>
          <p:cNvPr id="4" name="object 2">
            <a:extLst>
              <a:ext uri="{FF2B5EF4-FFF2-40B4-BE49-F238E27FC236}">
                <a16:creationId xmlns:a16="http://schemas.microsoft.com/office/drawing/2014/main" id="{FC8A3C24-A246-497F-9CC8-E80B3E1079F5}"/>
              </a:ext>
            </a:extLst>
          </p:cNvPr>
          <p:cNvGrpSpPr/>
          <p:nvPr/>
        </p:nvGrpSpPr>
        <p:grpSpPr>
          <a:xfrm>
            <a:off x="288031" y="1340768"/>
            <a:ext cx="8839200" cy="4919227"/>
            <a:chOff x="135631" y="1653542"/>
            <a:chExt cx="8839200" cy="5469888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CFD85A9A-7650-4933-A820-6975B42DE30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631" y="1653542"/>
              <a:ext cx="3547871" cy="3299462"/>
            </a:xfrm>
            <a:prstGeom prst="rect">
              <a:avLst/>
            </a:prstGeom>
          </p:spPr>
        </p:pic>
        <p:sp>
          <p:nvSpPr>
            <p:cNvPr id="6" name="object 4">
              <a:extLst>
                <a:ext uri="{FF2B5EF4-FFF2-40B4-BE49-F238E27FC236}">
                  <a16:creationId xmlns:a16="http://schemas.microsoft.com/office/drawing/2014/main" id="{CF4FD43F-AF3B-4331-8DAF-4F13A845E73F}"/>
                </a:ext>
              </a:extLst>
            </p:cNvPr>
            <p:cNvSpPr/>
            <p:nvPr/>
          </p:nvSpPr>
          <p:spPr>
            <a:xfrm>
              <a:off x="135631" y="4953000"/>
              <a:ext cx="8839200" cy="2170430"/>
            </a:xfrm>
            <a:custGeom>
              <a:avLst/>
              <a:gdLst/>
              <a:ahLst/>
              <a:cxnLst/>
              <a:rect l="l" t="t" r="r" b="b"/>
              <a:pathLst>
                <a:path w="8839200" h="2170429">
                  <a:moveTo>
                    <a:pt x="8839200" y="0"/>
                  </a:moveTo>
                  <a:lnTo>
                    <a:pt x="0" y="0"/>
                  </a:lnTo>
                  <a:lnTo>
                    <a:pt x="0" y="2170176"/>
                  </a:lnTo>
                  <a:lnTo>
                    <a:pt x="8839200" y="2170176"/>
                  </a:lnTo>
                  <a:lnTo>
                    <a:pt x="8839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12700">
                <a:lnSpc>
                  <a:spcPts val="1639"/>
                </a:lnSpc>
              </a:pP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left</a:t>
              </a:r>
              <a:r>
                <a:rPr lang="en-IN" sz="16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targeted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social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engineering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attack.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Cybercriminals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scan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profile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likes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2700" marR="280035">
                <a:lnSpc>
                  <a:spcPct val="100000"/>
                </a:lnSpc>
              </a:pP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</a:t>
              </a:r>
              <a:r>
                <a:rPr lang="en-IN" sz="16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crafted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message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social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trying</a:t>
              </a:r>
              <a:r>
                <a:rPr lang="en-IN" sz="1600" spc="-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trick</a:t>
              </a:r>
              <a:r>
                <a:rPr lang="en-IN" sz="16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into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clicking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link,</a:t>
              </a:r>
              <a:r>
                <a:rPr lang="en-IN" sz="16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which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would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then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steal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</a:t>
              </a:r>
              <a:r>
                <a:rPr lang="en-IN" sz="1600" spc="-6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social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login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take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</a:t>
              </a:r>
              <a:r>
                <a:rPr lang="en-IN" sz="1600" spc="-6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profile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sending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more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phishing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attacks</a:t>
              </a:r>
              <a:r>
                <a:rPr lang="en-IN" sz="1600" spc="-6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friends/contact</a:t>
              </a:r>
              <a:r>
                <a:rPr lang="en-IN" sz="16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list.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2700" marR="5080">
                <a:lnSpc>
                  <a:spcPct val="100000"/>
                </a:lnSpc>
              </a:pP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one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right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example</a:t>
              </a:r>
              <a:r>
                <a:rPr lang="en-IN" sz="16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mass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phishing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attack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through</a:t>
              </a:r>
              <a:r>
                <a:rPr lang="en-IN" sz="1600" spc="-5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social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media.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doubt</a:t>
              </a:r>
              <a:r>
                <a:rPr lang="en-IN" sz="1600" spc="-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many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have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seen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these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Facebook,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</a:t>
              </a:r>
              <a:r>
                <a:rPr lang="en-IN" sz="1600" spc="-5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people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messages,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</a:t>
              </a:r>
              <a:r>
                <a:rPr lang="en-IN" sz="1600" spc="-5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friends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through</a:t>
              </a:r>
              <a:r>
                <a:rPr lang="en-IN" sz="1600" spc="-7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their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timelines.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Upon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clicking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link,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would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again,</a:t>
              </a:r>
              <a:r>
                <a:rPr lang="en-IN" sz="1600" spc="-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but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time</a:t>
              </a:r>
              <a:r>
                <a:rPr lang="en-IN" sz="16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fake</a:t>
              </a:r>
              <a:r>
                <a:rPr lang="en-IN" sz="16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Facebook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page,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steal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information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take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profile</a:t>
              </a:r>
              <a:r>
                <a:rPr lang="en-IN" sz="16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sending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same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another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mass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phishing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attack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</a:t>
              </a:r>
              <a:r>
                <a:rPr lang="en-IN" sz="1600" spc="-5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friends</a:t>
              </a:r>
              <a:r>
                <a:rPr lang="en-IN" sz="1600" spc="5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contacts.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25158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Can</a:t>
            </a:r>
            <a:r>
              <a:rPr lang="en-US" sz="3200" b="1" spc="-55" dirty="0"/>
              <a:t> </a:t>
            </a:r>
            <a:r>
              <a:rPr lang="en-US" sz="3200" b="1" dirty="0"/>
              <a:t>you</a:t>
            </a:r>
            <a:r>
              <a:rPr lang="en-US" sz="3200" b="1" spc="-30" dirty="0"/>
              <a:t> </a:t>
            </a:r>
            <a:r>
              <a:rPr lang="en-US" sz="3200" b="1" dirty="0"/>
              <a:t>spot</a:t>
            </a:r>
            <a:r>
              <a:rPr lang="en-US" sz="3200" b="1" spc="-25" dirty="0"/>
              <a:t> </a:t>
            </a:r>
            <a:r>
              <a:rPr lang="en-US" sz="3200" b="1" dirty="0"/>
              <a:t>the</a:t>
            </a:r>
            <a:r>
              <a:rPr lang="en-US" sz="3200" b="1" spc="-50" dirty="0"/>
              <a:t> </a:t>
            </a:r>
            <a:r>
              <a:rPr lang="en-US" sz="3200" b="1" spc="-20" dirty="0"/>
              <a:t>tell-</a:t>
            </a:r>
            <a:r>
              <a:rPr lang="en-US" sz="3200" b="1" dirty="0"/>
              <a:t>tale</a:t>
            </a:r>
            <a:r>
              <a:rPr lang="en-US" sz="3200" b="1" spc="-45" dirty="0"/>
              <a:t> </a:t>
            </a:r>
            <a:r>
              <a:rPr lang="en-US" sz="3200" b="1" dirty="0"/>
              <a:t>signs</a:t>
            </a:r>
            <a:r>
              <a:rPr lang="en-US" sz="3200" b="1" spc="-35" dirty="0"/>
              <a:t> </a:t>
            </a:r>
            <a:r>
              <a:rPr lang="en-US" sz="3200" b="1" dirty="0"/>
              <a:t>of</a:t>
            </a:r>
            <a:r>
              <a:rPr lang="en-US" sz="3200" b="1" spc="-50" dirty="0"/>
              <a:t> </a:t>
            </a:r>
            <a:r>
              <a:rPr lang="en-US" sz="3200" b="1" dirty="0"/>
              <a:t>a</a:t>
            </a:r>
            <a:r>
              <a:rPr lang="en-US" sz="3200" b="1" spc="-40" dirty="0"/>
              <a:t> </a:t>
            </a:r>
            <a:r>
              <a:rPr lang="en-US" sz="3200" b="1" dirty="0"/>
              <a:t>phishing</a:t>
            </a:r>
            <a:r>
              <a:rPr lang="en-US" sz="3200" b="1" spc="-5" dirty="0"/>
              <a:t> </a:t>
            </a:r>
            <a:r>
              <a:rPr lang="en-US" sz="3200" b="1" spc="-10" dirty="0"/>
              <a:t>email?</a:t>
            </a:r>
            <a:endParaRPr lang="en-IN" sz="3200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E1A04901-0E7B-4FBB-B71A-3631BF056F88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2132856"/>
            <a:ext cx="8229600" cy="297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482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Can</a:t>
            </a:r>
            <a:r>
              <a:rPr lang="en-US" sz="3200" b="1" spc="-55" dirty="0"/>
              <a:t> </a:t>
            </a:r>
            <a:r>
              <a:rPr lang="en-US" sz="3200" b="1" dirty="0"/>
              <a:t>you</a:t>
            </a:r>
            <a:r>
              <a:rPr lang="en-US" sz="3200" b="1" spc="-30" dirty="0"/>
              <a:t> </a:t>
            </a:r>
            <a:r>
              <a:rPr lang="en-US" sz="3200" b="1" dirty="0"/>
              <a:t>spot</a:t>
            </a:r>
            <a:r>
              <a:rPr lang="en-US" sz="3200" b="1" spc="-25" dirty="0"/>
              <a:t> </a:t>
            </a:r>
            <a:r>
              <a:rPr lang="en-US" sz="3200" b="1" dirty="0"/>
              <a:t>the</a:t>
            </a:r>
            <a:r>
              <a:rPr lang="en-US" sz="3200" b="1" spc="-50" dirty="0"/>
              <a:t> </a:t>
            </a:r>
            <a:r>
              <a:rPr lang="en-US" sz="3200" b="1" spc="-20" dirty="0"/>
              <a:t>tell-</a:t>
            </a:r>
            <a:r>
              <a:rPr lang="en-US" sz="3200" b="1" dirty="0"/>
              <a:t>tale</a:t>
            </a:r>
            <a:r>
              <a:rPr lang="en-US" sz="3200" b="1" spc="-45" dirty="0"/>
              <a:t> </a:t>
            </a:r>
            <a:r>
              <a:rPr lang="en-US" sz="3200" b="1" dirty="0"/>
              <a:t>signs</a:t>
            </a:r>
            <a:r>
              <a:rPr lang="en-US" sz="3200" b="1" spc="-35" dirty="0"/>
              <a:t> </a:t>
            </a:r>
            <a:r>
              <a:rPr lang="en-US" sz="3200" b="1" dirty="0"/>
              <a:t>of</a:t>
            </a:r>
            <a:r>
              <a:rPr lang="en-US" sz="3200" b="1" spc="-50" dirty="0"/>
              <a:t> </a:t>
            </a:r>
            <a:r>
              <a:rPr lang="en-US" sz="3200" b="1" dirty="0"/>
              <a:t>a</a:t>
            </a:r>
            <a:r>
              <a:rPr lang="en-US" sz="3200" b="1" spc="-40" dirty="0"/>
              <a:t> </a:t>
            </a:r>
            <a:r>
              <a:rPr lang="en-US" sz="3200" b="1" dirty="0"/>
              <a:t>phishing</a:t>
            </a:r>
            <a:r>
              <a:rPr lang="en-US" sz="3200" b="1" spc="-5" dirty="0"/>
              <a:t> </a:t>
            </a:r>
            <a:r>
              <a:rPr lang="en-US" sz="3200" b="1" spc="-10" dirty="0"/>
              <a:t>email?</a:t>
            </a:r>
            <a:br>
              <a:rPr lang="en-US" sz="3200" b="1" dirty="0"/>
            </a:br>
            <a:endParaRPr lang="en-IN" sz="3200" dirty="0"/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756FB951-3B7F-496C-8883-A7663655A788}"/>
              </a:ext>
            </a:extLst>
          </p:cNvPr>
          <p:cNvGrpSpPr/>
          <p:nvPr/>
        </p:nvGrpSpPr>
        <p:grpSpPr>
          <a:xfrm>
            <a:off x="167640" y="1191581"/>
            <a:ext cx="8724840" cy="4953000"/>
            <a:chOff x="91439" y="1905000"/>
            <a:chExt cx="8976360" cy="4953000"/>
          </a:xfrm>
        </p:grpSpPr>
        <p:pic>
          <p:nvPicPr>
            <p:cNvPr id="5" name="object 4">
              <a:extLst>
                <a:ext uri="{FF2B5EF4-FFF2-40B4-BE49-F238E27FC236}">
                  <a16:creationId xmlns:a16="http://schemas.microsoft.com/office/drawing/2014/main" id="{CBA9F2BD-C5DA-4346-8B81-2466FDDEF1D8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39" y="1905000"/>
              <a:ext cx="8976360" cy="3200400"/>
            </a:xfrm>
            <a:prstGeom prst="rect">
              <a:avLst/>
            </a:prstGeom>
          </p:spPr>
        </p:pic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B7FBF606-81F8-4D91-8DDB-E153A5530FEA}"/>
                </a:ext>
              </a:extLst>
            </p:cNvPr>
            <p:cNvSpPr/>
            <p:nvPr/>
          </p:nvSpPr>
          <p:spPr>
            <a:xfrm>
              <a:off x="91439" y="5041391"/>
              <a:ext cx="8976360" cy="1816735"/>
            </a:xfrm>
            <a:custGeom>
              <a:avLst/>
              <a:gdLst/>
              <a:ahLst/>
              <a:cxnLst/>
              <a:rect l="l" t="t" r="r" b="b"/>
              <a:pathLst>
                <a:path w="8976360" h="1816734">
                  <a:moveTo>
                    <a:pt x="8976360" y="0"/>
                  </a:moveTo>
                  <a:lnTo>
                    <a:pt x="0" y="0"/>
                  </a:lnTo>
                  <a:lnTo>
                    <a:pt x="0" y="1816608"/>
                  </a:lnTo>
                  <a:lnTo>
                    <a:pt x="8976360" y="1816608"/>
                  </a:lnTo>
                  <a:lnTo>
                    <a:pt x="89763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pPr marL="355600" marR="181610" indent="-342900">
                <a:lnSpc>
                  <a:spcPct val="100000"/>
                </a:lnSpc>
                <a:spcBef>
                  <a:spcPts val="95"/>
                </a:spcBef>
                <a:buAutoNum type="arabicPeriod"/>
                <a:tabLst>
                  <a:tab pos="355600" algn="l"/>
                </a:tabLst>
              </a:pP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  <a:r>
                <a:rPr lang="en-IN" sz="16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en-IN" sz="16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valid</a:t>
              </a:r>
              <a:r>
                <a:rPr lang="en-IN" sz="1600" spc="-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valdosta.edu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address,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but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rather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Vaderbilt.edu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address.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important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because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only</a:t>
              </a:r>
              <a:r>
                <a:rPr lang="en-IN" sz="1600" b="1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IN" sz="1600" b="1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valid</a:t>
              </a:r>
              <a:r>
                <a:rPr lang="en-IN" sz="1600" b="1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valdosta.edu</a:t>
              </a:r>
              <a:r>
                <a:rPr lang="en-IN" sz="1600" b="1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  <a:r>
                <a:rPr lang="en-IN" sz="1600" b="1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will</a:t>
              </a:r>
              <a:r>
                <a:rPr lang="en-IN" sz="1600" b="1" spc="-5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</a:t>
              </a:r>
              <a:r>
                <a:rPr lang="en-IN" sz="1600" b="1" spc="-5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r>
                <a:rPr lang="en-IN" sz="1600" b="1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about</a:t>
              </a:r>
              <a:r>
                <a:rPr lang="en-IN" sz="1600" b="1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anything</a:t>
              </a:r>
              <a:r>
                <a:rPr lang="en-IN" sz="1600" b="1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</a:t>
              </a:r>
              <a:r>
                <a:rPr lang="en-IN" sz="1600" b="1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or</a:t>
              </a:r>
              <a:r>
                <a:rPr lang="en-IN" sz="1600" b="1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help </a:t>
              </a:r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desk</a:t>
              </a:r>
              <a:r>
                <a:rPr lang="en-IN" sz="1600" b="1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related.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54965" indent="-342265">
                <a:lnSpc>
                  <a:spcPct val="100000"/>
                </a:lnSpc>
                <a:buAutoNum type="arabicPeriod"/>
                <a:tabLst>
                  <a:tab pos="354965" algn="l"/>
                </a:tabLst>
              </a:pP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To: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Cc: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are</a:t>
              </a:r>
              <a:r>
                <a:rPr lang="en-IN" sz="1600" spc="-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missing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</a:t>
              </a:r>
              <a:r>
                <a:rPr lang="en-IN" sz="1600" spc="-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that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 can</a:t>
              </a:r>
              <a:r>
                <a:rPr lang="en-IN" sz="16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tell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mass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targeted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phishing</a:t>
              </a:r>
              <a:r>
                <a:rPr lang="en-IN" sz="1600" spc="-5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attack.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54965" indent="-342265">
                <a:lnSpc>
                  <a:spcPct val="100000"/>
                </a:lnSpc>
                <a:buAutoNum type="arabicPeriod"/>
                <a:tabLst>
                  <a:tab pos="354965" algn="l"/>
                </a:tabLst>
              </a:pPr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Hovering</a:t>
              </a:r>
              <a:r>
                <a:rPr lang="en-IN" sz="1600" b="1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</a:t>
              </a:r>
              <a:r>
                <a:rPr lang="en-IN" sz="1600" b="1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mouse</a:t>
              </a:r>
              <a:r>
                <a:rPr lang="en-IN" sz="1600" b="1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over</a:t>
              </a:r>
              <a:r>
                <a:rPr lang="en-IN" sz="1600" b="1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IN" sz="1600" b="1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IN" sz="1600" spc="-5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r>
                <a:rPr lang="en-IN" sz="16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see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that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valdosta.edu</a:t>
              </a:r>
              <a:r>
                <a:rPr lang="en-IN" sz="1600" spc="-5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but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rather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an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55600">
                <a:lnSpc>
                  <a:spcPct val="100000"/>
                </a:lnSpc>
              </a:pP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</a:t>
              </a:r>
              <a:r>
                <a:rPr lang="en-IN" sz="1600" spc="-5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trying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en-IN" sz="1600" spc="-5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steal</a:t>
              </a:r>
              <a:r>
                <a:rPr lang="en-IN" sz="1600" spc="-6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credentials.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54965" indent="-342265">
                <a:lnSpc>
                  <a:spcPct val="100000"/>
                </a:lnSpc>
                <a:buAutoNum type="arabicPeriod" startAt="4"/>
                <a:tabLst>
                  <a:tab pos="354965" algn="l"/>
                </a:tabLst>
              </a:pP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IN" sz="16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signature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IN" sz="16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generic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en-IN" sz="16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en-IN" sz="16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alert</a:t>
              </a:r>
              <a:r>
                <a:rPr lang="en-IN" sz="16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en-IN" sz="16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any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phishing</a:t>
              </a:r>
              <a:r>
                <a:rPr lang="en-IN" sz="16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IN" sz="16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attempt</a:t>
              </a:r>
              <a:endParaRPr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79853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Can</a:t>
            </a:r>
            <a:r>
              <a:rPr lang="en-IN" sz="3200" b="1" spc="-55" dirty="0"/>
              <a:t> </a:t>
            </a:r>
            <a:r>
              <a:rPr lang="en-IN" sz="3200" b="1" dirty="0"/>
              <a:t>you</a:t>
            </a:r>
            <a:r>
              <a:rPr lang="en-IN" sz="3200" b="1" spc="-30" dirty="0"/>
              <a:t> </a:t>
            </a:r>
            <a:r>
              <a:rPr lang="en-IN" sz="3200" b="1" dirty="0"/>
              <a:t>spot</a:t>
            </a:r>
            <a:r>
              <a:rPr lang="en-IN" sz="3200" b="1" spc="-25" dirty="0"/>
              <a:t> </a:t>
            </a:r>
            <a:r>
              <a:rPr lang="en-IN" sz="3200" b="1" dirty="0"/>
              <a:t>the</a:t>
            </a:r>
            <a:r>
              <a:rPr lang="en-IN" sz="3200" b="1" spc="-50" dirty="0"/>
              <a:t> </a:t>
            </a:r>
            <a:r>
              <a:rPr lang="en-IN" sz="3200" b="1" spc="-20" dirty="0"/>
              <a:t>tell-</a:t>
            </a:r>
            <a:r>
              <a:rPr lang="en-IN" sz="3200" b="1" dirty="0"/>
              <a:t>tale</a:t>
            </a:r>
            <a:r>
              <a:rPr lang="en-IN" sz="3200" b="1" spc="-45" dirty="0"/>
              <a:t> </a:t>
            </a:r>
            <a:r>
              <a:rPr lang="en-IN" sz="3200" b="1" dirty="0"/>
              <a:t>signs</a:t>
            </a:r>
            <a:r>
              <a:rPr lang="en-IN" sz="3200" b="1" spc="-35" dirty="0"/>
              <a:t> </a:t>
            </a:r>
            <a:r>
              <a:rPr lang="en-IN" sz="3200" b="1" dirty="0"/>
              <a:t>of</a:t>
            </a:r>
            <a:r>
              <a:rPr lang="en-IN" sz="3200" b="1" spc="-50" dirty="0"/>
              <a:t> </a:t>
            </a:r>
            <a:r>
              <a:rPr lang="en-IN" sz="3200" b="1" dirty="0"/>
              <a:t>a</a:t>
            </a:r>
            <a:r>
              <a:rPr lang="en-IN" sz="3200" b="1" spc="-40" dirty="0"/>
              <a:t> </a:t>
            </a:r>
            <a:r>
              <a:rPr lang="en-IN" sz="3200" b="1" dirty="0"/>
              <a:t>phishing</a:t>
            </a:r>
            <a:r>
              <a:rPr lang="en-IN" sz="3200" b="1" spc="-5" dirty="0"/>
              <a:t> </a:t>
            </a:r>
            <a:r>
              <a:rPr lang="en-IN" sz="3200" b="1" spc="-10" dirty="0"/>
              <a:t>email?</a:t>
            </a:r>
            <a:endParaRPr lang="en-IN" sz="3200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1992585E-5F8F-4F6D-A661-1E1BD703315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916832"/>
            <a:ext cx="8229600" cy="2527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5852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Can</a:t>
            </a:r>
            <a:r>
              <a:rPr lang="en-IN" sz="3200" b="1" spc="-55" dirty="0"/>
              <a:t> </a:t>
            </a:r>
            <a:r>
              <a:rPr lang="en-IN" sz="3200" b="1" dirty="0"/>
              <a:t>you</a:t>
            </a:r>
            <a:r>
              <a:rPr lang="en-IN" sz="3200" b="1" spc="-30" dirty="0"/>
              <a:t> </a:t>
            </a:r>
            <a:r>
              <a:rPr lang="en-IN" sz="3200" b="1" dirty="0"/>
              <a:t>spot</a:t>
            </a:r>
            <a:r>
              <a:rPr lang="en-IN" sz="3200" b="1" spc="-25" dirty="0"/>
              <a:t> </a:t>
            </a:r>
            <a:r>
              <a:rPr lang="en-IN" sz="3200" b="1" dirty="0"/>
              <a:t>the</a:t>
            </a:r>
            <a:r>
              <a:rPr lang="en-IN" sz="3200" b="1" spc="-50" dirty="0"/>
              <a:t> </a:t>
            </a:r>
            <a:r>
              <a:rPr lang="en-IN" sz="3200" b="1" spc="-20" dirty="0"/>
              <a:t>tell-</a:t>
            </a:r>
            <a:r>
              <a:rPr lang="en-IN" sz="3200" b="1" dirty="0"/>
              <a:t>tale</a:t>
            </a:r>
            <a:r>
              <a:rPr lang="en-IN" sz="3200" b="1" spc="-45" dirty="0"/>
              <a:t> </a:t>
            </a:r>
            <a:r>
              <a:rPr lang="en-IN" sz="3200" b="1" dirty="0"/>
              <a:t>signs</a:t>
            </a:r>
            <a:r>
              <a:rPr lang="en-IN" sz="3200" b="1" spc="-35" dirty="0"/>
              <a:t> </a:t>
            </a:r>
            <a:r>
              <a:rPr lang="en-IN" sz="3200" b="1" dirty="0"/>
              <a:t>of</a:t>
            </a:r>
            <a:r>
              <a:rPr lang="en-IN" sz="3200" b="1" spc="-50" dirty="0"/>
              <a:t> </a:t>
            </a:r>
            <a:r>
              <a:rPr lang="en-IN" sz="3200" b="1" dirty="0"/>
              <a:t>a</a:t>
            </a:r>
            <a:r>
              <a:rPr lang="en-IN" sz="3200" b="1" spc="-40" dirty="0"/>
              <a:t> </a:t>
            </a:r>
            <a:r>
              <a:rPr lang="en-IN" sz="3200" b="1" dirty="0"/>
              <a:t>phishing</a:t>
            </a:r>
            <a:r>
              <a:rPr lang="en-IN" sz="3200" b="1" spc="-5" dirty="0"/>
              <a:t> </a:t>
            </a:r>
            <a:r>
              <a:rPr lang="en-IN" sz="3200" b="1" spc="-10" dirty="0"/>
              <a:t>email?</a:t>
            </a:r>
            <a:endParaRPr lang="en-IN" sz="3200" dirty="0"/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966C0A37-D125-4B01-B42E-D9E4BB2F979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378738"/>
            <a:ext cx="8991600" cy="288493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51520" y="4287593"/>
            <a:ext cx="856895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marR="398145" indent="-34290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IN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thing</a:t>
            </a:r>
            <a:r>
              <a:rPr lang="en-IN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lang="en-IN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yourself,</a:t>
            </a:r>
            <a:r>
              <a:rPr lang="en-IN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IN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IN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IN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n-IN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IN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IN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emailing</a:t>
            </a:r>
            <a:r>
              <a:rPr lang="en-IN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lang="en-IN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IN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accounts.</a:t>
            </a:r>
            <a:r>
              <a:rPr lang="en-IN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no,</a:t>
            </a:r>
            <a:r>
              <a:rPr lang="en-IN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IN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IN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IN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</a:t>
            </a:r>
            <a:r>
              <a:rPr lang="en-IN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IN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IN"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AutoNum type="arabicPeriod"/>
              <a:tabLst>
                <a:tab pos="354965" algn="l"/>
              </a:tabLs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  <a:r>
              <a:rPr lang="en-IN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Cc:</a:t>
            </a:r>
            <a:r>
              <a:rPr lang="en-IN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IN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IN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showing</a:t>
            </a:r>
            <a:r>
              <a:rPr lang="en-IN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that</a:t>
            </a:r>
            <a:r>
              <a:rPr lang="en-IN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wont</a:t>
            </a:r>
            <a:r>
              <a:rPr lang="en-IN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IN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able</a:t>
            </a:r>
            <a:r>
              <a:rPr lang="en-IN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lang="en-IN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r>
              <a:rPr lang="en-IN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IN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attempting</a:t>
            </a:r>
            <a:r>
              <a:rPr lang="en-IN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IN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</a:t>
            </a:r>
            <a:r>
              <a:rPr lang="en-IN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43815" indent="-342900">
              <a:lnSpc>
                <a:spcPct val="100000"/>
              </a:lnSpc>
              <a:buAutoNum type="arabicPeriod" startAt="3"/>
              <a:tabLst>
                <a:tab pos="355600" algn="l"/>
              </a:tabLst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Hovering</a:t>
            </a:r>
            <a:r>
              <a:rPr lang="en-IN"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IN"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r>
              <a:rPr lang="en-IN"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IN" sz="1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IN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IN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IN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IN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en-IN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valdosta.edu</a:t>
            </a:r>
            <a:r>
              <a:rPr lang="en-IN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</a:t>
            </a:r>
            <a:r>
              <a:rPr lang="en-IN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</a:t>
            </a:r>
            <a:r>
              <a:rPr lang="en-IN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IN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IN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IN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attempting</a:t>
            </a:r>
            <a:r>
              <a:rPr lang="en-IN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IN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IN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IN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credentials</a:t>
            </a:r>
            <a:r>
              <a:rPr lang="en-IN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</a:t>
            </a:r>
            <a:r>
              <a:rPr lang="en-IN" sz="16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lang="en-IN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software.</a:t>
            </a:r>
            <a:r>
              <a:rPr lang="en-IN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n-IN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IN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IN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IN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“Aha”</a:t>
            </a:r>
            <a:r>
              <a:rPr lang="en-IN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moment</a:t>
            </a:r>
            <a:r>
              <a:rPr lang="en-IN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IN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IN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IN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indeed</a:t>
            </a:r>
            <a:r>
              <a:rPr lang="en-IN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IN"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lnSpc>
                <a:spcPct val="100000"/>
              </a:lnSpc>
              <a:buAutoNum type="arabicPeriod" startAt="3"/>
              <a:tabLst>
                <a:tab pos="354965" algn="l"/>
              </a:tabLst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signature</a:t>
            </a:r>
            <a:r>
              <a:rPr lang="en-IN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</a:t>
            </a:r>
            <a:r>
              <a:rPr lang="en-IN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trying</a:t>
            </a:r>
            <a:r>
              <a:rPr lang="en-IN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lull</a:t>
            </a:r>
            <a:r>
              <a:rPr lang="en-IN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IN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sense</a:t>
            </a:r>
            <a:r>
              <a:rPr lang="en-IN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IN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IN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saying</a:t>
            </a:r>
            <a:r>
              <a:rPr lang="en-IN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lnSpc>
                <a:spcPct val="100000"/>
              </a:lnSpc>
            </a:pPr>
            <a:r>
              <a:rPr lang="en-IN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“Webmail</a:t>
            </a:r>
            <a:r>
              <a:rPr lang="en-IN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Administrator”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40949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CONTENT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this Training.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Phishing?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Phishing Attacks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Phishing Attacks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 to Protect Yourself from Phishing Attacks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5486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b="1" dirty="0"/>
              <a:t>Tips</a:t>
            </a:r>
            <a:r>
              <a:rPr lang="en-US" sz="3200" b="1" spc="-110" dirty="0"/>
              <a:t> </a:t>
            </a:r>
            <a:r>
              <a:rPr lang="en-US" sz="3200" b="1" dirty="0"/>
              <a:t>to</a:t>
            </a:r>
            <a:r>
              <a:rPr lang="en-US" sz="3200" b="1" spc="-110" dirty="0"/>
              <a:t> </a:t>
            </a:r>
            <a:r>
              <a:rPr lang="en-US" sz="3200" b="1" dirty="0"/>
              <a:t>protect</a:t>
            </a:r>
            <a:r>
              <a:rPr lang="en-US" sz="3200" b="1" spc="-100" dirty="0"/>
              <a:t> </a:t>
            </a:r>
            <a:r>
              <a:rPr lang="en-US" sz="3200" b="1" dirty="0"/>
              <a:t>yourself</a:t>
            </a:r>
            <a:r>
              <a:rPr lang="en-US" sz="3200" b="1" spc="-90" dirty="0"/>
              <a:t> </a:t>
            </a:r>
            <a:r>
              <a:rPr lang="en-US" sz="3200" b="1" dirty="0"/>
              <a:t>from</a:t>
            </a:r>
            <a:r>
              <a:rPr lang="en-US" sz="3200" b="1" spc="-100" dirty="0"/>
              <a:t> </a:t>
            </a:r>
            <a:r>
              <a:rPr lang="en-US" sz="3200" b="1" dirty="0"/>
              <a:t>Phishing</a:t>
            </a:r>
            <a:r>
              <a:rPr lang="en-US" sz="3200" b="1" spc="-70" dirty="0"/>
              <a:t> </a:t>
            </a:r>
            <a:r>
              <a:rPr lang="en-US" sz="3200" b="1" spc="-10" dirty="0"/>
              <a:t>emails.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968552"/>
          </a:xfrm>
        </p:spPr>
        <p:txBody>
          <a:bodyPr>
            <a:normAutofit/>
          </a:bodyPr>
          <a:lstStyle/>
          <a:p>
            <a:pPr marL="299085" marR="112395" indent="-287020">
              <a:lnSpc>
                <a:spcPct val="11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16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I.T.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lang="en-US"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en-US"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wary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asking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passwords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lang="en-US" sz="1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passwords,</a:t>
            </a:r>
            <a:r>
              <a:rPr lang="en-US" sz="16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en-US"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numbers,</a:t>
            </a:r>
            <a:r>
              <a:rPr lang="en-US"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6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16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38100" indent="-287020">
              <a:lnSpc>
                <a:spcPct val="110000"/>
              </a:lnSpc>
              <a:spcBef>
                <a:spcPts val="1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cautious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attachments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downloading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emails,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regardless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them.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files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viruses</a:t>
            </a:r>
            <a:r>
              <a:rPr lang="en-US"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weaken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computer's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security.</a:t>
            </a:r>
            <a:r>
              <a:rPr lang="en-US"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expecting</a:t>
            </a:r>
            <a:r>
              <a:rPr lang="en-US"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attachment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someone,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fax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PDF,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16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indeed</a:t>
            </a:r>
            <a:r>
              <a:rPr lang="en-US"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not,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 immediately.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10000"/>
              </a:lnSpc>
              <a:spcBef>
                <a:spcPts val="165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lang="en-US"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popup</a:t>
            </a:r>
            <a:r>
              <a:rPr lang="en-US"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87630" indent="-287020">
              <a:lnSpc>
                <a:spcPct val="110000"/>
              </a:lnSpc>
              <a:buFont typeface="Arial MT"/>
              <a:buChar char="•"/>
              <a:tabLst>
                <a:tab pos="299085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email,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sending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claims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be,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thwart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10000"/>
              </a:lnSpc>
              <a:spcBef>
                <a:spcPts val="170"/>
              </a:spcBef>
              <a:buFont typeface="Arial MT"/>
              <a:buChar char="•"/>
              <a:tabLst>
                <a:tab pos="299085" algn="l"/>
                <a:tab pos="3582035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'https://'</a:t>
            </a:r>
            <a:r>
              <a:rPr lang="en-US"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</a:t>
            </a:r>
            <a:r>
              <a:rPr lang="en-US" sz="16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entering</a:t>
            </a:r>
            <a:r>
              <a:rPr lang="en-US"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160"/>
              </a:spcBef>
              <a:buNone/>
            </a:pP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information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080" indent="-287020">
              <a:lnSpc>
                <a:spcPct val="110000"/>
              </a:lnSpc>
              <a:spcBef>
                <a:spcPts val="85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spelling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bad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grammar.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Cybercriminals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</a:t>
            </a:r>
            <a:r>
              <a:rPr lang="en-US" sz="16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spelling.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organizations</a:t>
            </a:r>
            <a:r>
              <a:rPr lang="en-US" sz="16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usually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staff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16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55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email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16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z="16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users.</a:t>
            </a:r>
            <a:r>
              <a:rPr lang="en-US" sz="16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1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mistakes</a:t>
            </a:r>
            <a:r>
              <a:rPr lang="en-US" sz="16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email,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might</a:t>
            </a:r>
            <a:r>
              <a:rPr lang="en-US" sz="16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US" sz="1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1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scam.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954605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What</a:t>
            </a:r>
            <a:r>
              <a:rPr lang="en-US" sz="3200" b="1" spc="-60" dirty="0"/>
              <a:t> </a:t>
            </a:r>
            <a:r>
              <a:rPr lang="en-US" sz="3200" b="1" dirty="0"/>
              <a:t>to</a:t>
            </a:r>
            <a:r>
              <a:rPr lang="en-US" sz="3200" b="1" spc="-70" dirty="0"/>
              <a:t> </a:t>
            </a:r>
            <a:r>
              <a:rPr lang="en-US" sz="3200" b="1" dirty="0"/>
              <a:t>do</a:t>
            </a:r>
            <a:r>
              <a:rPr lang="en-US" sz="3200" b="1" spc="-50" dirty="0"/>
              <a:t> </a:t>
            </a:r>
            <a:r>
              <a:rPr lang="en-US" sz="3200" b="1" dirty="0"/>
              <a:t>when</a:t>
            </a:r>
            <a:r>
              <a:rPr lang="en-US" sz="3200" b="1" spc="-65" dirty="0"/>
              <a:t> </a:t>
            </a:r>
            <a:r>
              <a:rPr lang="en-US" sz="3200" b="1" dirty="0"/>
              <a:t>you</a:t>
            </a:r>
            <a:r>
              <a:rPr lang="en-US" sz="3200" b="1" spc="-60" dirty="0"/>
              <a:t> </a:t>
            </a:r>
            <a:r>
              <a:rPr lang="en-US" sz="3200" b="1" dirty="0"/>
              <a:t>think</a:t>
            </a:r>
            <a:r>
              <a:rPr lang="en-US" sz="3200" b="1" spc="-40" dirty="0"/>
              <a:t> </a:t>
            </a:r>
            <a:r>
              <a:rPr lang="en-US" sz="3200" b="1" dirty="0"/>
              <a:t>you</a:t>
            </a:r>
            <a:r>
              <a:rPr lang="en-US" sz="3200" b="1" spc="-60" dirty="0"/>
              <a:t> </a:t>
            </a:r>
            <a:r>
              <a:rPr lang="en-US" sz="3200" b="1" dirty="0"/>
              <a:t>received</a:t>
            </a:r>
            <a:r>
              <a:rPr lang="en-US" sz="3200" b="1" spc="-70" dirty="0"/>
              <a:t> </a:t>
            </a:r>
            <a:r>
              <a:rPr lang="en-US" sz="3200" b="1" dirty="0"/>
              <a:t>a</a:t>
            </a:r>
            <a:r>
              <a:rPr lang="en-US" sz="3200" b="1" spc="-65" dirty="0"/>
              <a:t> </a:t>
            </a:r>
            <a:r>
              <a:rPr lang="en-US" sz="3200" b="1" spc="-10" dirty="0"/>
              <a:t>phishing email.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77825" marR="118745" indent="-287020">
              <a:lnSpc>
                <a:spcPct val="150000"/>
              </a:lnSpc>
              <a:spcBef>
                <a:spcPts val="185"/>
              </a:spcBef>
              <a:buFont typeface="Arial MT"/>
              <a:buChar char="•"/>
              <a:tabLst>
                <a:tab pos="37782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First,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0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en-US" sz="2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attachment. Forward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abuse@valdosta.edu</a:t>
            </a:r>
            <a:r>
              <a:rPr lang="en-US" sz="2000" spc="-4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77825" indent="-287020">
              <a:lnSpc>
                <a:spcPct val="150000"/>
              </a:lnSpc>
              <a:spcBef>
                <a:spcPts val="880"/>
              </a:spcBef>
              <a:buFont typeface="Arial MT"/>
              <a:buChar char="•"/>
              <a:tabLst>
                <a:tab pos="377825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attachment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email,</a:t>
            </a:r>
            <a:r>
              <a:rPr lang="en-US" sz="2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20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aren’t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expecting</a:t>
            </a:r>
            <a:r>
              <a:rPr lang="en-US" sz="20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attachment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them,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US"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lang="en-US" sz="2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en-US" sz="2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27007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Signs</a:t>
            </a:r>
            <a:r>
              <a:rPr lang="en-IN" sz="3200" b="1" spc="-45" dirty="0"/>
              <a:t> </a:t>
            </a:r>
            <a:r>
              <a:rPr lang="en-IN" sz="3200" b="1" dirty="0"/>
              <a:t>of</a:t>
            </a:r>
            <a:r>
              <a:rPr lang="en-IN" sz="3200" b="1" spc="-55" dirty="0"/>
              <a:t> </a:t>
            </a:r>
            <a:r>
              <a:rPr lang="en-IN" sz="3200" b="1" dirty="0"/>
              <a:t>a</a:t>
            </a:r>
            <a:r>
              <a:rPr lang="en-IN" sz="3200" b="1" spc="-45" dirty="0"/>
              <a:t> </a:t>
            </a:r>
            <a:r>
              <a:rPr lang="en-IN" sz="3200" b="1" dirty="0"/>
              <a:t>Phishing</a:t>
            </a:r>
            <a:r>
              <a:rPr lang="en-IN" sz="3200" b="1" spc="-5" dirty="0"/>
              <a:t> </a:t>
            </a:r>
            <a:r>
              <a:rPr lang="en-IN" sz="3200" b="1" dirty="0"/>
              <a:t>Phone</a:t>
            </a:r>
            <a:r>
              <a:rPr lang="en-IN" sz="3200" b="1" spc="-30" dirty="0"/>
              <a:t> </a:t>
            </a:r>
            <a:r>
              <a:rPr lang="en-IN" sz="3200" b="1" spc="-10" dirty="0"/>
              <a:t>Call: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56792"/>
            <a:ext cx="8229600" cy="4389120"/>
          </a:xfrm>
        </p:spPr>
        <p:txBody>
          <a:bodyPr>
            <a:normAutofit fontScale="55000" lnSpcReduction="20000"/>
          </a:bodyPr>
          <a:lstStyle/>
          <a:p>
            <a:pPr marL="299085" indent="-286385">
              <a:lnSpc>
                <a:spcPct val="150000"/>
              </a:lnSpc>
              <a:spcBef>
                <a:spcPts val="118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You've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specially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offer).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You'll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bonus</a:t>
            </a: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product.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You've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won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valuable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prizes.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You've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won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foreign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lottery.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080" indent="-287020">
              <a:lnSpc>
                <a:spcPct val="150000"/>
              </a:lnSpc>
              <a:spcBef>
                <a:spcPts val="29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investment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anywhere else.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795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away.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me,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right?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don't</a:t>
            </a:r>
            <a:r>
              <a:rPr lang="en-IN" sz="2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anyone.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108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We'll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just</a:t>
            </a:r>
            <a:r>
              <a:rPr lang="en-IN" sz="29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shipping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charges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card.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1845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What</a:t>
            </a:r>
            <a:r>
              <a:rPr lang="en-IN" sz="3200" b="1" spc="-55" dirty="0"/>
              <a:t> </a:t>
            </a:r>
            <a:r>
              <a:rPr lang="en-IN" sz="3200" b="1" dirty="0"/>
              <a:t>to</a:t>
            </a:r>
            <a:r>
              <a:rPr lang="en-IN" sz="3200" b="1" spc="-65" dirty="0"/>
              <a:t> </a:t>
            </a:r>
            <a:r>
              <a:rPr lang="en-IN" sz="3200" b="1" dirty="0"/>
              <a:t>do</a:t>
            </a:r>
            <a:r>
              <a:rPr lang="en-IN" sz="3200" b="1" spc="-50" dirty="0"/>
              <a:t> </a:t>
            </a:r>
            <a:r>
              <a:rPr lang="en-IN" sz="3200" b="1" dirty="0"/>
              <a:t>if</a:t>
            </a:r>
            <a:r>
              <a:rPr lang="en-IN" sz="3200" b="1" spc="-65" dirty="0"/>
              <a:t> </a:t>
            </a:r>
            <a:r>
              <a:rPr lang="en-IN" sz="3200" b="1" dirty="0"/>
              <a:t>you</a:t>
            </a:r>
            <a:r>
              <a:rPr lang="en-IN" sz="3200" b="1" spc="-55" dirty="0"/>
              <a:t> </a:t>
            </a:r>
            <a:r>
              <a:rPr lang="en-IN" sz="3200" b="1" dirty="0"/>
              <a:t>think</a:t>
            </a:r>
            <a:r>
              <a:rPr lang="en-IN" sz="3200" b="1" spc="-35" dirty="0"/>
              <a:t> </a:t>
            </a:r>
            <a:r>
              <a:rPr lang="en-IN" sz="3200" b="1" dirty="0"/>
              <a:t>you</a:t>
            </a:r>
            <a:r>
              <a:rPr lang="en-IN" sz="3200" b="1" spc="-60" dirty="0"/>
              <a:t> </a:t>
            </a:r>
            <a:r>
              <a:rPr lang="en-IN" sz="3200" b="1" dirty="0"/>
              <a:t>are</a:t>
            </a:r>
            <a:r>
              <a:rPr lang="en-IN" sz="3200" b="1" spc="-60" dirty="0"/>
              <a:t> </a:t>
            </a:r>
            <a:r>
              <a:rPr lang="en-IN" sz="3200" b="1" dirty="0"/>
              <a:t>receiving</a:t>
            </a:r>
            <a:r>
              <a:rPr lang="en-IN" sz="3200" b="1" spc="-50" dirty="0"/>
              <a:t> </a:t>
            </a:r>
            <a:r>
              <a:rPr lang="en-IN" sz="3200" b="1" dirty="0"/>
              <a:t>a</a:t>
            </a:r>
            <a:r>
              <a:rPr lang="en-IN" sz="3200" b="1" spc="-70" dirty="0"/>
              <a:t> </a:t>
            </a:r>
            <a:r>
              <a:rPr lang="en-IN" sz="3200" b="1" dirty="0"/>
              <a:t>Phishing</a:t>
            </a:r>
            <a:r>
              <a:rPr lang="en-IN" sz="3200" b="1" spc="-20" dirty="0"/>
              <a:t> Call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389120"/>
          </a:xfrm>
        </p:spPr>
        <p:txBody>
          <a:bodyPr>
            <a:noAutofit/>
          </a:bodyPr>
          <a:lstStyle/>
          <a:p>
            <a:pPr marL="299085" marR="508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1500" spc="-10" dirty="0">
                <a:latin typeface="Times New Roman" pitchFamily="18" charset="0"/>
                <a:cs typeface="Times New Roman" panose="02020603050405020304" pitchFamily="18" charset="0"/>
              </a:rPr>
              <a:t>Always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lang="en-IN"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IN"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Google.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lang="en-IN"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times,</a:t>
            </a:r>
            <a:r>
              <a:rPr lang="en-IN"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lang="en-IN" sz="1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IN"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received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IN"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scam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IN"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websites.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1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</a:t>
            </a:r>
            <a:r>
              <a:rPr lang="en-IN"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800notes.com,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callercenter.com,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callercomplaints.com.</a:t>
            </a:r>
            <a:r>
              <a:rPr lang="en-IN"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r>
              <a:rPr lang="en-IN" sz="1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IN"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IN" sz="1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</a:t>
            </a:r>
            <a:r>
              <a:rPr lang="en-IN" sz="15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scam,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IN" sz="1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</a:t>
            </a:r>
            <a:r>
              <a:rPr lang="en-IN"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lang="en-IN"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pressure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IN"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immediately.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</a:t>
            </a:r>
            <a:r>
              <a:rPr lang="en-IN" sz="15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IN" sz="15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en-IN" sz="15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card,</a:t>
            </a:r>
            <a:r>
              <a:rPr lang="en-IN" sz="15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checking</a:t>
            </a:r>
            <a:r>
              <a:rPr lang="en-IN" sz="15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account,</a:t>
            </a:r>
            <a:r>
              <a:rPr lang="en-IN" sz="15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15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en-IN" sz="15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IN" sz="15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IN"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500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yourself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IN"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Don't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</a:t>
            </a:r>
            <a:r>
              <a:rPr lang="en-IN" sz="1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>
              <a:lnSpc>
                <a:spcPct val="150000"/>
              </a:lnSpc>
              <a:spcBef>
                <a:spcPts val="960"/>
              </a:spcBef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callers</a:t>
            </a:r>
            <a:r>
              <a:rPr lang="en-IN"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don't</a:t>
            </a:r>
            <a:r>
              <a:rPr lang="en-IN"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IN" sz="15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IN"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lang="en-IN"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“confirm”</a:t>
            </a:r>
            <a:r>
              <a:rPr lang="en-IN" sz="1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information.</a:t>
            </a:r>
            <a:r>
              <a:rPr lang="en-IN"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That's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trick.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96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IN"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IN"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</a:t>
            </a:r>
            <a:r>
              <a:rPr lang="en-IN"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IN" sz="15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agree</a:t>
            </a:r>
            <a:r>
              <a:rPr lang="en-IN"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154305" indent="-287020">
              <a:lnSpc>
                <a:spcPct val="150000"/>
              </a:lnSpc>
              <a:spcBef>
                <a:spcPts val="259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Beware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“help”</a:t>
            </a:r>
            <a:r>
              <a:rPr lang="en-IN"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</a:t>
            </a:r>
            <a:r>
              <a:rPr lang="en-IN" sz="1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lang="en-IN"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5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IN"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lost.</a:t>
            </a:r>
            <a:r>
              <a:rPr lang="en-IN" sz="1500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Callers</a:t>
            </a:r>
            <a:r>
              <a:rPr lang="en-IN"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IN" sz="15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</a:t>
            </a:r>
            <a:r>
              <a:rPr lang="en-IN" sz="15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en-IN"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enforcement</a:t>
            </a:r>
            <a:r>
              <a:rPr lang="en-IN" sz="15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officers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en-IN"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IN"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“for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fee”</a:t>
            </a:r>
            <a:r>
              <a:rPr lang="en-IN" sz="15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scammers.</a:t>
            </a:r>
            <a:endParaRPr lang="en-I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68580" indent="-287020">
              <a:lnSpc>
                <a:spcPct val="150000"/>
              </a:lnSpc>
              <a:buFont typeface="Arial MT"/>
              <a:buChar char="•"/>
              <a:tabLst>
                <a:tab pos="299085" algn="l"/>
              </a:tabLst>
            </a:pP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r>
              <a:rPr lang="en-IN" sz="1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</a:t>
            </a:r>
            <a:r>
              <a:rPr lang="en-IN"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rude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abusive,</a:t>
            </a:r>
            <a:r>
              <a:rPr lang="en-IN" sz="15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already</a:t>
            </a:r>
            <a:r>
              <a:rPr lang="en-IN"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lang="en-IN" sz="15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en-IN" sz="15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money.</a:t>
            </a:r>
            <a:r>
              <a:rPr lang="en-IN" sz="1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They'll</a:t>
            </a:r>
            <a:r>
              <a:rPr lang="en-IN" sz="15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lang="en-IN" sz="15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more.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IN" sz="1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- 1930</a:t>
            </a:r>
            <a:r>
              <a:rPr lang="en-IN" sz="150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15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</a:t>
            </a:r>
            <a:r>
              <a:rPr lang="en-IN" sz="15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IN" sz="1500" b="1" spc="-5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www.cybercrime.gov.in</a:t>
            </a:r>
            <a:r>
              <a:rPr lang="en-IN" sz="15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500" b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//www</a:t>
            </a:r>
            <a:r>
              <a:rPr lang="en-IN" sz="1500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.cybercrime.gov.in</a:t>
            </a:r>
            <a:endParaRPr lang="en-IN" sz="15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455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/>
              <a:t>Tips</a:t>
            </a:r>
            <a:r>
              <a:rPr lang="en-IN" sz="3200" b="1" spc="-105" dirty="0"/>
              <a:t> </a:t>
            </a:r>
            <a:r>
              <a:rPr lang="en-IN" sz="3200" b="1" dirty="0"/>
              <a:t>to</a:t>
            </a:r>
            <a:r>
              <a:rPr lang="en-IN" sz="3200" b="1" spc="-110" dirty="0"/>
              <a:t> </a:t>
            </a:r>
            <a:r>
              <a:rPr lang="en-IN" sz="3200" b="1" dirty="0"/>
              <a:t>protect</a:t>
            </a:r>
            <a:r>
              <a:rPr lang="en-IN" sz="3200" b="1" spc="-90" dirty="0"/>
              <a:t> </a:t>
            </a:r>
            <a:r>
              <a:rPr lang="en-IN" sz="3200" b="1" dirty="0"/>
              <a:t>yourself</a:t>
            </a:r>
            <a:r>
              <a:rPr lang="en-IN" sz="3200" b="1" spc="-90" dirty="0"/>
              <a:t> </a:t>
            </a:r>
            <a:r>
              <a:rPr lang="en-IN" sz="3200" b="1" dirty="0"/>
              <a:t>from</a:t>
            </a:r>
            <a:r>
              <a:rPr lang="en-IN" sz="3200" b="1" spc="-95" dirty="0"/>
              <a:t> </a:t>
            </a:r>
            <a:r>
              <a:rPr lang="en-IN" sz="3200" b="1" dirty="0"/>
              <a:t>Phishing</a:t>
            </a:r>
            <a:r>
              <a:rPr lang="en-IN" sz="3200" b="1" spc="-65" dirty="0"/>
              <a:t> </a:t>
            </a:r>
            <a:r>
              <a:rPr lang="en-IN" sz="3200" b="1" dirty="0"/>
              <a:t>phone</a:t>
            </a:r>
            <a:r>
              <a:rPr lang="en-IN" sz="3200" b="1" spc="-85" dirty="0"/>
              <a:t> </a:t>
            </a:r>
            <a:r>
              <a:rPr lang="en-IN" sz="3200" b="1" spc="-10" dirty="0"/>
              <a:t>calls.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 fontScale="47500" lnSpcReduction="20000"/>
          </a:bodyPr>
          <a:lstStyle/>
          <a:p>
            <a:pPr marL="299085" marR="408940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unfamiliar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company.</a:t>
            </a: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businesses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2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want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IN" sz="2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happy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comply.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275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unfamiliar</a:t>
            </a:r>
            <a:r>
              <a:rPr lang="en-IN" sz="29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consumer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agency,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10160">
              <a:lnSpc>
                <a:spcPct val="150000"/>
              </a:lnSpc>
              <a:spcBef>
                <a:spcPts val="15"/>
              </a:spcBef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Bureau,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IN" sz="29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attorney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general,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</a:t>
            </a:r>
            <a:r>
              <a:rPr lang="en-IN" sz="29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IN" sz="29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2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watchdog groups.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275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salesperson’s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identity,</a:t>
            </a:r>
            <a:r>
              <a:rPr lang="en-IN" sz="29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number,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street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mailing</a:t>
            </a:r>
            <a:r>
              <a:rPr lang="en-IN" sz="29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120014">
              <a:lnSpc>
                <a:spcPct val="150000"/>
              </a:lnSpc>
              <a:spcBef>
                <a:spcPts val="10"/>
              </a:spcBef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business.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IN" sz="2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artists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names,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numbers,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addresses,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9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license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numbers.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items.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544195" indent="-287020">
              <a:lnSpc>
                <a:spcPct val="15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</a:t>
            </a: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“free</a:t>
            </a:r>
            <a:r>
              <a:rPr lang="en-IN" sz="29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prize.”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caller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tells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2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taxes,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violating federal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law.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indent="-286385">
              <a:lnSpc>
                <a:spcPct val="150000"/>
              </a:lnSpc>
              <a:spcBef>
                <a:spcPts val="155"/>
              </a:spcBef>
              <a:buFont typeface="Arial MT"/>
              <a:buChar char="•"/>
              <a:tabLst>
                <a:tab pos="299085" algn="l"/>
              </a:tabLst>
            </a:pPr>
            <a:r>
              <a:rPr lang="en-I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</a:t>
            </a:r>
            <a:r>
              <a:rPr lang="en-IN" sz="29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expiration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>
              <a:lnSpc>
                <a:spcPct val="150000"/>
              </a:lnSpc>
              <a:spcBef>
                <a:spcPts val="275"/>
              </a:spcBef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dates,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en-IN" sz="29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numbers,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dates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birth,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unfamiliar</a:t>
            </a:r>
            <a:r>
              <a:rPr lang="en-IN" sz="29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>
              <a:lnSpc>
                <a:spcPct val="150000"/>
              </a:lnSpc>
              <a:spcBef>
                <a:spcPts val="290"/>
              </a:spcBef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unknown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persons.</a:t>
            </a: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99085" marR="301625" indent="-287020">
              <a:lnSpc>
                <a:spcPct val="150000"/>
              </a:lnSpc>
              <a:buFont typeface="Arial MT"/>
              <a:buChar char="•"/>
              <a:tabLst>
                <a:tab pos="299085" algn="l"/>
              </a:tabLst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2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victimized</a:t>
            </a:r>
            <a:r>
              <a:rPr lang="en-IN" sz="29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once,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wary</a:t>
            </a:r>
            <a:r>
              <a:rPr lang="en-IN" sz="29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persons</a:t>
            </a: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offering</a:t>
            </a:r>
            <a:r>
              <a:rPr lang="en-IN" sz="29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recover</a:t>
            </a:r>
            <a:r>
              <a:rPr lang="en-IN" sz="29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losses</a:t>
            </a:r>
            <a:r>
              <a:rPr lang="en-IN" sz="29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IN" sz="29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29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paid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IN" sz="29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9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</a:t>
            </a:r>
            <a: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4550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824" y="2420888"/>
            <a:ext cx="3024336" cy="11430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417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Importance of this Training</a:t>
            </a:r>
            <a:br>
              <a:rPr lang="en-IN" sz="3200" b="1" dirty="0"/>
            </a:b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Cybercrime has become a powerful tool for stealing information. The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anonymity and convenience of the internet has enabled criminals to launch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highly targeted attacks with very little effort.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successful and dangerous of all the cyber attacks is phishing.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vendor research found over 94% of detected malware is delivered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via email, which makes phishing the #1 </a:t>
            </a:r>
            <a:r>
              <a:rPr lang="en-IN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cyber threat </a:t>
            </a: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organizations. With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black market demand for information at an all-time high, It 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experiencing more phishing attacks. The attacks are becoming more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sophisticated, targeted, and increasingly difficult to identify.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information in this training will increase your ability to identify a phish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8161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/>
              <a:t>What</a:t>
            </a:r>
            <a:r>
              <a:rPr lang="en-IN" sz="3200" b="1" spc="-35" dirty="0"/>
              <a:t> </a:t>
            </a:r>
            <a:r>
              <a:rPr lang="en-IN" sz="3200" b="1" dirty="0"/>
              <a:t>is</a:t>
            </a:r>
            <a:r>
              <a:rPr lang="en-IN" sz="3200" b="1" spc="-35" dirty="0"/>
              <a:t> </a:t>
            </a:r>
            <a:r>
              <a:rPr lang="en-IN" sz="3200" b="1" spc="-10" dirty="0"/>
              <a:t>Phishing?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messages,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websites,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money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information.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Cybercriminals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installing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spc="-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tricking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giving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them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sensitive information,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outright</a:t>
            </a:r>
            <a:r>
              <a:rPr lang="en-US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stealing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information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486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400" b="1" dirty="0"/>
              <a:t>Types</a:t>
            </a:r>
            <a:r>
              <a:rPr lang="en-IN" sz="5400" b="1" spc="-85" dirty="0"/>
              <a:t> </a:t>
            </a:r>
            <a:r>
              <a:rPr lang="en-IN" sz="5400" b="1" dirty="0"/>
              <a:t>of</a:t>
            </a:r>
            <a:r>
              <a:rPr lang="en-IN" sz="5400" b="1" spc="-80" dirty="0"/>
              <a:t> </a:t>
            </a:r>
            <a:r>
              <a:rPr lang="en-IN" sz="5400" b="1" dirty="0"/>
              <a:t>Phishing</a:t>
            </a:r>
            <a:r>
              <a:rPr lang="en-IN" sz="5400" b="1" spc="-85" dirty="0"/>
              <a:t> </a:t>
            </a:r>
            <a:r>
              <a:rPr lang="en-IN" sz="5400" b="1" spc="-30" dirty="0"/>
              <a:t>Attacks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en-US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US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profile,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find: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Birth,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Location,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Workplace,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Interests,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Hobbies,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Skills,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Status,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Number,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Favorite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Food.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Cybercriminal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fool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thinking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legitimate.</a:t>
            </a:r>
          </a:p>
          <a:p>
            <a:pPr marL="0" indent="0">
              <a:buNone/>
            </a:pPr>
            <a:endParaRPr lang="en-US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b="1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Manipulation</a:t>
            </a:r>
            <a:r>
              <a:rPr lang="en-US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deception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designed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belong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spoofed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person.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Misspelled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subdomains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tricks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phishers.</a:t>
            </a:r>
            <a:r>
              <a:rPr lang="en-US" spc="-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browsers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previews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hovering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cursor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182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400" b="1" dirty="0"/>
              <a:t>Types</a:t>
            </a:r>
            <a:r>
              <a:rPr lang="en-IN" sz="5400" b="1" spc="-85" dirty="0"/>
              <a:t> </a:t>
            </a:r>
            <a:r>
              <a:rPr lang="en-IN" sz="5400" b="1" dirty="0"/>
              <a:t>of</a:t>
            </a:r>
            <a:r>
              <a:rPr lang="en-IN" sz="5400" b="1" spc="-80" dirty="0"/>
              <a:t> </a:t>
            </a:r>
            <a:r>
              <a:rPr lang="en-IN" sz="5400" b="1" dirty="0"/>
              <a:t>Phishing</a:t>
            </a:r>
            <a:r>
              <a:rPr lang="en-IN" sz="5400" b="1" spc="-85" dirty="0"/>
              <a:t> </a:t>
            </a:r>
            <a:r>
              <a:rPr lang="en-IN" sz="5400" b="1" spc="-30" dirty="0"/>
              <a:t>Attacks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</a:t>
            </a:r>
            <a:r>
              <a:rPr lang="en-US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attempts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directed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termed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spear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phishing.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gather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(social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engineering)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targets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success.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far,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today,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accounting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91%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en-US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whereby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legitimate,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previously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delivered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containing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attachment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recipient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taken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almost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identical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cloned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attachment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replaced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spoofed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appear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5516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5400" b="1" dirty="0"/>
              <a:t>Types</a:t>
            </a:r>
            <a:r>
              <a:rPr lang="en-IN" sz="5400" b="1" spc="-85" dirty="0"/>
              <a:t> </a:t>
            </a:r>
            <a:r>
              <a:rPr lang="en-IN" sz="5400" b="1" dirty="0"/>
              <a:t>of</a:t>
            </a:r>
            <a:r>
              <a:rPr lang="en-IN" sz="5400" b="1" spc="-80" dirty="0"/>
              <a:t> </a:t>
            </a:r>
            <a:r>
              <a:rPr lang="en-IN" sz="5400" b="1" dirty="0"/>
              <a:t>Phishing</a:t>
            </a:r>
            <a:r>
              <a:rPr lang="en-IN" sz="5400" b="1" spc="-85" dirty="0"/>
              <a:t> </a:t>
            </a:r>
            <a:r>
              <a:rPr lang="en-IN" sz="5400" b="1" spc="-30" dirty="0"/>
              <a:t>Attacks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5080" indent="0">
              <a:spcBef>
                <a:spcPts val="105"/>
              </a:spcBef>
              <a:buNone/>
            </a:pPr>
            <a:r>
              <a:rPr lang="en-US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</a:t>
            </a:r>
            <a:r>
              <a:rPr lang="en-US" b="1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criminal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telephone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</a:t>
            </a:r>
            <a:r>
              <a:rPr lang="en-US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reward.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37973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referred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'vishing’,</a:t>
            </a:r>
            <a:r>
              <a:rPr lang="en-US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typically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</a:t>
            </a:r>
            <a:r>
              <a:rPr lang="en-US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credit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information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</a:t>
            </a:r>
            <a:r>
              <a:rPr lang="en-US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en-US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theft</a:t>
            </a:r>
            <a:r>
              <a:rPr lang="en-US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schemes</a:t>
            </a:r>
            <a:r>
              <a:rPr lang="en-US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093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1" dirty="0"/>
              <a:t>                 </a:t>
            </a:r>
            <a:r>
              <a:rPr lang="en-US" sz="3200" b="1" dirty="0"/>
              <a:t>Examples</a:t>
            </a:r>
            <a:r>
              <a:rPr lang="en-US" sz="3200" b="1" spc="-90" dirty="0"/>
              <a:t> </a:t>
            </a:r>
            <a:r>
              <a:rPr lang="en-US" sz="3200" b="1" dirty="0"/>
              <a:t>of</a:t>
            </a:r>
            <a:r>
              <a:rPr lang="en-US" sz="3200" b="1" spc="-95" dirty="0"/>
              <a:t> </a:t>
            </a:r>
            <a:r>
              <a:rPr lang="en-US" sz="3200" b="1" dirty="0"/>
              <a:t>Phishing</a:t>
            </a:r>
            <a:r>
              <a:rPr lang="en-US" sz="3200" b="1" spc="-65" dirty="0"/>
              <a:t> </a:t>
            </a:r>
            <a:r>
              <a:rPr lang="en-US" sz="3200" b="1" spc="-10" dirty="0"/>
              <a:t>Attacks</a:t>
            </a:r>
            <a:br>
              <a:rPr lang="en-US" sz="3200" b="1" spc="-10" dirty="0"/>
            </a:br>
            <a:r>
              <a:rPr lang="en-US" sz="3200" b="1" spc="-10" dirty="0"/>
              <a:t>                               </a:t>
            </a:r>
            <a:r>
              <a:rPr lang="en-US" sz="3200" b="1" dirty="0"/>
              <a:t>Spear</a:t>
            </a:r>
            <a:r>
              <a:rPr lang="en-US" sz="3200" b="1" spc="-50" dirty="0"/>
              <a:t> </a:t>
            </a:r>
            <a:r>
              <a:rPr lang="en-US" sz="3200" b="1" spc="-10" dirty="0"/>
              <a:t>Phishing</a:t>
            </a:r>
            <a:endParaRPr lang="en-IN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67544" y="3501008"/>
            <a:ext cx="8496944" cy="3168352"/>
          </a:xfrm>
        </p:spPr>
        <p:txBody>
          <a:bodyPr>
            <a:normAutofit fontScale="55000" lnSpcReduction="20000"/>
          </a:bodyPr>
          <a:lstStyle/>
          <a:p>
            <a:pPr marL="355600" marR="325120" indent="-342900">
              <a:spcBef>
                <a:spcPts val="95"/>
              </a:spcBef>
              <a:buAutoNum type="arabicPeriod"/>
              <a:tabLst>
                <a:tab pos="3556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is,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</a:t>
            </a:r>
            <a:r>
              <a:rPr lang="en-US"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</a:t>
            </a:r>
            <a:r>
              <a:rPr lang="en-US" sz="2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800" b="1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?”</a:t>
            </a:r>
            <a:r>
              <a:rPr lang="en-US" sz="28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lang="en-US" sz="2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expecting</a:t>
            </a:r>
            <a:r>
              <a:rPr lang="en-US" sz="2800" b="1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2800" b="1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?”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question,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harder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look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aspects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685" indent="-387985">
              <a:buAutoNum type="arabicPeriod"/>
              <a:tabLst>
                <a:tab pos="400685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3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blank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To: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Cc: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fields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cannot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mass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people.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117475" indent="-342900">
              <a:buAutoNum type="arabicPeriod" startAt="3"/>
              <a:tabLst>
                <a:tab pos="3556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z="2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come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subjects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capitals</a:t>
            </a: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exclamation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</a:t>
            </a: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should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4965" indent="-342265">
              <a:buAutoNum type="arabicPeriod" startAt="3"/>
              <a:tabLst>
                <a:tab pos="354965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(Spear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Phishing)</a:t>
            </a:r>
            <a:r>
              <a:rPr lang="en-US"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VSU,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likely,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everyone</a:t>
            </a:r>
            <a:r>
              <a:rPr lang="en-US" sz="28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VSU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1280" indent="0">
              <a:spcBef>
                <a:spcPts val="5"/>
              </a:spcBef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that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had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19405" indent="-342900">
              <a:buAutoNum type="arabicPeriod" startAt="5"/>
              <a:tabLst>
                <a:tab pos="355600" algn="l"/>
              </a:tabLst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Hovering</a:t>
            </a:r>
            <a:r>
              <a:rPr lang="en-US" sz="2800" b="1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2800" b="1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mouse</a:t>
            </a:r>
            <a:r>
              <a:rPr lang="en-US" sz="2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</a:t>
            </a:r>
            <a:r>
              <a:rPr lang="en-US" sz="28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2800" b="1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</a:t>
            </a:r>
            <a:r>
              <a:rPr lang="en-US"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taking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valdosta.edu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external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site.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either</a:t>
            </a:r>
            <a:r>
              <a:rPr lang="en-US" sz="2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steal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password,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</a:t>
            </a:r>
            <a:r>
              <a:rPr lang="en-US"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malicious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</a:t>
            </a:r>
            <a:r>
              <a:rPr lang="en-US"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infecting</a:t>
            </a:r>
            <a:r>
              <a:rPr lang="en-US" sz="2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</a:t>
            </a:r>
            <a:r>
              <a:rPr lang="en-US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DC28D2FC-DCD0-4012-B304-ADE39E15F4B6}"/>
              </a:ext>
            </a:extLst>
          </p:cNvPr>
          <p:cNvPicPr/>
          <p:nvPr/>
        </p:nvPicPr>
        <p:blipFill rotWithShape="1">
          <a:blip r:embed="rId2" cstate="print"/>
          <a:srcRect r="-519" b="65335"/>
          <a:stretch/>
        </p:blipFill>
        <p:spPr>
          <a:xfrm>
            <a:off x="1115616" y="1916832"/>
            <a:ext cx="6945676" cy="146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25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/>
              <a:t>Examples</a:t>
            </a:r>
            <a:r>
              <a:rPr lang="en-US" sz="3200" b="1" spc="-90" dirty="0"/>
              <a:t> </a:t>
            </a:r>
            <a:r>
              <a:rPr lang="en-US" sz="3200" b="1" dirty="0"/>
              <a:t>of</a:t>
            </a:r>
            <a:r>
              <a:rPr lang="en-US" sz="3200" b="1" spc="-95" dirty="0"/>
              <a:t> </a:t>
            </a:r>
            <a:r>
              <a:rPr lang="en-US" sz="3200" b="1" dirty="0"/>
              <a:t>Phishing</a:t>
            </a:r>
            <a:r>
              <a:rPr lang="en-US" sz="3200" b="1" spc="-65" dirty="0"/>
              <a:t> </a:t>
            </a:r>
            <a:r>
              <a:rPr lang="en-US" sz="3200" b="1" spc="-10" dirty="0"/>
              <a:t>Attack</a:t>
            </a:r>
            <a:br>
              <a:rPr lang="en-US" sz="3200" b="1" spc="-10" dirty="0"/>
            </a:br>
            <a:r>
              <a:rPr lang="en-US" sz="3200" b="1" spc="-10" dirty="0"/>
              <a:t> </a:t>
            </a:r>
            <a:r>
              <a:rPr lang="en-US" sz="3200" b="1" dirty="0"/>
              <a:t>Spear</a:t>
            </a:r>
            <a:r>
              <a:rPr lang="en-US" sz="3200" b="1" spc="-50" dirty="0"/>
              <a:t> </a:t>
            </a:r>
            <a:r>
              <a:rPr lang="en-US" sz="3200" b="1" spc="-10" dirty="0"/>
              <a:t>Phishing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grpSp>
        <p:nvGrpSpPr>
          <p:cNvPr id="12" name="object 3">
            <a:extLst>
              <a:ext uri="{FF2B5EF4-FFF2-40B4-BE49-F238E27FC236}">
                <a16:creationId xmlns:a16="http://schemas.microsoft.com/office/drawing/2014/main" id="{169B1769-38F8-4EA4-983F-DE340D309EB9}"/>
              </a:ext>
            </a:extLst>
          </p:cNvPr>
          <p:cNvGrpSpPr/>
          <p:nvPr/>
        </p:nvGrpSpPr>
        <p:grpSpPr>
          <a:xfrm>
            <a:off x="163195" y="1538766"/>
            <a:ext cx="8738534" cy="4824536"/>
            <a:chOff x="380999" y="1676400"/>
            <a:chExt cx="8382000" cy="4096232"/>
          </a:xfrm>
        </p:grpSpPr>
        <p:pic>
          <p:nvPicPr>
            <p:cNvPr id="13" name="object 4">
              <a:extLst>
                <a:ext uri="{FF2B5EF4-FFF2-40B4-BE49-F238E27FC236}">
                  <a16:creationId xmlns:a16="http://schemas.microsoft.com/office/drawing/2014/main" id="{CF2D074F-E0CC-4F0F-A4E5-749A652FD51D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2147" y="1676400"/>
              <a:ext cx="8340852" cy="330707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pic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832477DA-4759-4BFF-91A6-0A23866EAAC9}"/>
                </a:ext>
              </a:extLst>
            </p:cNvPr>
            <p:cNvSpPr/>
            <p:nvPr/>
          </p:nvSpPr>
          <p:spPr>
            <a:xfrm>
              <a:off x="380999" y="3429000"/>
              <a:ext cx="8382000" cy="23088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6">
              <a:extLst>
                <a:ext uri="{FF2B5EF4-FFF2-40B4-BE49-F238E27FC236}">
                  <a16:creationId xmlns:a16="http://schemas.microsoft.com/office/drawing/2014/main" id="{FB7CBA0E-4C26-4F13-8B6F-B213BB8BFA3A}"/>
                </a:ext>
              </a:extLst>
            </p:cNvPr>
            <p:cNvSpPr/>
            <p:nvPr/>
          </p:nvSpPr>
          <p:spPr>
            <a:xfrm>
              <a:off x="380999" y="3463772"/>
              <a:ext cx="8382000" cy="230886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0" tIns="0" rIns="0" bIns="0" rtlCol="0"/>
            <a:lstStyle/>
            <a:p>
              <a:pPr marL="355600" marR="310515" indent="-342900">
                <a:lnSpc>
                  <a:spcPct val="150000"/>
                </a:lnSpc>
                <a:spcBef>
                  <a:spcPts val="95"/>
                </a:spcBef>
                <a:buAutoNum type="arabicPeriod"/>
                <a:tabLst>
                  <a:tab pos="355600" algn="l"/>
                </a:tabLst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Looking</a:t>
              </a:r>
              <a:r>
                <a:rPr lang="en-US" sz="14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</a:t>
              </a:r>
              <a:r>
                <a:rPr lang="en-US" sz="14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US" sz="14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Sender,</a:t>
              </a:r>
              <a:r>
                <a:rPr lang="en-US" sz="14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r>
                <a:rPr lang="en-US" sz="14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</a:t>
              </a:r>
              <a:r>
                <a:rPr lang="en-US" sz="14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see</a:t>
              </a:r>
              <a:r>
                <a:rPr lang="en-US" sz="14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that</a:t>
              </a:r>
              <a:r>
                <a:rPr lang="en-US" sz="14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r>
                <a:rPr lang="en-US" sz="14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US" sz="14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en-US" sz="14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from</a:t>
              </a:r>
              <a:r>
                <a:rPr lang="en-US" sz="14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valdosta.edu</a:t>
              </a:r>
              <a:r>
                <a:rPr lang="en-US" sz="1400" spc="-5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</a:t>
              </a:r>
              <a:r>
                <a:rPr lang="en-US" sz="14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address,</a:t>
              </a:r>
              <a:r>
                <a:rPr lang="en-US" sz="14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but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rather</a:t>
              </a:r>
              <a:r>
                <a:rPr lang="en-US" sz="14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ucla.edu</a:t>
              </a:r>
              <a:r>
                <a:rPr lang="en-US" sz="14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address.</a:t>
              </a:r>
              <a:r>
                <a:rPr lang="en-US" sz="14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r>
                <a:rPr lang="en-US" sz="14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should</a:t>
              </a:r>
              <a:r>
                <a:rPr lang="en-US" sz="14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</a:t>
              </a:r>
              <a:r>
                <a:rPr lang="en-US" sz="14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US" sz="14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first</a:t>
              </a:r>
              <a:r>
                <a:rPr lang="en-US" sz="14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warning</a:t>
              </a:r>
              <a:r>
                <a:rPr lang="en-US" sz="14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that</a:t>
              </a:r>
              <a:r>
                <a:rPr lang="en-US" sz="14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r>
                <a:rPr lang="en-US" sz="14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US" sz="14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en-US" sz="1400" b="1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legitimate</a:t>
              </a:r>
              <a:r>
                <a:rPr lang="en-US" sz="1400" spc="-6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since</a:t>
              </a:r>
              <a:r>
                <a:rPr lang="en-US" sz="14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</a:t>
              </a:r>
              <a:r>
                <a:rPr lang="en-US" sz="14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US" sz="14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talking</a:t>
              </a:r>
              <a:r>
                <a:rPr lang="en-US" sz="14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about</a:t>
              </a:r>
              <a:r>
                <a:rPr lang="en-US" sz="14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Valdosta</a:t>
              </a:r>
              <a:r>
                <a:rPr lang="en-US" sz="14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</a:t>
              </a:r>
              <a:r>
                <a:rPr lang="en-US" sz="14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upgrade.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55600" marR="5080" indent="-342900">
                <a:lnSpc>
                  <a:spcPct val="150000"/>
                </a:lnSpc>
                <a:spcBef>
                  <a:spcPts val="5"/>
                </a:spcBef>
                <a:buAutoNum type="arabicPeriod"/>
                <a:tabLst>
                  <a:tab pos="355600" algn="l"/>
                </a:tabLst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Once</a:t>
              </a:r>
              <a:r>
                <a:rPr lang="en-US" sz="14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again,</a:t>
              </a:r>
              <a:r>
                <a:rPr lang="en-US" sz="1400" spc="-5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US" sz="14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To:</a:t>
              </a:r>
              <a:r>
                <a:rPr lang="en-US" sz="14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en-US" sz="14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Cc:</a:t>
              </a:r>
              <a:r>
                <a:rPr lang="en-US" sz="14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fields</a:t>
              </a:r>
              <a:r>
                <a:rPr lang="en-US" sz="14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are</a:t>
              </a:r>
              <a:r>
                <a:rPr lang="en-US" sz="14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greyed</a:t>
              </a:r>
              <a:r>
                <a:rPr lang="en-US" sz="1400" spc="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out</a:t>
              </a:r>
              <a:r>
                <a:rPr lang="en-US" sz="14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</a:t>
              </a:r>
              <a:r>
                <a:rPr lang="en-US" sz="14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that</a:t>
              </a:r>
              <a:r>
                <a:rPr lang="en-US" sz="14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r>
                <a:rPr lang="en-US" sz="14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can’t</a:t>
              </a:r>
              <a:r>
                <a:rPr lang="en-US" sz="14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see</a:t>
              </a:r>
              <a:r>
                <a:rPr lang="en-US" sz="14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r>
                <a:rPr lang="en-US" sz="14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US" sz="14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mass</a:t>
              </a:r>
              <a:r>
                <a:rPr lang="en-US" sz="14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email.</a:t>
              </a:r>
              <a:r>
                <a:rPr lang="en-US" sz="14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Also,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r>
                <a:rPr lang="en-US" sz="14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referenced</a:t>
              </a:r>
              <a:r>
                <a:rPr lang="en-US" sz="1400" spc="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by</a:t>
              </a:r>
              <a:r>
                <a:rPr lang="en-US" sz="14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US" sz="14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Subject</a:t>
              </a:r>
              <a:r>
                <a:rPr lang="en-US" sz="14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line,</a:t>
              </a:r>
              <a:r>
                <a:rPr lang="en-US" sz="14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“Valdosta</a:t>
              </a:r>
              <a:r>
                <a:rPr lang="en-US" sz="14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Upgrade”,</a:t>
              </a:r>
              <a:r>
                <a:rPr lang="en-US" sz="14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r>
                <a:rPr lang="en-US" sz="14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US" sz="14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targeted</a:t>
              </a:r>
              <a:r>
                <a:rPr lang="en-US" sz="14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attack</a:t>
              </a:r>
              <a:r>
                <a:rPr lang="en-US" sz="14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</a:t>
              </a:r>
              <a:r>
                <a:rPr lang="en-US" sz="14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VSU</a:t>
              </a:r>
              <a:r>
                <a:rPr lang="en-US" sz="14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 addresses.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55600" marR="193675" indent="-342900">
                <a:lnSpc>
                  <a:spcPct val="150000"/>
                </a:lnSpc>
                <a:buAutoNum type="arabicPeriod"/>
                <a:tabLst>
                  <a:tab pos="355600" algn="l"/>
                </a:tabLst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As</a:t>
              </a:r>
              <a:r>
                <a:rPr lang="en-US" sz="14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</a:t>
              </a:r>
              <a:r>
                <a:rPr lang="en-US" sz="1400" spc="-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can</a:t>
              </a:r>
              <a:r>
                <a:rPr lang="en-US" sz="14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see,</a:t>
              </a:r>
              <a:r>
                <a:rPr lang="en-US" sz="1400" spc="-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r>
                <a:rPr lang="en-US" sz="14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link</a:t>
              </a:r>
              <a:r>
                <a:rPr lang="en-US" sz="14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US" sz="14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en-US" sz="14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part</a:t>
              </a:r>
              <a:r>
                <a:rPr lang="en-US" sz="14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of</a:t>
              </a:r>
              <a:r>
                <a:rPr lang="en-US" sz="14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</a:t>
              </a:r>
              <a:r>
                <a:rPr lang="en-US" sz="14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valdosta.edu</a:t>
              </a:r>
              <a:r>
                <a:rPr lang="en-US" sz="14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domain,</a:t>
              </a:r>
              <a:r>
                <a:rPr lang="en-US" sz="14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but</a:t>
              </a:r>
              <a:r>
                <a:rPr lang="en-US" sz="14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</a:t>
              </a:r>
              <a:r>
                <a:rPr lang="en-US" sz="14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external</a:t>
              </a:r>
              <a:r>
                <a:rPr lang="en-US" sz="14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site</a:t>
              </a:r>
              <a:r>
                <a:rPr lang="en-US" sz="14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 </a:t>
              </a:r>
              <a:r>
                <a:rPr lang="en-US" sz="14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jimdo.com.</a:t>
              </a:r>
              <a:r>
                <a:rPr lang="en-US" sz="14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r>
                <a:rPr lang="en-US" sz="14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should</a:t>
              </a:r>
              <a:r>
                <a:rPr lang="en-US" sz="14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</a:t>
              </a:r>
              <a:r>
                <a:rPr lang="en-US" sz="1400" spc="-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another</a:t>
              </a:r>
              <a:r>
                <a:rPr lang="en-US" sz="14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warning</a:t>
              </a:r>
              <a:r>
                <a:rPr lang="en-US" sz="14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that</a:t>
              </a:r>
              <a:r>
                <a:rPr lang="en-US" sz="14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this</a:t>
              </a:r>
              <a:r>
                <a:rPr lang="en-US" sz="14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</a:t>
              </a:r>
              <a:r>
                <a:rPr lang="en-US" sz="14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</a:t>
              </a:r>
              <a:r>
                <a:rPr lang="en-US" sz="14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en-US" sz="14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legitimate</a:t>
              </a:r>
              <a:r>
                <a:rPr lang="en-US" sz="1400" spc="-4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email,</a:t>
              </a:r>
              <a:r>
                <a:rPr lang="en-US" sz="1400" spc="-4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and</a:t>
              </a:r>
              <a:r>
                <a:rPr lang="en-US" sz="1400" spc="-3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more</a:t>
              </a:r>
              <a:r>
                <a:rPr lang="en-US" sz="1400" spc="1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spc="-2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than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likely</a:t>
              </a:r>
              <a:r>
                <a:rPr lang="en-US" sz="1400" spc="-6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phishing</a:t>
              </a:r>
              <a:r>
                <a:rPr lang="en-US" sz="1400" spc="-8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</a:t>
              </a:r>
              <a:r>
                <a:rPr lang="en-US" sz="1400" spc="-3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your</a:t>
              </a:r>
              <a:r>
                <a:rPr lang="en-US" sz="1400" spc="-25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400" spc="-1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credentials.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9391708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90</TotalTime>
  <Words>2983</Words>
  <Application>Microsoft Office PowerPoint</Application>
  <PresentationFormat>On-screen Show (4:3)</PresentationFormat>
  <Paragraphs>127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Arial</vt:lpstr>
      <vt:lpstr>Arial MT</vt:lpstr>
      <vt:lpstr>Calibri</vt:lpstr>
      <vt:lpstr>Century Gothic</vt:lpstr>
      <vt:lpstr>Courier New</vt:lpstr>
      <vt:lpstr>Times New Roman</vt:lpstr>
      <vt:lpstr>Wingdings</vt:lpstr>
      <vt:lpstr>Wingdings 3</vt:lpstr>
      <vt:lpstr>Ion</vt:lpstr>
      <vt:lpstr>Phishing Awareness Training</vt:lpstr>
      <vt:lpstr>CONTENT</vt:lpstr>
      <vt:lpstr>Importance of this Training </vt:lpstr>
      <vt:lpstr>What is Phishing?</vt:lpstr>
      <vt:lpstr>Types of Phishing Attacks</vt:lpstr>
      <vt:lpstr>Types of Phishing Attacks</vt:lpstr>
      <vt:lpstr>Types of Phishing Attacks</vt:lpstr>
      <vt:lpstr>                 Examples of Phishing Attacks                                Spear Phishing</vt:lpstr>
      <vt:lpstr>Examples of Phishing Attack  Spear Phishing</vt:lpstr>
      <vt:lpstr>Examples of Phishing Attacks Clone Phishing </vt:lpstr>
      <vt:lpstr>Examples of Phishing Attacks Clone Phishing</vt:lpstr>
      <vt:lpstr>Examples of Phishing Attacks Link manipulation</vt:lpstr>
      <vt:lpstr>Examples of Phishing Attacks Link manipulation</vt:lpstr>
      <vt:lpstr>Examples of Phishing Attacks Link manipulation</vt:lpstr>
      <vt:lpstr>Examples of Phishing Attacks Social Engineering</vt:lpstr>
      <vt:lpstr>Can you spot the tell-tale signs of a phishing email?</vt:lpstr>
      <vt:lpstr>Can you spot the tell-tale signs of a phishing email? </vt:lpstr>
      <vt:lpstr>Can you spot the tell-tale signs of a phishing email?</vt:lpstr>
      <vt:lpstr>Can you spot the tell-tale signs of a phishing email?</vt:lpstr>
      <vt:lpstr>Tips to protect yourself from Phishing emails.</vt:lpstr>
      <vt:lpstr>What to do when you think you received a phishing email.</vt:lpstr>
      <vt:lpstr>Signs of a Phishing Phone Call:</vt:lpstr>
      <vt:lpstr>What to do if you think you are receiving a Phishing Call</vt:lpstr>
      <vt:lpstr>Tips to protect yourself from Phishing phone calls.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</dc:title>
  <dc:creator>admin</dc:creator>
  <cp:lastModifiedBy>Amir</cp:lastModifiedBy>
  <cp:revision>9</cp:revision>
  <dcterms:created xsi:type="dcterms:W3CDTF">2025-01-07T07:00:08Z</dcterms:created>
  <dcterms:modified xsi:type="dcterms:W3CDTF">2025-08-21T19:48:01Z</dcterms:modified>
</cp:coreProperties>
</file>