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111" d="100"/>
          <a:sy n="111" d="100"/>
        </p:scale>
        <p:origin x="6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72F9C-59E1-407A-8B41-36236CDC6675}" type="datetimeFigureOut">
              <a:rPr lang="en-US" smtClean="0"/>
              <a:t>3/11/2025</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129209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2F9C-59E1-407A-8B41-36236CDC6675}"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212350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2F9C-59E1-407A-8B41-36236CDC6675}"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2432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2F9C-59E1-407A-8B41-36236CDC6675}"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311405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72F9C-59E1-407A-8B41-36236CDC6675}"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149321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72F9C-59E1-407A-8B41-36236CDC6675}"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265428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72F9C-59E1-407A-8B41-36236CDC6675}"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352545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72F9C-59E1-407A-8B41-36236CDC6675}"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153879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72F9C-59E1-407A-8B41-36236CDC6675}"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148612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872F9C-59E1-407A-8B41-36236CDC6675}"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46883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F872F9C-59E1-407A-8B41-36236CDC6675}" type="datetimeFigureOut">
              <a:rPr lang="en-US" smtClean="0"/>
              <a:t>3/11/2025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7F89C96-6954-4583-B327-5FBC5738092F}" type="slidenum">
              <a:rPr lang="en-US" smtClean="0"/>
              <a:t>‹#›</a:t>
            </a:fld>
            <a:endParaRPr lang="en-US"/>
          </a:p>
        </p:txBody>
      </p:sp>
    </p:spTree>
    <p:extLst>
      <p:ext uri="{BB962C8B-B14F-4D97-AF65-F5344CB8AC3E}">
        <p14:creationId xmlns:p14="http://schemas.microsoft.com/office/powerpoint/2010/main" val="66777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F872F9C-59E1-407A-8B41-36236CDC6675}" type="datetimeFigureOut">
              <a:rPr lang="en-US" smtClean="0"/>
              <a:t>3/11/2025</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F89C96-6954-4583-B327-5FBC5738092F}"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3877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F79C79-DD48-5BE9-C561-A9551B6560E6}"/>
              </a:ext>
            </a:extLst>
          </p:cNvPr>
          <p:cNvSpPr>
            <a:spLocks noGrp="1"/>
          </p:cNvSpPr>
          <p:nvPr>
            <p:ph type="ctrTitle"/>
          </p:nvPr>
        </p:nvSpPr>
        <p:spPr>
          <a:xfrm>
            <a:off x="73443" y="418840"/>
            <a:ext cx="8637073" cy="977621"/>
          </a:xfrm>
        </p:spPr>
        <p:txBody>
          <a:bodyPr>
            <a:normAutofit/>
          </a:bodyPr>
          <a:lstStyle/>
          <a:p>
            <a:r>
              <a:rPr lang="en-US" sz="5400" dirty="0"/>
              <a:t>Title : Git &amp; </a:t>
            </a:r>
            <a:r>
              <a:rPr lang="en-US" sz="5400" dirty="0" err="1"/>
              <a:t>GItHub</a:t>
            </a:r>
            <a:endParaRPr lang="en-US" sz="5400" dirty="0"/>
          </a:p>
        </p:txBody>
      </p:sp>
      <p:pic>
        <p:nvPicPr>
          <p:cNvPr id="13" name="Picture 12" descr="A blue and white logo&#10;&#10;AI-generated content may be incorrect.">
            <a:extLst>
              <a:ext uri="{FF2B5EF4-FFF2-40B4-BE49-F238E27FC236}">
                <a16:creationId xmlns:a16="http://schemas.microsoft.com/office/drawing/2014/main" id="{DC4BCD9A-9FB6-9934-325D-E9B0E28BA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300" y="142875"/>
            <a:ext cx="3314700" cy="3286125"/>
          </a:xfrm>
          <a:prstGeom prst="roundRect">
            <a:avLst>
              <a:gd name="adj" fmla="val 50000"/>
            </a:avLst>
          </a:prstGeom>
          <a:solidFill>
            <a:srgbClr val="FFFFFF">
              <a:shade val="85000"/>
            </a:srgbClr>
          </a:solidFill>
          <a:ln>
            <a:solidFill>
              <a:schemeClr val="accent6">
                <a:lumMod val="75000"/>
              </a:schemeClr>
            </a:solidFill>
          </a:ln>
          <a:effectLst>
            <a:reflection blurRad="6350" stA="52000" endA="300" endPos="35000" dir="5400000" sy="-100000" algn="bl" rotWithShape="0"/>
          </a:effectLst>
        </p:spPr>
      </p:pic>
      <p:sp>
        <p:nvSpPr>
          <p:cNvPr id="21" name="Subtitle 2">
            <a:extLst>
              <a:ext uri="{FF2B5EF4-FFF2-40B4-BE49-F238E27FC236}">
                <a16:creationId xmlns:a16="http://schemas.microsoft.com/office/drawing/2014/main" id="{D84BBD22-1711-7A6B-27D8-571E162B175D}"/>
              </a:ext>
            </a:extLst>
          </p:cNvPr>
          <p:cNvSpPr txBox="1">
            <a:spLocks/>
          </p:cNvSpPr>
          <p:nvPr/>
        </p:nvSpPr>
        <p:spPr>
          <a:xfrm>
            <a:off x="329022" y="1745312"/>
            <a:ext cx="7772400" cy="1683688"/>
          </a:xfrm>
          <a:prstGeom prst="rect">
            <a:avLst/>
          </a:prstGeom>
        </p:spPr>
        <p:txBody>
          <a:bodyPr vert="horz" lIns="91440" tIns="91440" rIns="91440" bIns="91440" rtlCol="0" anchor="t">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l"/>
            <a:r>
              <a:rPr lang="en-US" dirty="0">
                <a:cs typeface="Arial"/>
              </a:rPr>
              <a:t>Author: a. S. </a:t>
            </a:r>
            <a:r>
              <a:rPr lang="en-US" dirty="0" err="1">
                <a:cs typeface="Arial"/>
              </a:rPr>
              <a:t>khojjasteh</a:t>
            </a:r>
            <a:endParaRPr lang="en-US" dirty="0">
              <a:cs typeface="Arial"/>
            </a:endParaRPr>
          </a:p>
          <a:p>
            <a:pPr algn="l"/>
            <a:r>
              <a:rPr lang="en-US" dirty="0">
                <a:cs typeface="Arial"/>
              </a:rPr>
              <a:t>master name: V. Heydari</a:t>
            </a:r>
          </a:p>
          <a:p>
            <a:pPr algn="l"/>
            <a:r>
              <a:rPr lang="en-US" dirty="0">
                <a:cs typeface="Arial"/>
              </a:rPr>
              <a:t>Date:2025.3.11</a:t>
            </a:r>
          </a:p>
        </p:txBody>
      </p:sp>
      <p:pic>
        <p:nvPicPr>
          <p:cNvPr id="25" name="Picture 24" descr="A blue and white logo&#10;&#10;AI-generated content may be incorrect.">
            <a:extLst>
              <a:ext uri="{FF2B5EF4-FFF2-40B4-BE49-F238E27FC236}">
                <a16:creationId xmlns:a16="http://schemas.microsoft.com/office/drawing/2014/main" id="{BB6EF852-BB16-ECA4-B537-DA5CEE89A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972" y="3009379"/>
            <a:ext cx="6097389" cy="34297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7488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2000"/>
                                        <p:tgtEl>
                                          <p:spTgt spid="25"/>
                                        </p:tgtEl>
                                      </p:cBhvr>
                                    </p:animEffect>
                                    <p:anim calcmode="lin" valueType="num">
                                      <p:cBhvr>
                                        <p:cTn id="28" dur="2000" fill="hold"/>
                                        <p:tgtEl>
                                          <p:spTgt spid="25"/>
                                        </p:tgtEl>
                                        <p:attrNameLst>
                                          <p:attrName>ppt_w</p:attrName>
                                        </p:attrNameLst>
                                      </p:cBhvr>
                                      <p:tavLst>
                                        <p:tav tm="0" fmla="#ppt_w*sin(2.5*pi*$)">
                                          <p:val>
                                            <p:fltVal val="0"/>
                                          </p:val>
                                        </p:tav>
                                        <p:tav tm="100000">
                                          <p:val>
                                            <p:fltVal val="1"/>
                                          </p:val>
                                        </p:tav>
                                      </p:tavLst>
                                    </p:anim>
                                    <p:anim calcmode="lin" valueType="num">
                                      <p:cBhvr>
                                        <p:cTn id="29" dur="20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6128B38-4210-4F40-277D-6AECE941C9A5}"/>
              </a:ext>
            </a:extLst>
          </p:cNvPr>
          <p:cNvSpPr txBox="1">
            <a:spLocks noGrp="1"/>
          </p:cNvSpPr>
          <p:nvPr>
            <p:ph idx="1"/>
          </p:nvPr>
        </p:nvSpPr>
        <p:spPr>
          <a:xfrm>
            <a:off x="88002" y="152818"/>
            <a:ext cx="11997606" cy="584253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b="1" dirty="0"/>
              <a:t>Acquisition by Microsoft and Further Expansion (2015-2020)</a:t>
            </a:r>
          </a:p>
          <a:p>
            <a:pPr>
              <a:buFont typeface="Arial" panose="020B0604020202020204" pitchFamily="34" charset="0"/>
              <a:buChar char="•"/>
            </a:pPr>
            <a:r>
              <a:rPr lang="en-US" b="1" dirty="0"/>
              <a:t>2015</a:t>
            </a:r>
            <a:r>
              <a:rPr lang="en-US" dirty="0"/>
              <a:t>: GitHub introduced "GitHub Enterprise," a version of GitHub designed for use within organizations that wanted to host their own private instance of GitHub.</a:t>
            </a:r>
          </a:p>
          <a:p>
            <a:pPr>
              <a:buFont typeface="Arial" panose="020B0604020202020204" pitchFamily="34" charset="0"/>
              <a:buChar char="•"/>
            </a:pPr>
            <a:r>
              <a:rPr lang="en-US" b="1" dirty="0"/>
              <a:t>2016</a:t>
            </a:r>
            <a:r>
              <a:rPr lang="en-US" dirty="0"/>
              <a:t>: GitHub reached another significant milestone with 25 million repositories hosted on the platform.</a:t>
            </a:r>
          </a:p>
          <a:p>
            <a:pPr>
              <a:buFont typeface="Arial" panose="020B0604020202020204" pitchFamily="34" charset="0"/>
              <a:buChar char="•"/>
            </a:pPr>
            <a:r>
              <a:rPr lang="en-US" b="1" dirty="0"/>
              <a:t>2017</a:t>
            </a:r>
            <a:r>
              <a:rPr lang="en-US" dirty="0"/>
              <a:t>: GitHub announced the acquisition of </a:t>
            </a:r>
            <a:r>
              <a:rPr lang="en-US" b="1" dirty="0" err="1"/>
              <a:t>Semmle</a:t>
            </a:r>
            <a:r>
              <a:rPr lang="en-US" dirty="0"/>
              <a:t>, a company that developed a code analysis platform. This was a strategic move to enhance security and improve the overall quality of code hosted on GitHub.</a:t>
            </a:r>
          </a:p>
          <a:p>
            <a:pPr>
              <a:buFont typeface="Arial" panose="020B0604020202020204" pitchFamily="34" charset="0"/>
              <a:buChar char="•"/>
            </a:pPr>
            <a:r>
              <a:rPr lang="en-US" b="1" dirty="0"/>
              <a:t>2018</a:t>
            </a:r>
            <a:r>
              <a:rPr lang="en-US" dirty="0"/>
              <a:t>: GitHub unveiled GitHub Actions, which is a CI/CD (Continuous Integration/Continuous Deployment) feature. This allowed developers to automate workflows such as testing, deployment, and more, directly within GitHub.</a:t>
            </a:r>
          </a:p>
          <a:p>
            <a:pPr>
              <a:buFont typeface="Arial" panose="020B0604020202020204" pitchFamily="34" charset="0"/>
              <a:buChar char="•"/>
            </a:pPr>
            <a:r>
              <a:rPr lang="en-US" b="1" dirty="0"/>
              <a:t>2019</a:t>
            </a:r>
            <a:r>
              <a:rPr lang="en-US" dirty="0"/>
              <a:t>: GitHub launched GitHub Sponsors, a feature that allows developers to financially support open-source developers directly through the platform. This was an important initiative to support the open-source ecosystem financially.</a:t>
            </a:r>
          </a:p>
          <a:p>
            <a:pPr>
              <a:buFont typeface="Arial" panose="020B0604020202020204" pitchFamily="34" charset="0"/>
              <a:buChar char="•"/>
            </a:pPr>
            <a:r>
              <a:rPr lang="en-US" b="1" dirty="0"/>
              <a:t>June 2018</a:t>
            </a:r>
            <a:r>
              <a:rPr lang="en-US" dirty="0"/>
              <a:t>: Microsoft announced its acquisition of GitHub for </a:t>
            </a:r>
            <a:r>
              <a:rPr lang="en-US" b="1" dirty="0"/>
              <a:t>$7.5 billion</a:t>
            </a:r>
            <a:r>
              <a:rPr lang="en-US" dirty="0"/>
              <a:t> in Microsoft stock. While some speculated about the future of GitHub, Microsoft pledged to maintain GitHub’s independence, focusing on improving the platform for developers. The acquisition allowed Microsoft to further integrate GitHub with their cloud services, such as Azure.</a:t>
            </a:r>
          </a:p>
          <a:p>
            <a:pPr>
              <a:buFont typeface="Arial" panose="020B0604020202020204" pitchFamily="34" charset="0"/>
              <a:buChar char="•"/>
            </a:pPr>
            <a:r>
              <a:rPr lang="en-US" b="1" dirty="0"/>
              <a:t>2020</a:t>
            </a:r>
            <a:r>
              <a:rPr lang="en-US" dirty="0"/>
              <a:t>: GitHub continued to evolve with the launch of new features, including GitHub Discussions (a Q&amp;A-style feature), GitHub Copilot (an AI-powered code completion tool built in collaboration with OpenAI), and the continued expansion of GitHub Actions.</a:t>
            </a:r>
          </a:p>
        </p:txBody>
      </p:sp>
    </p:spTree>
    <p:extLst>
      <p:ext uri="{BB962C8B-B14F-4D97-AF65-F5344CB8AC3E}">
        <p14:creationId xmlns:p14="http://schemas.microsoft.com/office/powerpoint/2010/main" val="3043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4">
                                            <p:txEl>
                                              <p:pRg st="1" end="1"/>
                                            </p:tx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4">
                                            <p:txEl>
                                              <p:pRg st="2" end="2"/>
                                            </p:tx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4">
                                            <p:txEl>
                                              <p:pRg st="3" end="3"/>
                                            </p:txEl>
                                          </p:spTgt>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4">
                                            <p:txEl>
                                              <p:pRg st="4" end="4"/>
                                            </p:txEl>
                                          </p:spTgt>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p:cTn id="42"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5" dur="1000"/>
                                        <p:tgtEl>
                                          <p:spTgt spid="4">
                                            <p:txEl>
                                              <p:pRg st="5" end="5"/>
                                            </p:txEl>
                                          </p:spTgt>
                                        </p:tgtEl>
                                      </p:cBhvr>
                                    </p:animEffect>
                                  </p:childTnLst>
                                </p:cTn>
                              </p:par>
                            </p:childTnLst>
                          </p:cTn>
                        </p:par>
                        <p:par>
                          <p:cTn id="46" fill="hold">
                            <p:stCondLst>
                              <p:cond delay="6000"/>
                            </p:stCondLst>
                            <p:childTnLst>
                              <p:par>
                                <p:cTn id="47" presetID="31" presetClass="entr" presetSubtype="0" fill="hold" grpId="0" nodeType="after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p:cTn id="49"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0"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1"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52" dur="1000"/>
                                        <p:tgtEl>
                                          <p:spTgt spid="4">
                                            <p:txEl>
                                              <p:pRg st="6" end="6"/>
                                            </p:txEl>
                                          </p:spTgt>
                                        </p:tgtEl>
                                      </p:cBhvr>
                                    </p:animEffect>
                                  </p:childTnLst>
                                </p:cTn>
                              </p:par>
                            </p:childTnLst>
                          </p:cTn>
                        </p:par>
                        <p:par>
                          <p:cTn id="53" fill="hold">
                            <p:stCondLst>
                              <p:cond delay="7000"/>
                            </p:stCondLst>
                            <p:childTnLst>
                              <p:par>
                                <p:cTn id="54" presetID="31" presetClass="entr" presetSubtype="0" fill="hold" grpId="0" nodeType="after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 calcmode="lin" valueType="num">
                                      <p:cBhvr>
                                        <p:cTn id="56"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E9DAD-0DA9-E05B-07E6-1D6FE6B6810E}"/>
              </a:ext>
            </a:extLst>
          </p:cNvPr>
          <p:cNvSpPr>
            <a:spLocks noGrp="1"/>
          </p:cNvSpPr>
          <p:nvPr>
            <p:ph idx="1"/>
          </p:nvPr>
        </p:nvSpPr>
        <p:spPr>
          <a:xfrm>
            <a:off x="181155" y="103517"/>
            <a:ext cx="11921705" cy="6064369"/>
          </a:xfrm>
        </p:spPr>
        <p:txBody>
          <a:bodyPr>
            <a:normAutofit fontScale="92500" lnSpcReduction="10000"/>
          </a:bodyPr>
          <a:lstStyle/>
          <a:p>
            <a:pPr>
              <a:buNone/>
            </a:pPr>
            <a:r>
              <a:rPr lang="en-US" dirty="0"/>
              <a:t>Recent Developments and Current Status (2021-Present)</a:t>
            </a:r>
          </a:p>
          <a:p>
            <a:pPr>
              <a:buNone/>
            </a:pPr>
            <a:r>
              <a:rPr lang="en-US" dirty="0"/>
              <a:t>2021: GitHub became even more tightly integrated with Microsoft’s ecosystem, particularly through Azure DevOps and Visual Studio Code. GitHub continued to focus on making the developer workflow more efficient with integrations for various tools and platforms.</a:t>
            </a:r>
          </a:p>
          <a:p>
            <a:pPr>
              <a:buNone/>
            </a:pPr>
            <a:r>
              <a:rPr lang="en-US" dirty="0"/>
              <a:t>2021: GitHub launched GitHub Copilot, a revolutionary AI-powered code assistant built in collaboration with OpenAI. Copilot leverages machine learning to suggest code snippets and entire functions as developers work, providing a significant productivity boost.</a:t>
            </a:r>
          </a:p>
          <a:p>
            <a:pPr>
              <a:buNone/>
            </a:pPr>
            <a:r>
              <a:rPr lang="en-US" dirty="0"/>
              <a:t>2022: GitHub introduced GitHub </a:t>
            </a:r>
            <a:r>
              <a:rPr lang="en-US" dirty="0" err="1"/>
              <a:t>Codespaces</a:t>
            </a:r>
            <a:r>
              <a:rPr lang="en-US" dirty="0"/>
              <a:t>, a cloud-based development environment that allows developers to write, run, and debug code from anywhere using just a browser. This feature aimed to streamline the development process, especially for teams collaborating remotely.</a:t>
            </a:r>
          </a:p>
          <a:p>
            <a:pPr>
              <a:buNone/>
            </a:pPr>
            <a:r>
              <a:rPr lang="en-US" dirty="0"/>
              <a:t>2023: GitHub introduced a range of security-focused features, such as GitHub Advanced Security and </a:t>
            </a:r>
            <a:r>
              <a:rPr lang="en-US" dirty="0" err="1"/>
              <a:t>CodeQL</a:t>
            </a:r>
            <a:r>
              <a:rPr lang="en-US" dirty="0"/>
              <a:t>, to help developers identify vulnerabilities and secure their code. GitHub also continued to enhance GitHub Actions and GitHub Pages.</a:t>
            </a:r>
          </a:p>
          <a:p>
            <a:r>
              <a:rPr lang="en-US" dirty="0"/>
              <a:t>2024: GitHub remains the largest platform for hosting Git repositories, with over 200 million developers and more than 500 million repositories. GitHub continues to innovate, particularly in the areas of security, AI-powered coding, and collaborative features.</a:t>
            </a:r>
          </a:p>
        </p:txBody>
      </p:sp>
    </p:spTree>
    <p:extLst>
      <p:ext uri="{BB962C8B-B14F-4D97-AF65-F5344CB8AC3E}">
        <p14:creationId xmlns:p14="http://schemas.microsoft.com/office/powerpoint/2010/main" val="211784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3" end="3"/>
                                            </p:txEl>
                                          </p:spTgt>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childTnLst>
                          </p:cTn>
                        </p:par>
                        <p:par>
                          <p:cTn id="34" fill="hold">
                            <p:stCondLst>
                              <p:cond delay="5000"/>
                            </p:stCondLst>
                            <p:childTnLst>
                              <p:par>
                                <p:cTn id="35" presetID="50" presetClass="entr" presetSubtype="0" decel="10000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0B4ED-E24E-4ACB-6642-9EBB45B8ADC9}"/>
              </a:ext>
            </a:extLst>
          </p:cNvPr>
          <p:cNvSpPr>
            <a:spLocks noGrp="1"/>
          </p:cNvSpPr>
          <p:nvPr>
            <p:ph idx="1"/>
          </p:nvPr>
        </p:nvSpPr>
        <p:spPr>
          <a:xfrm>
            <a:off x="148990" y="83415"/>
            <a:ext cx="11884859" cy="3246381"/>
          </a:xfrm>
        </p:spPr>
        <p:txBody>
          <a:bodyPr>
            <a:normAutofit fontScale="85000" lnSpcReduction="10000"/>
          </a:bodyPr>
          <a:lstStyle/>
          <a:p>
            <a:pPr>
              <a:buNone/>
            </a:pPr>
            <a:r>
              <a:rPr lang="en-US" dirty="0"/>
              <a:t>Key Milestones:</a:t>
            </a:r>
          </a:p>
          <a:p>
            <a:pPr>
              <a:buNone/>
            </a:pPr>
            <a:r>
              <a:rPr lang="en-US" dirty="0"/>
              <a:t>2008: GitHub founded.</a:t>
            </a:r>
          </a:p>
          <a:p>
            <a:pPr>
              <a:buNone/>
            </a:pPr>
            <a:r>
              <a:rPr lang="en-US" dirty="0"/>
              <a:t>2010: Paid accounts introduced.</a:t>
            </a:r>
          </a:p>
          <a:p>
            <a:pPr>
              <a:buNone/>
            </a:pPr>
            <a:r>
              <a:rPr lang="en-US" dirty="0"/>
              <a:t>2012: Surpassed 1 million users.</a:t>
            </a:r>
          </a:p>
          <a:p>
            <a:pPr>
              <a:buNone/>
            </a:pPr>
            <a:r>
              <a:rPr lang="en-US" dirty="0"/>
              <a:t>2014: Surpassed 10 million repositories.</a:t>
            </a:r>
          </a:p>
          <a:p>
            <a:pPr>
              <a:buNone/>
            </a:pPr>
            <a:r>
              <a:rPr lang="en-US" dirty="0"/>
              <a:t>2018: Acquired by Microsoft for $7.5 billion.</a:t>
            </a:r>
          </a:p>
          <a:p>
            <a:pPr>
              <a:buNone/>
            </a:pPr>
            <a:r>
              <a:rPr lang="en-US" dirty="0"/>
              <a:t>2021: Launched GitHub Copilot (AI-powered coding assistant).</a:t>
            </a:r>
          </a:p>
          <a:p>
            <a:r>
              <a:rPr lang="en-US" dirty="0"/>
              <a:t>2022: Introduced GitHub </a:t>
            </a:r>
            <a:r>
              <a:rPr lang="en-US" dirty="0" err="1"/>
              <a:t>Codespaces</a:t>
            </a:r>
            <a:r>
              <a:rPr lang="en-US" dirty="0"/>
              <a:t> (cloud-based development environments).</a:t>
            </a:r>
          </a:p>
        </p:txBody>
      </p:sp>
      <p:sp>
        <p:nvSpPr>
          <p:cNvPr id="4" name="Content Placeholder 2">
            <a:extLst>
              <a:ext uri="{FF2B5EF4-FFF2-40B4-BE49-F238E27FC236}">
                <a16:creationId xmlns:a16="http://schemas.microsoft.com/office/drawing/2014/main" id="{4C90A2BD-1DEF-2765-5357-B9C0918549A1}"/>
              </a:ext>
            </a:extLst>
          </p:cNvPr>
          <p:cNvSpPr txBox="1">
            <a:spLocks/>
          </p:cNvSpPr>
          <p:nvPr/>
        </p:nvSpPr>
        <p:spPr>
          <a:xfrm>
            <a:off x="148990" y="3840219"/>
            <a:ext cx="11884859" cy="134425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u="sng" dirty="0"/>
              <a:t>GitHub has played a crucial role in the evolution of the software development ecosystem. It continues to serve as a hub for millions of developers, powering both individual projects and enterprise-level collaborations.</a:t>
            </a:r>
          </a:p>
        </p:txBody>
      </p:sp>
    </p:spTree>
    <p:extLst>
      <p:ext uri="{BB962C8B-B14F-4D97-AF65-F5344CB8AC3E}">
        <p14:creationId xmlns:p14="http://schemas.microsoft.com/office/powerpoint/2010/main" val="249773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D727B-BE9D-C328-B063-DEA4B465F15C}"/>
              </a:ext>
            </a:extLst>
          </p:cNvPr>
          <p:cNvSpPr>
            <a:spLocks noGrp="1"/>
          </p:cNvSpPr>
          <p:nvPr>
            <p:ph idx="1"/>
          </p:nvPr>
        </p:nvSpPr>
        <p:spPr>
          <a:xfrm>
            <a:off x="123111" y="135175"/>
            <a:ext cx="11902112" cy="865490"/>
          </a:xfrm>
        </p:spPr>
        <p:txBody>
          <a:bodyPr>
            <a:normAutofit/>
          </a:bodyPr>
          <a:lstStyle/>
          <a:p>
            <a:pPr marL="0" indent="0">
              <a:buNone/>
            </a:pPr>
            <a:r>
              <a:rPr lang="en-US" b="1" i="1" dirty="0"/>
              <a:t>Now, let's take a scenario of uploading a file with Git to GitHub. Assuming that Git and GitHub are installed and an account and authentication are created, we will go through the following steps:</a:t>
            </a:r>
          </a:p>
        </p:txBody>
      </p:sp>
      <p:sp>
        <p:nvSpPr>
          <p:cNvPr id="4" name="Content Placeholder 2">
            <a:extLst>
              <a:ext uri="{FF2B5EF4-FFF2-40B4-BE49-F238E27FC236}">
                <a16:creationId xmlns:a16="http://schemas.microsoft.com/office/drawing/2014/main" id="{65F7A689-81AB-8C3B-E1C0-03F02D1AB2C1}"/>
              </a:ext>
            </a:extLst>
          </p:cNvPr>
          <p:cNvSpPr txBox="1">
            <a:spLocks/>
          </p:cNvSpPr>
          <p:nvPr/>
        </p:nvSpPr>
        <p:spPr>
          <a:xfrm>
            <a:off x="123112" y="1325619"/>
            <a:ext cx="3215311" cy="203868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sz="1400" dirty="0"/>
              <a:t>Step 1: Creating a Repository on GitHub</a:t>
            </a:r>
          </a:p>
          <a:p>
            <a:pPr>
              <a:buNone/>
            </a:pPr>
            <a:r>
              <a:rPr lang="en-US" sz="1400" dirty="0"/>
              <a:t>Click + → New Repository</a:t>
            </a:r>
          </a:p>
          <a:p>
            <a:pPr>
              <a:buNone/>
            </a:pPr>
            <a:r>
              <a:rPr lang="en-US" sz="1400" dirty="0"/>
              <a:t>Enter Repository Name: calculator</a:t>
            </a:r>
          </a:p>
          <a:p>
            <a:pPr>
              <a:buNone/>
            </a:pPr>
            <a:r>
              <a:rPr lang="en-US" sz="1400" dirty="0"/>
              <a:t>Keep it public/private as needed</a:t>
            </a:r>
          </a:p>
          <a:p>
            <a:pPr>
              <a:buNone/>
            </a:pPr>
            <a:r>
              <a:rPr lang="en-US" sz="1400" dirty="0"/>
              <a:t>Do not initialize with README</a:t>
            </a:r>
          </a:p>
          <a:p>
            <a:r>
              <a:rPr lang="en-US" sz="1400" dirty="0"/>
              <a:t>Click Create Repository</a:t>
            </a:r>
          </a:p>
        </p:txBody>
      </p:sp>
      <p:sp>
        <p:nvSpPr>
          <p:cNvPr id="8" name="Content Placeholder 2">
            <a:extLst>
              <a:ext uri="{FF2B5EF4-FFF2-40B4-BE49-F238E27FC236}">
                <a16:creationId xmlns:a16="http://schemas.microsoft.com/office/drawing/2014/main" id="{67EC62F1-1AAC-ED7C-AB4D-B181D963C2C4}"/>
              </a:ext>
            </a:extLst>
          </p:cNvPr>
          <p:cNvSpPr txBox="1">
            <a:spLocks/>
          </p:cNvSpPr>
          <p:nvPr/>
        </p:nvSpPr>
        <p:spPr>
          <a:xfrm>
            <a:off x="3571336" y="1325619"/>
            <a:ext cx="3364301" cy="210338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sz="1600" dirty="0"/>
              <a:t>Step 2: Getting the HTTPS Command</a:t>
            </a:r>
          </a:p>
          <a:p>
            <a:pPr>
              <a:buNone/>
            </a:pPr>
            <a:r>
              <a:rPr lang="en-US" sz="1600" dirty="0"/>
              <a:t>After creating the repository, copy this link:</a:t>
            </a:r>
          </a:p>
          <a:p>
            <a:r>
              <a:rPr lang="en-US" sz="1600" dirty="0"/>
              <a:t>https://github.com/amirkhojjasteh/calculator.git</a:t>
            </a:r>
          </a:p>
        </p:txBody>
      </p:sp>
      <p:sp>
        <p:nvSpPr>
          <p:cNvPr id="9" name="Content Placeholder 2">
            <a:extLst>
              <a:ext uri="{FF2B5EF4-FFF2-40B4-BE49-F238E27FC236}">
                <a16:creationId xmlns:a16="http://schemas.microsoft.com/office/drawing/2014/main" id="{47C5517E-A76B-178A-1674-4A774A0F86D4}"/>
              </a:ext>
            </a:extLst>
          </p:cNvPr>
          <p:cNvSpPr txBox="1">
            <a:spLocks/>
          </p:cNvSpPr>
          <p:nvPr/>
        </p:nvSpPr>
        <p:spPr>
          <a:xfrm>
            <a:off x="7341079" y="1325620"/>
            <a:ext cx="4684144" cy="210338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sz="1400" dirty="0"/>
              <a:t>Step 3: Connecting the Project to Git</a:t>
            </a:r>
          </a:p>
          <a:p>
            <a:pPr>
              <a:buNone/>
            </a:pPr>
            <a:r>
              <a:rPr lang="en-US" sz="1400" dirty="0"/>
              <a:t>Open Terminal (or Git Bash)</a:t>
            </a:r>
          </a:p>
          <a:p>
            <a:pPr>
              <a:buNone/>
            </a:pPr>
            <a:r>
              <a:rPr lang="en-US" sz="1400" dirty="0"/>
              <a:t>Run the following commands:</a:t>
            </a:r>
          </a:p>
          <a:p>
            <a:pPr>
              <a:buNone/>
            </a:pPr>
            <a:r>
              <a:rPr lang="en-US" sz="1400" dirty="0"/>
              <a:t>git </a:t>
            </a:r>
            <a:r>
              <a:rPr lang="en-US" sz="1400" dirty="0" err="1"/>
              <a:t>init</a:t>
            </a:r>
            <a:endParaRPr lang="en-US" sz="1400" dirty="0"/>
          </a:p>
          <a:p>
            <a:pPr>
              <a:buNone/>
            </a:pPr>
            <a:r>
              <a:rPr lang="en-US" sz="1400" dirty="0"/>
              <a:t>git add .</a:t>
            </a:r>
          </a:p>
          <a:p>
            <a:r>
              <a:rPr lang="en-US" sz="1400" dirty="0"/>
              <a:t>git commit -m "Initial commit"</a:t>
            </a:r>
          </a:p>
        </p:txBody>
      </p:sp>
      <p:sp>
        <p:nvSpPr>
          <p:cNvPr id="11" name="Content Placeholder 2">
            <a:extLst>
              <a:ext uri="{FF2B5EF4-FFF2-40B4-BE49-F238E27FC236}">
                <a16:creationId xmlns:a16="http://schemas.microsoft.com/office/drawing/2014/main" id="{F810C68D-92C9-07CA-3D53-3E4D7DD68227}"/>
              </a:ext>
            </a:extLst>
          </p:cNvPr>
          <p:cNvSpPr txBox="1">
            <a:spLocks/>
          </p:cNvSpPr>
          <p:nvPr/>
        </p:nvSpPr>
        <p:spPr>
          <a:xfrm>
            <a:off x="123111" y="3689256"/>
            <a:ext cx="3215311" cy="2375114"/>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sz="1400" dirty="0"/>
              <a:t>Step 4: Connecting the Project to GitHub</a:t>
            </a:r>
          </a:p>
          <a:p>
            <a:pPr>
              <a:buNone/>
            </a:pPr>
            <a:r>
              <a:rPr lang="en-US" sz="1400" dirty="0"/>
              <a:t>Run these commands to link and push your project:</a:t>
            </a:r>
          </a:p>
          <a:p>
            <a:pPr>
              <a:buNone/>
            </a:pPr>
            <a:r>
              <a:rPr lang="en-US" sz="1400" dirty="0"/>
              <a:t>git remote add origin https://github.com/amirkhojjasteh/calculator.git</a:t>
            </a:r>
          </a:p>
          <a:p>
            <a:pPr>
              <a:buNone/>
            </a:pPr>
            <a:r>
              <a:rPr lang="en-US" sz="1400" dirty="0"/>
              <a:t>git branch -M main</a:t>
            </a:r>
          </a:p>
          <a:p>
            <a:r>
              <a:rPr lang="en-US" sz="1400" dirty="0"/>
              <a:t>git push -u origin </a:t>
            </a:r>
            <a:r>
              <a:rPr lang="en-US" sz="1400" dirty="0" err="1"/>
              <a:t>maint</a:t>
            </a:r>
            <a:r>
              <a:rPr lang="en-US" sz="1400" dirty="0"/>
              <a:t> to GitHub</a:t>
            </a:r>
          </a:p>
        </p:txBody>
      </p:sp>
      <p:sp>
        <p:nvSpPr>
          <p:cNvPr id="14" name="Content Placeholder 2">
            <a:extLst>
              <a:ext uri="{FF2B5EF4-FFF2-40B4-BE49-F238E27FC236}">
                <a16:creationId xmlns:a16="http://schemas.microsoft.com/office/drawing/2014/main" id="{2F57BE5D-B1CE-E4A2-A7AF-16B16880C6C4}"/>
              </a:ext>
            </a:extLst>
          </p:cNvPr>
          <p:cNvSpPr txBox="1">
            <a:spLocks/>
          </p:cNvSpPr>
          <p:nvPr/>
        </p:nvSpPr>
        <p:spPr>
          <a:xfrm>
            <a:off x="3858349" y="3689256"/>
            <a:ext cx="3215311" cy="237511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sz="1200" dirty="0"/>
              <a:t>Step 5: Final Check</a:t>
            </a:r>
          </a:p>
          <a:p>
            <a:pPr>
              <a:buNone/>
            </a:pPr>
            <a:r>
              <a:rPr lang="en-US" sz="1200" dirty="0"/>
              <a:t>Visit: GitHub Repository</a:t>
            </a:r>
          </a:p>
          <a:p>
            <a:r>
              <a:rPr lang="en-US" sz="1200" dirty="0"/>
              <a:t>Confirm your files are uploaded (index.html, styles.css, script.js)</a:t>
            </a:r>
          </a:p>
        </p:txBody>
      </p:sp>
      <p:sp>
        <p:nvSpPr>
          <p:cNvPr id="16" name="Content Placeholder 2">
            <a:extLst>
              <a:ext uri="{FF2B5EF4-FFF2-40B4-BE49-F238E27FC236}">
                <a16:creationId xmlns:a16="http://schemas.microsoft.com/office/drawing/2014/main" id="{21014ED6-8715-3A2D-65C7-6F34B9D4430D}"/>
              </a:ext>
            </a:extLst>
          </p:cNvPr>
          <p:cNvSpPr txBox="1">
            <a:spLocks/>
          </p:cNvSpPr>
          <p:nvPr/>
        </p:nvSpPr>
        <p:spPr>
          <a:xfrm>
            <a:off x="7341079" y="3539680"/>
            <a:ext cx="4451230" cy="237511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sz="1400" dirty="0"/>
              <a:t>Method 2: Use Git Status in Terminal</a:t>
            </a:r>
          </a:p>
          <a:p>
            <a:pPr>
              <a:buNone/>
            </a:pPr>
            <a:r>
              <a:rPr lang="en-US" sz="1400" dirty="0"/>
              <a:t>Run:</a:t>
            </a:r>
          </a:p>
          <a:p>
            <a:pPr>
              <a:buNone/>
            </a:pPr>
            <a:r>
              <a:rPr lang="en-US" sz="1400" dirty="0"/>
              <a:t>git status</a:t>
            </a:r>
          </a:p>
          <a:p>
            <a:pPr>
              <a:buNone/>
            </a:pPr>
            <a:r>
              <a:rPr lang="en-US" sz="1400" dirty="0"/>
              <a:t>If everything is uploaded successfully, it should say:</a:t>
            </a:r>
          </a:p>
          <a:p>
            <a:pPr>
              <a:buNone/>
            </a:pPr>
            <a:r>
              <a:rPr lang="en-US" sz="1400" dirty="0"/>
              <a:t>On branch main</a:t>
            </a:r>
          </a:p>
          <a:p>
            <a:pPr>
              <a:buNone/>
            </a:pPr>
            <a:r>
              <a:rPr lang="en-US" sz="1400" dirty="0"/>
              <a:t>Your branch is up to date with 'origin/main'.</a:t>
            </a:r>
          </a:p>
          <a:p>
            <a:r>
              <a:rPr lang="en-US" sz="1400" dirty="0"/>
              <a:t>nothing to commit, working tree clean</a:t>
            </a:r>
          </a:p>
        </p:txBody>
      </p:sp>
    </p:spTree>
    <p:extLst>
      <p:ext uri="{BB962C8B-B14F-4D97-AF65-F5344CB8AC3E}">
        <p14:creationId xmlns:p14="http://schemas.microsoft.com/office/powerpoint/2010/main" val="270483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3612-F9B2-085A-AA52-6F274C9028D4}"/>
              </a:ext>
            </a:extLst>
          </p:cNvPr>
          <p:cNvSpPr>
            <a:spLocks noGrp="1"/>
          </p:cNvSpPr>
          <p:nvPr>
            <p:ph type="title"/>
          </p:nvPr>
        </p:nvSpPr>
        <p:spPr>
          <a:xfrm>
            <a:off x="0" y="24087"/>
            <a:ext cx="9629986" cy="1049235"/>
          </a:xfrm>
        </p:spPr>
        <p:txBody>
          <a:bodyPr/>
          <a:lstStyle/>
          <a:p>
            <a:pPr algn="l"/>
            <a:r>
              <a:rPr lang="en-US" dirty="0"/>
              <a:t>introduce : </a:t>
            </a:r>
          </a:p>
        </p:txBody>
      </p:sp>
      <p:sp>
        <p:nvSpPr>
          <p:cNvPr id="3" name="Content Placeholder 2">
            <a:extLst>
              <a:ext uri="{FF2B5EF4-FFF2-40B4-BE49-F238E27FC236}">
                <a16:creationId xmlns:a16="http://schemas.microsoft.com/office/drawing/2014/main" id="{3C08A503-121B-FBC8-DE6F-9D194B7E43EF}"/>
              </a:ext>
            </a:extLst>
          </p:cNvPr>
          <p:cNvSpPr>
            <a:spLocks noGrp="1"/>
          </p:cNvSpPr>
          <p:nvPr>
            <p:ph idx="1"/>
          </p:nvPr>
        </p:nvSpPr>
        <p:spPr>
          <a:xfrm>
            <a:off x="698741" y="854015"/>
            <a:ext cx="11197086" cy="1225877"/>
          </a:xfrm>
        </p:spPr>
        <p:txBody>
          <a:bodyPr/>
          <a:lstStyle/>
          <a:p>
            <a:r>
              <a:rPr lang="en-US" dirty="0"/>
              <a:t>Git is a distributed version control system that has become an essential tool for software development. Here's a comprehensive history of Git, detailing its origins, development, and evolution:</a:t>
            </a:r>
          </a:p>
        </p:txBody>
      </p:sp>
      <p:sp>
        <p:nvSpPr>
          <p:cNvPr id="4" name="Content Placeholder 2">
            <a:extLst>
              <a:ext uri="{FF2B5EF4-FFF2-40B4-BE49-F238E27FC236}">
                <a16:creationId xmlns:a16="http://schemas.microsoft.com/office/drawing/2014/main" id="{3A0F02A9-76EE-67AF-FA62-F1657416B32C}"/>
              </a:ext>
            </a:extLst>
          </p:cNvPr>
          <p:cNvSpPr txBox="1">
            <a:spLocks/>
          </p:cNvSpPr>
          <p:nvPr/>
        </p:nvSpPr>
        <p:spPr>
          <a:xfrm>
            <a:off x="431321" y="2690516"/>
            <a:ext cx="11464505" cy="347737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sz="1800" dirty="0"/>
              <a:t>Before Git, version control systems were used to track and manage changes in source code and documents. Some of the earlier version control systems include:</a:t>
            </a:r>
            <a:endParaRPr lang="fa-IR" sz="1800" dirty="0"/>
          </a:p>
          <a:p>
            <a:r>
              <a:rPr lang="en-US" sz="1800" dirty="0"/>
              <a:t>RCS (Revision Control System) and CVS (Concurrent Versions System): These systems were centralized, meaning they stored the complete repository on a central server, and developers would check in and check out files from there.</a:t>
            </a:r>
          </a:p>
          <a:p>
            <a:r>
              <a:rPr lang="en-US" sz="1800" dirty="0"/>
              <a:t>Subversion (SVN): Introduced in 2000, Subversion sought to improve on CVS by addressing its shortcomings, such as handling binary files and versioning directories.</a:t>
            </a:r>
          </a:p>
          <a:p>
            <a:pPr algn="ctr">
              <a:buNone/>
            </a:pPr>
            <a:r>
              <a:rPr lang="en-US" sz="1800" u="sng" dirty="0"/>
              <a:t>Despite these tools' widespread use, they had limitations, particularly in the way they handled distributed development and branching.</a:t>
            </a:r>
          </a:p>
          <a:p>
            <a:pPr>
              <a:buNone/>
            </a:pPr>
            <a:endParaRPr lang="en-US" sz="1800" dirty="0"/>
          </a:p>
        </p:txBody>
      </p:sp>
      <p:sp>
        <p:nvSpPr>
          <p:cNvPr id="5" name="Title 1">
            <a:extLst>
              <a:ext uri="{FF2B5EF4-FFF2-40B4-BE49-F238E27FC236}">
                <a16:creationId xmlns:a16="http://schemas.microsoft.com/office/drawing/2014/main" id="{729A6BEB-3098-EA81-96C8-206BAF65DD6A}"/>
              </a:ext>
            </a:extLst>
          </p:cNvPr>
          <p:cNvSpPr txBox="1">
            <a:spLocks/>
          </p:cNvSpPr>
          <p:nvPr/>
        </p:nvSpPr>
        <p:spPr>
          <a:xfrm>
            <a:off x="71351" y="1903250"/>
            <a:ext cx="9291215"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lgn="l"/>
            <a:r>
              <a:rPr lang="en-US" dirty="0"/>
              <a:t>Early Version Control Systems : </a:t>
            </a:r>
          </a:p>
        </p:txBody>
      </p:sp>
    </p:spTree>
    <p:extLst>
      <p:ext uri="{BB962C8B-B14F-4D97-AF65-F5344CB8AC3E}">
        <p14:creationId xmlns:p14="http://schemas.microsoft.com/office/powerpoint/2010/main" val="245305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par>
                          <p:cTn id="11" fill="hold">
                            <p:stCondLst>
                              <p:cond delay="500"/>
                            </p:stCondLst>
                            <p:childTnLst>
                              <p:par>
                                <p:cTn id="12" presetID="26"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par>
                          <p:cTn id="28" fill="hold">
                            <p:stCondLst>
                              <p:cond delay="2500"/>
                            </p:stCondLst>
                            <p:childTnLst>
                              <p:par>
                                <p:cTn id="29" presetID="26"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80">
                                          <p:stCondLst>
                                            <p:cond delay="0"/>
                                          </p:stCondLst>
                                        </p:cTn>
                                        <p:tgtEl>
                                          <p:spTgt spid="4"/>
                                        </p:tgtEl>
                                      </p:cBhvr>
                                    </p:animEffect>
                                    <p:anim calcmode="lin" valueType="num">
                                      <p:cBhvr>
                                        <p:cTn id="3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gtEl>
                                      </p:cBhvr>
                                      <p:to x="100000" y="60000"/>
                                    </p:animScale>
                                    <p:animScale>
                                      <p:cBhvr>
                                        <p:cTn id="38" dur="166" decel="50000">
                                          <p:stCondLst>
                                            <p:cond delay="676"/>
                                          </p:stCondLst>
                                        </p:cTn>
                                        <p:tgtEl>
                                          <p:spTgt spid="4"/>
                                        </p:tgtEl>
                                      </p:cBhvr>
                                      <p:to x="100000" y="100000"/>
                                    </p:animScale>
                                    <p:animScale>
                                      <p:cBhvr>
                                        <p:cTn id="39" dur="26">
                                          <p:stCondLst>
                                            <p:cond delay="1312"/>
                                          </p:stCondLst>
                                        </p:cTn>
                                        <p:tgtEl>
                                          <p:spTgt spid="4"/>
                                        </p:tgtEl>
                                      </p:cBhvr>
                                      <p:to x="100000" y="80000"/>
                                    </p:animScale>
                                    <p:animScale>
                                      <p:cBhvr>
                                        <p:cTn id="40" dur="166" decel="50000">
                                          <p:stCondLst>
                                            <p:cond delay="1338"/>
                                          </p:stCondLst>
                                        </p:cTn>
                                        <p:tgtEl>
                                          <p:spTgt spid="4"/>
                                        </p:tgtEl>
                                      </p:cBhvr>
                                      <p:to x="100000" y="100000"/>
                                    </p:animScale>
                                    <p:animScale>
                                      <p:cBhvr>
                                        <p:cTn id="41" dur="26">
                                          <p:stCondLst>
                                            <p:cond delay="1642"/>
                                          </p:stCondLst>
                                        </p:cTn>
                                        <p:tgtEl>
                                          <p:spTgt spid="4"/>
                                        </p:tgtEl>
                                      </p:cBhvr>
                                      <p:to x="100000" y="90000"/>
                                    </p:animScale>
                                    <p:animScale>
                                      <p:cBhvr>
                                        <p:cTn id="42" dur="166" decel="50000">
                                          <p:stCondLst>
                                            <p:cond delay="1668"/>
                                          </p:stCondLst>
                                        </p:cTn>
                                        <p:tgtEl>
                                          <p:spTgt spid="4"/>
                                        </p:tgtEl>
                                      </p:cBhvr>
                                      <p:to x="100000" y="100000"/>
                                    </p:animScale>
                                    <p:animScale>
                                      <p:cBhvr>
                                        <p:cTn id="43" dur="26">
                                          <p:stCondLst>
                                            <p:cond delay="1808"/>
                                          </p:stCondLst>
                                        </p:cTn>
                                        <p:tgtEl>
                                          <p:spTgt spid="4"/>
                                        </p:tgtEl>
                                      </p:cBhvr>
                                      <p:to x="100000" y="95000"/>
                                    </p:animScale>
                                    <p:animScale>
                                      <p:cBhvr>
                                        <p:cTn id="4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4B816-4CAF-78E9-11CC-52FEABE25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1E400D-67F5-3369-DFBC-8CB7F146126B}"/>
              </a:ext>
            </a:extLst>
          </p:cNvPr>
          <p:cNvSpPr>
            <a:spLocks noGrp="1"/>
          </p:cNvSpPr>
          <p:nvPr>
            <p:ph type="title"/>
          </p:nvPr>
        </p:nvSpPr>
        <p:spPr>
          <a:xfrm>
            <a:off x="0" y="24087"/>
            <a:ext cx="9629986" cy="1049235"/>
          </a:xfrm>
        </p:spPr>
        <p:txBody>
          <a:bodyPr/>
          <a:lstStyle/>
          <a:p>
            <a:pPr algn="l"/>
            <a:r>
              <a:rPr lang="en-US" dirty="0"/>
              <a:t>The Creation of Git</a:t>
            </a:r>
            <a:r>
              <a:rPr lang="fa-IR" dirty="0"/>
              <a:t> </a:t>
            </a:r>
            <a:r>
              <a:rPr lang="en-US" dirty="0"/>
              <a:t>: </a:t>
            </a:r>
          </a:p>
        </p:txBody>
      </p:sp>
      <p:sp>
        <p:nvSpPr>
          <p:cNvPr id="3" name="Content Placeholder 2">
            <a:extLst>
              <a:ext uri="{FF2B5EF4-FFF2-40B4-BE49-F238E27FC236}">
                <a16:creationId xmlns:a16="http://schemas.microsoft.com/office/drawing/2014/main" id="{67267F2F-8C7F-37A0-039A-68B5D2E3318B}"/>
              </a:ext>
            </a:extLst>
          </p:cNvPr>
          <p:cNvSpPr>
            <a:spLocks noGrp="1"/>
          </p:cNvSpPr>
          <p:nvPr>
            <p:ph idx="1"/>
          </p:nvPr>
        </p:nvSpPr>
        <p:spPr>
          <a:xfrm>
            <a:off x="319177" y="854015"/>
            <a:ext cx="11576650" cy="2234242"/>
          </a:xfrm>
        </p:spPr>
        <p:txBody>
          <a:bodyPr>
            <a:normAutofit fontScale="70000" lnSpcReduction="20000"/>
          </a:bodyPr>
          <a:lstStyle/>
          <a:p>
            <a:r>
              <a:rPr lang="en-US" dirty="0"/>
              <a:t>Background (2005)</a:t>
            </a:r>
          </a:p>
          <a:p>
            <a:r>
              <a:rPr lang="en-US" dirty="0"/>
              <a:t>In 2005, Git was created by Linus Torvalds, the creator of Linux, to solve the limitations he experienced with </a:t>
            </a:r>
            <a:r>
              <a:rPr lang="en-US" dirty="0" err="1"/>
              <a:t>BitKeeper</a:t>
            </a:r>
            <a:r>
              <a:rPr lang="en-US" dirty="0"/>
              <a:t>, the version control system used for managing the Linux kernel. </a:t>
            </a:r>
            <a:r>
              <a:rPr lang="en-US" dirty="0" err="1"/>
              <a:t>BitKeeper</a:t>
            </a:r>
            <a:r>
              <a:rPr lang="en-US" dirty="0"/>
              <a:t> was a proprietary, centralized version control system that had been used by the Linux community but became problematic due to licensing conflicts and restrictions.</a:t>
            </a:r>
          </a:p>
          <a:p>
            <a:r>
              <a:rPr lang="en-US" dirty="0"/>
              <a:t>2005: </a:t>
            </a:r>
            <a:r>
              <a:rPr lang="en-US" dirty="0" err="1"/>
              <a:t>BitKeeper</a:t>
            </a:r>
            <a:r>
              <a:rPr lang="en-US" dirty="0"/>
              <a:t> was no longer available for free use, and Linus needed a new system that could handle distributed development, support fast performance, and have a clean design that suited the needs of a large open-source project like Linux. He needed a tool that allowed for local branching and merging, which many older systems like CVS and SVN struggled with.</a:t>
            </a:r>
          </a:p>
        </p:txBody>
      </p:sp>
      <p:sp>
        <p:nvSpPr>
          <p:cNvPr id="6" name="Content Placeholder 2">
            <a:extLst>
              <a:ext uri="{FF2B5EF4-FFF2-40B4-BE49-F238E27FC236}">
                <a16:creationId xmlns:a16="http://schemas.microsoft.com/office/drawing/2014/main" id="{7E744797-D366-F083-EA04-71EAAC1C97EA}"/>
              </a:ext>
            </a:extLst>
          </p:cNvPr>
          <p:cNvSpPr txBox="1">
            <a:spLocks/>
          </p:cNvSpPr>
          <p:nvPr/>
        </p:nvSpPr>
        <p:spPr>
          <a:xfrm>
            <a:off x="232913" y="2950234"/>
            <a:ext cx="11662914" cy="3183148"/>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Development of Git</a:t>
            </a:r>
          </a:p>
          <a:p>
            <a:r>
              <a:rPr lang="en-US" dirty="0"/>
              <a:t>April 2005: Linus Torvalds, along with a small group of developers, began designing and developing Git. The initial goal was to create a system that allowed for fast, distributed version control with strong branching and merging capabilities, something the Linux kernel required for its vast number of contributors.</a:t>
            </a:r>
          </a:p>
          <a:p>
            <a:r>
              <a:rPr lang="en-US" dirty="0"/>
              <a:t>May 2005: The first version of Git was released. The design decisions behind Git focused on the following key features:</a:t>
            </a:r>
          </a:p>
          <a:p>
            <a:r>
              <a:rPr lang="en-US" dirty="0"/>
              <a:t>Speed: Git was built to be fast, even with large projects, by keeping all versions of the project locally.</a:t>
            </a:r>
          </a:p>
          <a:p>
            <a:r>
              <a:rPr lang="en-US" dirty="0"/>
              <a:t>Distributed Nature: Unlike centralized systems (e.g., CVS, SVN), Git allows each developer to have a full copy of the repository with the complete history, making it ideal for distributed teams.</a:t>
            </a:r>
          </a:p>
          <a:p>
            <a:r>
              <a:rPr lang="en-US" dirty="0"/>
              <a:t>Branching and Merging: Git’s branching model was a core feature that set it apart. It was designed to make branching cheap and fast, allowing developers to experiment with different ideas and easily merge them back into the main codebase.</a:t>
            </a:r>
          </a:p>
          <a:p>
            <a:r>
              <a:rPr lang="en-US" dirty="0"/>
              <a:t>Data Integrity: Git ensures that data is consistent and protected through a strong hashing algorithm (SHA-1), making it highly reliable.</a:t>
            </a:r>
          </a:p>
        </p:txBody>
      </p:sp>
    </p:spTree>
    <p:extLst>
      <p:ext uri="{BB962C8B-B14F-4D97-AF65-F5344CB8AC3E}">
        <p14:creationId xmlns:p14="http://schemas.microsoft.com/office/powerpoint/2010/main" val="390395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4500"/>
                            </p:stCondLst>
                            <p:childTnLst>
                              <p:par>
                                <p:cTn id="27" presetID="2" presetClass="entr" presetSubtype="4"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1E710-B99A-61E6-6807-E91AE2C0C0BC}"/>
              </a:ext>
            </a:extLst>
          </p:cNvPr>
          <p:cNvSpPr>
            <a:spLocks noGrp="1"/>
          </p:cNvSpPr>
          <p:nvPr>
            <p:ph idx="1"/>
          </p:nvPr>
        </p:nvSpPr>
        <p:spPr>
          <a:xfrm>
            <a:off x="364650" y="66163"/>
            <a:ext cx="11677825" cy="2642531"/>
          </a:xfrm>
        </p:spPr>
        <p:txBody>
          <a:bodyPr>
            <a:normAutofit/>
          </a:bodyPr>
          <a:lstStyle/>
          <a:p>
            <a:pPr>
              <a:buNone/>
            </a:pPr>
            <a:r>
              <a:rPr lang="en-US" dirty="0"/>
              <a:t>Early Challenges</a:t>
            </a:r>
          </a:p>
          <a:p>
            <a:r>
              <a:rPr lang="en-US" dirty="0"/>
              <a:t>2005-2006: Initially, Git was challenging for many developers to adopt because its user interface was not as friendly as other version control systems like CVS or SVN. The system was command-line-based, and its concepts (such as staging areas and commits) were unfamiliar to many developers.</a:t>
            </a:r>
          </a:p>
        </p:txBody>
      </p:sp>
      <p:sp>
        <p:nvSpPr>
          <p:cNvPr id="8" name="Content Placeholder 2">
            <a:extLst>
              <a:ext uri="{FF2B5EF4-FFF2-40B4-BE49-F238E27FC236}">
                <a16:creationId xmlns:a16="http://schemas.microsoft.com/office/drawing/2014/main" id="{3C1A1519-352B-F37E-0029-2719564A6853}"/>
              </a:ext>
            </a:extLst>
          </p:cNvPr>
          <p:cNvSpPr txBox="1">
            <a:spLocks/>
          </p:cNvSpPr>
          <p:nvPr/>
        </p:nvSpPr>
        <p:spPr>
          <a:xfrm>
            <a:off x="364649" y="2562044"/>
            <a:ext cx="11677826" cy="299336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dirty="0"/>
              <a:t>Git's Popularity Grows</a:t>
            </a:r>
          </a:p>
          <a:p>
            <a:pPr>
              <a:buNone/>
            </a:pPr>
            <a:r>
              <a:rPr lang="en-US" dirty="0"/>
              <a:t>2006–2008: Open Source Adoption</a:t>
            </a:r>
          </a:p>
          <a:p>
            <a:pPr>
              <a:buNone/>
            </a:pPr>
            <a:r>
              <a:rPr lang="en-US" dirty="0"/>
              <a:t>2006: As Git matured, more open-source projects began adopting it. The first major open-source project to switch to Git was the Linux kernel itself, which was a significant boost to Git's credibility.</a:t>
            </a:r>
          </a:p>
          <a:p>
            <a:r>
              <a:rPr lang="en-US" dirty="0"/>
              <a:t>2008: The development of GitHub, a web-based platform for hosting Git repositories, further propelled Git's popularity. GitHub made it easier to manage Git repositories, collaborate on projects, and contributed to the growth of open-source software development.</a:t>
            </a:r>
          </a:p>
        </p:txBody>
      </p:sp>
    </p:spTree>
    <p:extLst>
      <p:ext uri="{BB962C8B-B14F-4D97-AF65-F5344CB8AC3E}">
        <p14:creationId xmlns:p14="http://schemas.microsoft.com/office/powerpoint/2010/main" val="86207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43"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
                                        <p:tgtEl>
                                          <p:spTgt spid="3">
                                            <p:txEl>
                                              <p:pRg st="1" end="1"/>
                                            </p:txEl>
                                          </p:spTgt>
                                        </p:tgtEl>
                                      </p:cBhvr>
                                    </p:animEffect>
                                    <p:anim calcmode="lin" valueType="num">
                                      <p:cBhvr>
                                        <p:cTn id="16"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3"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
                                        <p:tgtEl>
                                          <p:spTgt spid="8"/>
                                        </p:tgtEl>
                                      </p:cBhvr>
                                    </p:animEffect>
                                    <p:anim calcmode="lin" valueType="num">
                                      <p:cBhvr>
                                        <p:cTn id="25" dur="400" fill="hold"/>
                                        <p:tgtEl>
                                          <p:spTgt spid="8"/>
                                        </p:tgtEl>
                                        <p:attrNameLst>
                                          <p:attrName>ppt_x</p:attrName>
                                        </p:attrNameLst>
                                      </p:cBhvr>
                                      <p:tavLst>
                                        <p:tav tm="0">
                                          <p:val>
                                            <p:strVal val="#ppt_x"/>
                                          </p:val>
                                        </p:tav>
                                        <p:tav tm="100000">
                                          <p:val>
                                            <p:strVal val="#ppt_x"/>
                                          </p:val>
                                        </p:tav>
                                      </p:tavLst>
                                    </p:anim>
                                    <p:anim calcmode="lin" valueType="num">
                                      <p:cBhvr>
                                        <p:cTn id="26" dur="400" fill="hold"/>
                                        <p:tgtEl>
                                          <p:spTgt spid="8"/>
                                        </p:tgtEl>
                                        <p:attrNameLst>
                                          <p:attrName>ppt_y</p:attrName>
                                        </p:attrNameLst>
                                      </p:cBhvr>
                                      <p:tavLst>
                                        <p:tav tm="0">
                                          <p:val>
                                            <p:strVal val="#ppt_y+0.31"/>
                                          </p:val>
                                        </p:tav>
                                        <p:tav tm="100000">
                                          <p:val>
                                            <p:strVal val="#ppt_y+0.31"/>
                                          </p:val>
                                        </p:tav>
                                      </p:tavLst>
                                    </p:anim>
                                    <p:anim calcmode="lin" valueType="num">
                                      <p:cBhvr>
                                        <p:cTn id="27"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8"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416875E-430B-FBA2-8430-59DDDBC0816E}"/>
              </a:ext>
            </a:extLst>
          </p:cNvPr>
          <p:cNvSpPr txBox="1">
            <a:spLocks/>
          </p:cNvSpPr>
          <p:nvPr/>
        </p:nvSpPr>
        <p:spPr>
          <a:xfrm>
            <a:off x="257087" y="129397"/>
            <a:ext cx="11677826" cy="2475780"/>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dirty="0"/>
              <a:t>2009–2012: Widespread Adoption and GitHub Revolution</a:t>
            </a:r>
          </a:p>
          <a:p>
            <a:pPr>
              <a:buNone/>
            </a:pPr>
            <a:r>
              <a:rPr lang="en-US" dirty="0"/>
              <a:t>2009: GitHub introduced several key features that made it easier for developers to work with Git:</a:t>
            </a:r>
          </a:p>
          <a:p>
            <a:pPr>
              <a:buNone/>
            </a:pPr>
            <a:r>
              <a:rPr lang="en-US" dirty="0"/>
              <a:t>Pull Requests: A feature that allowed users to propose changes to a project and have them reviewed before being merged.</a:t>
            </a:r>
          </a:p>
          <a:p>
            <a:pPr>
              <a:buNone/>
            </a:pPr>
            <a:r>
              <a:rPr lang="en-US" dirty="0"/>
              <a:t>Forking: GitHub made it simple to fork repositories, encouraging collaboration and contribution to open-source projects.</a:t>
            </a:r>
          </a:p>
          <a:p>
            <a:pPr>
              <a:buNone/>
            </a:pPr>
            <a:r>
              <a:rPr lang="en-US" dirty="0"/>
              <a:t>Issue Tracking and Wiki: GitHub introduced integrated issue tracking and wikis to provide a complete ecosystem for developers.</a:t>
            </a:r>
          </a:p>
          <a:p>
            <a:r>
              <a:rPr lang="en-US" dirty="0"/>
              <a:t>2010: Git became the version control system of choice for many software development projects, especially in the open-source community. By this time, Git had firmly established itself as a powerful, flexible, and reliable version control tool.</a:t>
            </a:r>
          </a:p>
        </p:txBody>
      </p:sp>
      <p:sp>
        <p:nvSpPr>
          <p:cNvPr id="4" name="Content Placeholder 2">
            <a:extLst>
              <a:ext uri="{FF2B5EF4-FFF2-40B4-BE49-F238E27FC236}">
                <a16:creationId xmlns:a16="http://schemas.microsoft.com/office/drawing/2014/main" id="{34046F8A-9F7D-95D0-4E10-28135EF72905}"/>
              </a:ext>
            </a:extLst>
          </p:cNvPr>
          <p:cNvSpPr txBox="1">
            <a:spLocks/>
          </p:cNvSpPr>
          <p:nvPr/>
        </p:nvSpPr>
        <p:spPr>
          <a:xfrm>
            <a:off x="257087" y="2605178"/>
            <a:ext cx="11677826" cy="3567022"/>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dirty="0"/>
              <a:t>Git in the Professional World</a:t>
            </a:r>
          </a:p>
          <a:p>
            <a:pPr>
              <a:buNone/>
            </a:pPr>
            <a:r>
              <a:rPr lang="en-US" dirty="0"/>
              <a:t>2010s: Corporate Adoption</a:t>
            </a:r>
          </a:p>
          <a:p>
            <a:pPr>
              <a:buNone/>
            </a:pPr>
            <a:r>
              <a:rPr lang="en-US" dirty="0"/>
              <a:t>As Git gained traction in the open-source world, it began to be adopted by enterprises and larger teams. Git's distributed nature and efficient handling of large codebases made it suitable for teams working on large-scale projects.</a:t>
            </a:r>
          </a:p>
          <a:p>
            <a:pPr>
              <a:buNone/>
            </a:pPr>
            <a:r>
              <a:rPr lang="en-US" dirty="0"/>
              <a:t>2010: Google switched from using Perforce to Git for its internal development.</a:t>
            </a:r>
          </a:p>
          <a:p>
            <a:pPr>
              <a:buNone/>
            </a:pPr>
            <a:r>
              <a:rPr lang="en-US" dirty="0"/>
              <a:t>2011: Microsoft began using Git for certain internal projects and later integrated Git into Visual Studio in 2013.</a:t>
            </a:r>
          </a:p>
          <a:p>
            <a:pPr>
              <a:buNone/>
            </a:pPr>
            <a:r>
              <a:rPr lang="en-US" dirty="0"/>
              <a:t>2012: Bitbucket, another Git hosting service (owned by Atlassian), started offering Git repositories, further promoting the adoption of Git.</a:t>
            </a:r>
          </a:p>
          <a:p>
            <a:pPr>
              <a:buNone/>
            </a:pPr>
            <a:r>
              <a:rPr lang="en-US" dirty="0"/>
              <a:t>2013: Git’s Evolution and New Features</a:t>
            </a:r>
          </a:p>
          <a:p>
            <a:pPr>
              <a:buNone/>
            </a:pPr>
            <a:r>
              <a:rPr lang="en-US" dirty="0"/>
              <a:t>Git 1.8.x series introduced several features aimed at improving usability, including a better default user interface and improved branching/merging capabilities.</a:t>
            </a:r>
          </a:p>
          <a:p>
            <a:r>
              <a:rPr lang="en-US" dirty="0"/>
              <a:t>Git 2.0: Released in 2014, introduced further improvements in performance, security, and usability. The release included simplified command syntax and better integration with existing tools.</a:t>
            </a:r>
          </a:p>
        </p:txBody>
      </p:sp>
    </p:spTree>
    <p:extLst>
      <p:ext uri="{BB962C8B-B14F-4D97-AF65-F5344CB8AC3E}">
        <p14:creationId xmlns:p14="http://schemas.microsoft.com/office/powerpoint/2010/main" val="362053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7FB29-5529-CCBA-ACD1-C6AF57A33CDA}"/>
              </a:ext>
            </a:extLst>
          </p:cNvPr>
          <p:cNvSpPr>
            <a:spLocks noGrp="1"/>
          </p:cNvSpPr>
          <p:nvPr>
            <p:ph idx="1"/>
          </p:nvPr>
        </p:nvSpPr>
        <p:spPr>
          <a:xfrm>
            <a:off x="207034" y="100667"/>
            <a:ext cx="11844067" cy="3450613"/>
          </a:xfrm>
        </p:spPr>
        <p:txBody>
          <a:bodyPr>
            <a:normAutofit/>
          </a:bodyPr>
          <a:lstStyle/>
          <a:p>
            <a:pPr marL="0" indent="0">
              <a:buNone/>
            </a:pPr>
            <a:r>
              <a:rPr lang="en-US" dirty="0"/>
              <a:t>Git's Place Today</a:t>
            </a:r>
          </a:p>
          <a:p>
            <a:r>
              <a:rPr lang="en-US" dirty="0"/>
              <a:t>GitHub and GitLab</a:t>
            </a:r>
          </a:p>
          <a:p>
            <a:r>
              <a:rPr lang="en-US" dirty="0"/>
              <a:t>By the mid-2010s, GitHub had become synonymous with Git hosting and collaboration. GitHub's influence on open-source software development continued to grow, and in 2018, Microsoft acquired GitHub for $7.5 billion, signaling Git's importance in modern software development.</a:t>
            </a:r>
          </a:p>
          <a:p>
            <a:r>
              <a:rPr lang="en-US" dirty="0"/>
              <a:t>Other platforms, such as GitLab and Bitbucket, also grew in popularity, offering similar features to GitHub but with additional features like built-in CI/CD and project management tools.</a:t>
            </a:r>
          </a:p>
          <a:p>
            <a:endParaRPr lang="en-US" dirty="0"/>
          </a:p>
        </p:txBody>
      </p:sp>
      <p:sp>
        <p:nvSpPr>
          <p:cNvPr id="4" name="Content Placeholder 2">
            <a:extLst>
              <a:ext uri="{FF2B5EF4-FFF2-40B4-BE49-F238E27FC236}">
                <a16:creationId xmlns:a16="http://schemas.microsoft.com/office/drawing/2014/main" id="{6800691D-2897-2DFD-C3E4-0FF6571543F9}"/>
              </a:ext>
            </a:extLst>
          </p:cNvPr>
          <p:cNvSpPr txBox="1">
            <a:spLocks/>
          </p:cNvSpPr>
          <p:nvPr/>
        </p:nvSpPr>
        <p:spPr>
          <a:xfrm>
            <a:off x="207034" y="3206177"/>
            <a:ext cx="1184406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dirty="0"/>
              <a:t>Modern Git</a:t>
            </a:r>
          </a:p>
          <a:p>
            <a:pPr>
              <a:buNone/>
            </a:pPr>
            <a:r>
              <a:rPr lang="en-US" dirty="0"/>
              <a:t>Git 2.x (2015-Present): Git continued to evolve with each new version. Features such as better performance for large repositories, improved security, enhanced conflict resolution, and more intuitive commands were introduced.</a:t>
            </a:r>
          </a:p>
          <a:p>
            <a:r>
              <a:rPr lang="en-US" dirty="0"/>
              <a:t>2020s: Git has become the de facto standard for version control, widely used by developers of all skill levels and for projects ranging from small scripts to large, complex applications. Its role in DevOps and continuous integration/continuous delivery (CI/CD) pipelines is now critical.</a:t>
            </a:r>
          </a:p>
        </p:txBody>
      </p:sp>
    </p:spTree>
    <p:extLst>
      <p:ext uri="{BB962C8B-B14F-4D97-AF65-F5344CB8AC3E}">
        <p14:creationId xmlns:p14="http://schemas.microsoft.com/office/powerpoint/2010/main" val="282566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7" dur="500"/>
                                        <p:tgtEl>
                                          <p:spTgt spid="3">
                                            <p:txEl>
                                              <p:pRg st="1" end="1"/>
                                            </p:txEl>
                                          </p:spTgt>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2" end="2"/>
                                            </p:txEl>
                                          </p:spTgt>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3">
                                            <p:txEl>
                                              <p:pRg st="3" end="3"/>
                                            </p:txEl>
                                          </p:spTgt>
                                        </p:tgtEl>
                                      </p:cBhvr>
                                    </p:animEffect>
                                  </p:childTnLst>
                                </p:cTn>
                              </p:par>
                            </p:childTnLst>
                          </p:cTn>
                        </p:par>
                        <p:par>
                          <p:cTn id="32" fill="hold">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 calcmode="lin" valueType="num">
                                      <p:cBhvr>
                                        <p:cTn id="37" dur="500" fill="hold"/>
                                        <p:tgtEl>
                                          <p:spTgt spid="4"/>
                                        </p:tgtEl>
                                        <p:attrNameLst>
                                          <p:attrName>style.rotation</p:attrName>
                                        </p:attrNameLst>
                                      </p:cBhvr>
                                      <p:tavLst>
                                        <p:tav tm="0">
                                          <p:val>
                                            <p:fltVal val="360"/>
                                          </p:val>
                                        </p:tav>
                                        <p:tav tm="100000">
                                          <p:val>
                                            <p:fltVal val="0"/>
                                          </p:val>
                                        </p:tav>
                                      </p:tavLst>
                                    </p:anim>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7E23C-B169-65AC-96CE-2F080CEB0B5A}"/>
              </a:ext>
            </a:extLst>
          </p:cNvPr>
          <p:cNvSpPr>
            <a:spLocks noGrp="1"/>
          </p:cNvSpPr>
          <p:nvPr>
            <p:ph idx="1"/>
          </p:nvPr>
        </p:nvSpPr>
        <p:spPr>
          <a:xfrm>
            <a:off x="209376" y="161055"/>
            <a:ext cx="11893484" cy="2375112"/>
          </a:xfrm>
        </p:spPr>
        <p:txBody>
          <a:bodyPr>
            <a:normAutofit fontScale="77500" lnSpcReduction="20000"/>
          </a:bodyPr>
          <a:lstStyle/>
          <a:p>
            <a:r>
              <a:rPr lang="en-US" dirty="0"/>
              <a:t>Key Features of Git</a:t>
            </a:r>
          </a:p>
          <a:p>
            <a:r>
              <a:rPr lang="en-US" dirty="0"/>
              <a:t>Distributed Version Control: Every developer has a local copy of the entire repository, including its history.</a:t>
            </a:r>
          </a:p>
          <a:p>
            <a:r>
              <a:rPr lang="en-US" dirty="0"/>
              <a:t>Branching and Merging: Branching is cheap and fast, and Git’s merge functionality is robust.</a:t>
            </a:r>
          </a:p>
          <a:p>
            <a:r>
              <a:rPr lang="en-US" dirty="0"/>
              <a:t>Staging Area: Changes to the code are first staged before committing, giving developers more control over what gets included in the final commit.</a:t>
            </a:r>
          </a:p>
          <a:p>
            <a:r>
              <a:rPr lang="en-US" dirty="0"/>
              <a:t>History Integrity: Git uses SHA-1 hashes to track changes, ensuring the integrity of data and providing secure versioning.</a:t>
            </a:r>
          </a:p>
        </p:txBody>
      </p:sp>
      <p:sp>
        <p:nvSpPr>
          <p:cNvPr id="4" name="Content Placeholder 2">
            <a:extLst>
              <a:ext uri="{FF2B5EF4-FFF2-40B4-BE49-F238E27FC236}">
                <a16:creationId xmlns:a16="http://schemas.microsoft.com/office/drawing/2014/main" id="{747A865A-1E75-FD81-7B3C-0074EB142262}"/>
              </a:ext>
            </a:extLst>
          </p:cNvPr>
          <p:cNvSpPr txBox="1">
            <a:spLocks/>
          </p:cNvSpPr>
          <p:nvPr/>
        </p:nvSpPr>
        <p:spPr>
          <a:xfrm>
            <a:off x="201283" y="2656936"/>
            <a:ext cx="11781341" cy="3459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b="1" dirty="0">
                <a:solidFill>
                  <a:srgbClr val="FFC000"/>
                </a:solidFill>
              </a:rPr>
              <a:t>Conclusion : </a:t>
            </a:r>
          </a:p>
          <a:p>
            <a:r>
              <a:rPr lang="en-US" b="1" dirty="0"/>
              <a:t>Git has revolutionized the way developers manage source code. From its humble beginnings as a solution to problems with </a:t>
            </a:r>
            <a:r>
              <a:rPr lang="en-US" b="1" dirty="0" err="1"/>
              <a:t>BitKeeper</a:t>
            </a:r>
            <a:r>
              <a:rPr lang="en-US" b="1" dirty="0"/>
              <a:t>, Git has grown into one of the most widely used tools in software development. Its speed, flexibility, and powerful features, combined with platforms like GitHub and GitLab, have made it the cornerstone of modern version control practices. Its continued evolution reflects its crucial role in the development of both open-source and enterprise software.</a:t>
            </a:r>
          </a:p>
        </p:txBody>
      </p:sp>
    </p:spTree>
    <p:extLst>
      <p:ext uri="{BB962C8B-B14F-4D97-AF65-F5344CB8AC3E}">
        <p14:creationId xmlns:p14="http://schemas.microsoft.com/office/powerpoint/2010/main" val="54968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3" end="3"/>
                                            </p:txEl>
                                          </p:spTgt>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03C5-EF26-C5B8-27A5-8E90F3DB402E}"/>
              </a:ext>
            </a:extLst>
          </p:cNvPr>
          <p:cNvSpPr>
            <a:spLocks noGrp="1"/>
          </p:cNvSpPr>
          <p:nvPr>
            <p:ph type="title"/>
          </p:nvPr>
        </p:nvSpPr>
        <p:spPr>
          <a:xfrm>
            <a:off x="165056" y="105779"/>
            <a:ext cx="9291215" cy="730983"/>
          </a:xfrm>
        </p:spPr>
        <p:txBody>
          <a:bodyPr/>
          <a:lstStyle/>
          <a:p>
            <a:pPr algn="l"/>
            <a:r>
              <a:rPr lang="en-US" dirty="0"/>
              <a:t>GitHub :</a:t>
            </a:r>
          </a:p>
        </p:txBody>
      </p:sp>
      <p:sp>
        <p:nvSpPr>
          <p:cNvPr id="3" name="Content Placeholder 2">
            <a:extLst>
              <a:ext uri="{FF2B5EF4-FFF2-40B4-BE49-F238E27FC236}">
                <a16:creationId xmlns:a16="http://schemas.microsoft.com/office/drawing/2014/main" id="{1D87AE2B-8D97-A872-75B1-3E1320CFF1D6}"/>
              </a:ext>
            </a:extLst>
          </p:cNvPr>
          <p:cNvSpPr>
            <a:spLocks noGrp="1"/>
          </p:cNvSpPr>
          <p:nvPr>
            <p:ph idx="1"/>
          </p:nvPr>
        </p:nvSpPr>
        <p:spPr>
          <a:xfrm>
            <a:off x="313158" y="936169"/>
            <a:ext cx="11713785" cy="949830"/>
          </a:xfrm>
        </p:spPr>
        <p:txBody>
          <a:bodyPr>
            <a:normAutofit fontScale="85000" lnSpcReduction="10000"/>
          </a:bodyPr>
          <a:lstStyle/>
          <a:p>
            <a:r>
              <a:rPr lang="en-US" dirty="0"/>
              <a:t>GitHub, a platform for version control and collaborative software development, has a rich history that spans from its inception in 2008 to becoming one of the largest code hosting platforms today. Here's a detailed timeline of its development:</a:t>
            </a:r>
          </a:p>
          <a:p>
            <a:endParaRPr lang="en-US" dirty="0"/>
          </a:p>
        </p:txBody>
      </p:sp>
      <p:sp>
        <p:nvSpPr>
          <p:cNvPr id="4" name="Content Placeholder 2">
            <a:extLst>
              <a:ext uri="{FF2B5EF4-FFF2-40B4-BE49-F238E27FC236}">
                <a16:creationId xmlns:a16="http://schemas.microsoft.com/office/drawing/2014/main" id="{D175CE56-7D12-259E-945F-B43E1D5E909D}"/>
              </a:ext>
            </a:extLst>
          </p:cNvPr>
          <p:cNvSpPr txBox="1">
            <a:spLocks/>
          </p:cNvSpPr>
          <p:nvPr/>
        </p:nvSpPr>
        <p:spPr>
          <a:xfrm>
            <a:off x="239107" y="1985407"/>
            <a:ext cx="11787836" cy="4199734"/>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US" dirty="0"/>
              <a:t>Early History (2008-2010)</a:t>
            </a:r>
          </a:p>
          <a:p>
            <a:pPr>
              <a:buNone/>
            </a:pPr>
            <a:r>
              <a:rPr lang="en-US" dirty="0"/>
              <a:t>2007: The idea for GitHub emerged from a need for a better platform to host Git repositories. Git, the version control system, had been created by Linus Torvalds in 2005, but there wasn’t a centralized hosting service for Git repositories that could offer collaborative features.</a:t>
            </a:r>
          </a:p>
          <a:p>
            <a:pPr>
              <a:buNone/>
            </a:pPr>
            <a:r>
              <a:rPr lang="en-US" dirty="0"/>
              <a:t>April 2008: GitHub was launched by Tom Preston-Werner, Chris Wanstrath, PJ Hyett, and Scott Chacon. They all had experience in the tech industry, including working on open-source projects. Their goal was to create a platform to facilitate collaboration around Git repositories.</a:t>
            </a:r>
          </a:p>
          <a:p>
            <a:pPr>
              <a:buNone/>
            </a:pPr>
            <a:r>
              <a:rPr lang="en-US" dirty="0"/>
              <a:t>Early 2009: GitHub became very popular within the open-source community due to its ease of use, intuitive interface, and powerful collaboration tools. It provided developers with features like pull requests, issues tracking, and a platform to showcase projects.</a:t>
            </a:r>
          </a:p>
          <a:p>
            <a:r>
              <a:rPr lang="en-US" dirty="0"/>
              <a:t>2009-2010: As GitHub grew, it became the go-to platform for open-source projects. It quickly garnered a large user base due to its strong support for Git, which was growing in popularity.</a:t>
            </a:r>
          </a:p>
        </p:txBody>
      </p:sp>
    </p:spTree>
    <p:extLst>
      <p:ext uri="{BB962C8B-B14F-4D97-AF65-F5344CB8AC3E}">
        <p14:creationId xmlns:p14="http://schemas.microsoft.com/office/powerpoint/2010/main" val="18528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95D85-91B0-DD53-01BB-E9CE2AF6B85F}"/>
              </a:ext>
            </a:extLst>
          </p:cNvPr>
          <p:cNvSpPr>
            <a:spLocks noGrp="1"/>
          </p:cNvSpPr>
          <p:nvPr>
            <p:ph idx="1"/>
          </p:nvPr>
        </p:nvSpPr>
        <p:spPr>
          <a:xfrm>
            <a:off x="239834" y="273196"/>
            <a:ext cx="11712331" cy="5523755"/>
          </a:xfrm>
        </p:spPr>
        <p:txBody>
          <a:bodyPr>
            <a:normAutofit lnSpcReduction="10000"/>
          </a:bodyPr>
          <a:lstStyle/>
          <a:p>
            <a:pPr>
              <a:buNone/>
            </a:pPr>
            <a:r>
              <a:rPr lang="en-US" dirty="0"/>
              <a:t>Expanding Features and Commercial Growth (2010-2014)</a:t>
            </a:r>
          </a:p>
          <a:p>
            <a:pPr>
              <a:buNone/>
            </a:pPr>
            <a:r>
              <a:rPr lang="en-US" dirty="0"/>
              <a:t>2010: GitHub introduced paid accounts, allowing users to create private repositories. This was a key move to attract commercial users who needed a secure, private space for their code.</a:t>
            </a:r>
          </a:p>
          <a:p>
            <a:pPr>
              <a:buNone/>
            </a:pPr>
            <a:r>
              <a:rPr lang="en-US" dirty="0"/>
              <a:t>2011: GitHub launched GitHub Pages, allowing users to host static websites directly from their repositories. This was particularly beneficial for personal project pages or open-source documentation.</a:t>
            </a:r>
          </a:p>
          <a:p>
            <a:pPr>
              <a:buNone/>
            </a:pPr>
            <a:r>
              <a:rPr lang="en-US" dirty="0"/>
              <a:t>2012: GitHub surpassed 1 million users. It introduced the concept of "forking," which made it easier to create your own version of a project and contribute back to the original project via pull requests.</a:t>
            </a:r>
          </a:p>
          <a:p>
            <a:pPr>
              <a:buNone/>
            </a:pPr>
            <a:r>
              <a:rPr lang="en-US" dirty="0"/>
              <a:t>2013: GitHub launched its API, enabling developers to integrate GitHub with their own applications and services. This helped extend GitHub’s functionality even further.</a:t>
            </a:r>
          </a:p>
          <a:p>
            <a:r>
              <a:rPr lang="en-US" dirty="0"/>
              <a:t>2014: GitHub achieved another milestone by surpassing 10 million repositories hosted on the platform. By this time, GitHub had become the dominant platform for software collaboration, particularly in the open-source community.</a:t>
            </a:r>
          </a:p>
        </p:txBody>
      </p:sp>
    </p:spTree>
    <p:extLst>
      <p:ext uri="{BB962C8B-B14F-4D97-AF65-F5344CB8AC3E}">
        <p14:creationId xmlns:p14="http://schemas.microsoft.com/office/powerpoint/2010/main" val="135194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9" fill="hold">
                            <p:stCondLst>
                              <p:cond delay="250"/>
                            </p:stCondLst>
                            <p:childTnLst>
                              <p:par>
                                <p:cTn id="10" presetID="17" presetClass="entr" presetSubtype="10"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25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17" presetClass="entr" presetSubtype="10"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25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par>
                          <p:cTn id="19" fill="hold">
                            <p:stCondLst>
                              <p:cond delay="750"/>
                            </p:stCondLst>
                            <p:childTnLst>
                              <p:par>
                                <p:cTn id="20" presetID="17" presetClass="entr" presetSubtype="1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25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5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9" fill="hold">
                            <p:stCondLst>
                              <p:cond delay="1250"/>
                            </p:stCondLst>
                            <p:childTnLst>
                              <p:par>
                                <p:cTn id="30" presetID="17" presetClass="entr" presetSubtype="1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25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136</TotalTime>
  <Words>2543</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Rockwell</vt:lpstr>
      <vt:lpstr>Gallery</vt:lpstr>
      <vt:lpstr>Title : Git &amp; GItHub</vt:lpstr>
      <vt:lpstr>introduce : </vt:lpstr>
      <vt:lpstr>The Creation of Git : </vt:lpstr>
      <vt:lpstr>PowerPoint Presentation</vt:lpstr>
      <vt:lpstr>PowerPoint Presentation</vt:lpstr>
      <vt:lpstr>PowerPoint Presentation</vt:lpstr>
      <vt:lpstr>PowerPoint Presentation</vt:lpstr>
      <vt:lpstr>GitHub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 KHOJASTEH</dc:creator>
  <cp:lastModifiedBy>AMIR KHOJASTEH</cp:lastModifiedBy>
  <cp:revision>3</cp:revision>
  <dcterms:created xsi:type="dcterms:W3CDTF">2025-03-11T09:58:29Z</dcterms:created>
  <dcterms:modified xsi:type="dcterms:W3CDTF">2025-03-11T12:14:39Z</dcterms:modified>
</cp:coreProperties>
</file>