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4" r:id="rId2"/>
    <p:sldId id="332" r:id="rId3"/>
    <p:sldId id="333" r:id="rId4"/>
    <p:sldId id="334" r:id="rId5"/>
    <p:sldId id="335" r:id="rId6"/>
    <p:sldId id="325" r:id="rId7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5" autoAdjust="0"/>
    <p:restoredTop sz="97674" autoAdjust="0"/>
  </p:normalViewPr>
  <p:slideViewPr>
    <p:cSldViewPr snapToGrid="0">
      <p:cViewPr varScale="1">
        <p:scale>
          <a:sx n="85" d="100"/>
          <a:sy n="85" d="100"/>
        </p:scale>
        <p:origin x="1450" y="53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E20DA3-B17B-4D45-9706-1C4A133A1960}" type="datetime1">
              <a:rPr lang="en-US"/>
              <a:pPr>
                <a:defRPr/>
              </a:pPr>
              <a:t>12/7/2017</a:t>
            </a:fld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1E2D2653-7171-46B0-8CC3-04A75145F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00729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623FD16-CBBD-4852-8E8E-0E9BBA68E2C2}" type="datetime1">
              <a:rPr lang="en-US"/>
              <a:pPr>
                <a:defRPr/>
              </a:pPr>
              <a:t>12/7/2017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Template-Primary on 201-shield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pPr>
              <a:defRPr/>
            </a:pPr>
            <a:fld id="{7B2BC040-2FC2-4C45-85AC-AEAB42A191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1835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865F8E-97A0-4C3F-BC18-FEF04E018BFA}" type="datetime1">
              <a:rPr lang="en-US" altLang="en-US" smtClean="0"/>
              <a:pPr>
                <a:spcBef>
                  <a:spcPct val="0"/>
                </a:spcBef>
              </a:pPr>
              <a:t>12/7/2017</a:t>
            </a:fld>
            <a:endParaRPr lang="en-US" altLang="en-US" smtClean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Template-Primary on 201-shield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5D2248-81EF-486A-9B7A-48FE48E6CC1C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9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31090A-72FE-43C1-AC14-9FBDDD88030F}" type="datetime1">
              <a:rPr lang="en-US" altLang="en-US" smtClean="0"/>
              <a:pPr>
                <a:spcBef>
                  <a:spcPct val="0"/>
                </a:spcBef>
              </a:pPr>
              <a:t>12/7/2017</a:t>
            </a:fld>
            <a:endParaRPr lang="en-US" altLang="en-US" smtClean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Template-Primary on 201-shield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147F58-0502-4E34-8FD1-47EDD0D3D983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6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9E6AC1-EEFE-4D32-8EA7-860D880E7566}" type="datetime1">
              <a:rPr lang="en-US" altLang="en-US" smtClean="0"/>
              <a:pPr>
                <a:spcBef>
                  <a:spcPct val="0"/>
                </a:spcBef>
              </a:pPr>
              <a:t>12/7/2017</a:t>
            </a:fld>
            <a:endParaRPr lang="en-US" altLang="en-US" smtClean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Template-Primary on 201-shield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B37C6E-7BF2-46FF-A844-2A029117EFA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0F0457-5893-45E3-8172-E2358C21BCA4}" type="datetime1">
              <a:rPr lang="en-US" altLang="en-US" smtClean="0"/>
              <a:pPr>
                <a:spcBef>
                  <a:spcPct val="0"/>
                </a:spcBef>
              </a:pPr>
              <a:t>12/7/2017</a:t>
            </a:fld>
            <a:endParaRPr lang="en-US" altLang="en-US" smtClean="0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Template-Primary on 201-shield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2C4964-3F84-4E67-9E39-742CCFB6C5F7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0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9469A3-A8D6-4CEF-BFAB-0BFDDA6C7A08}" type="datetime1">
              <a:rPr lang="en-US" altLang="en-US" smtClean="0"/>
              <a:pPr>
                <a:spcBef>
                  <a:spcPct val="0"/>
                </a:spcBef>
              </a:pPr>
              <a:t>12/7/2017</a:t>
            </a:fld>
            <a:endParaRPr lang="en-US" altLang="en-US" smtClean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Template-Primary on 201-shield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C11DC7-BDB4-4F1D-9DBB-BC2DAEB718B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6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0" y="833438"/>
            <a:ext cx="91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1" y="2392432"/>
            <a:ext cx="9143996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0" y="3025243"/>
            <a:ext cx="9143997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 userDrawn="1"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664FC-BB7A-434E-B3D6-393D21455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2499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3543"/>
            <a:ext cx="9144000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82" y="2287148"/>
            <a:ext cx="7651836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0FE44-143B-4545-B899-489C5DA0E6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566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5889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5889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DC76E-BEBD-4A39-A81D-2BEF964C00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5097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8389"/>
            <a:ext cx="9144001" cy="4801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47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667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6EF29-6CC7-482E-B6E9-E72B9164B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885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3081"/>
            <a:ext cx="91440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45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44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870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0869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83C8E-2635-43B9-A5DE-EC9869AB4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834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1092"/>
            <a:ext cx="9144000" cy="4801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D7044-78CB-4756-95EC-28101CCFEA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6705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D6558-117E-465D-B954-9273327C7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6550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58C73-0A46-49D9-8D9B-C66232BCEF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8482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60EE5-9DA2-4FD1-8ED1-4B53AA96B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2378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 bwMode="gray">
          <a:xfrm flipH="1">
            <a:off x="0" y="0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914400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1512888"/>
            <a:ext cx="9144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/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511E8C-98DB-4E88-80C9-D4FD43095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1" t="36948" r="17580" b="36948"/>
          <a:stretch>
            <a:fillRect/>
          </a:stretch>
        </p:blipFill>
        <p:spPr bwMode="auto">
          <a:xfrm>
            <a:off x="0" y="-1588"/>
            <a:ext cx="569913" cy="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17463" y="625475"/>
            <a:ext cx="916146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11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0" y="2338388"/>
            <a:ext cx="9144000" cy="479425"/>
          </a:xfrm>
        </p:spPr>
        <p:txBody>
          <a:bodyPr/>
          <a:lstStyle/>
          <a:p>
            <a:r>
              <a:rPr lang="it-IT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 ID3 decision tree algorithm using PCA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0" y="3025775"/>
            <a:ext cx="9144000" cy="854075"/>
          </a:xfrm>
        </p:spPr>
        <p:txBody>
          <a:bodyPr/>
          <a:lstStyle/>
          <a:p>
            <a:r>
              <a:rPr altLang="en-US" smtClean="0"/>
              <a:t>Amirkhosro Vosughi</a:t>
            </a:r>
          </a:p>
          <a:p>
            <a:r>
              <a:rPr altLang="en-US" smtClean="0"/>
              <a:t>CptS 570 Project, Fall 2017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ctrTitle"/>
          </p:nvPr>
        </p:nvSpPr>
        <p:spPr>
          <a:xfrm>
            <a:off x="101600" y="933450"/>
            <a:ext cx="3036888" cy="423863"/>
          </a:xfrm>
        </p:spPr>
        <p:txBody>
          <a:bodyPr/>
          <a:lstStyle/>
          <a:p>
            <a:r>
              <a:rPr lang="en-US" altLang="en-US" smtClean="0"/>
              <a:t>Motivation</a:t>
            </a:r>
          </a:p>
        </p:txBody>
      </p:sp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225425" y="1677988"/>
            <a:ext cx="8494713" cy="22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Lucida Sans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sz="2200">
                <a:solidFill>
                  <a:schemeClr val="bg2"/>
                </a:solidFill>
                <a:latin typeface="Lucida Sans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Lucida Sans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>
                <a:solidFill>
                  <a:schemeClr val="bg2"/>
                </a:solidFill>
                <a:latin typeface="Lucida Sans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Modify ID3 to have better performance in sense of depth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Assumption: For Binary </a:t>
            </a:r>
            <a:r>
              <a:rPr lang="en-US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classification with continuous features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Result presented for two  continuous features for simplicity: Extendable to as many continuous features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Use linear combination of features in each node of ID3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17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3809814"/>
            <a:ext cx="197485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56" y="3842357"/>
            <a:ext cx="419576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1600" y="5801754"/>
            <a:ext cx="8494713" cy="355482"/>
          </a:xfrm>
          <a:prstGeom prst="rect">
            <a:avLst/>
          </a:prstGeom>
          <a:blipFill rotWithShape="0">
            <a:blip r:embed="rId5"/>
            <a:stretch>
              <a:fillRect t="-13793" b="-2758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ctrTitle"/>
          </p:nvPr>
        </p:nvSpPr>
        <p:spPr>
          <a:xfrm>
            <a:off x="101600" y="933450"/>
            <a:ext cx="3036888" cy="423863"/>
          </a:xfrm>
        </p:spPr>
        <p:txBody>
          <a:bodyPr/>
          <a:lstStyle/>
          <a:p>
            <a:r>
              <a:rPr lang="en-US" altLang="en-US" smtClean="0"/>
              <a:t>Solution</a:t>
            </a:r>
          </a:p>
        </p:txBody>
      </p:sp>
      <p:pic>
        <p:nvPicPr>
          <p:cNvPr id="922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65" y="2218470"/>
            <a:ext cx="2747963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65" y="4654550"/>
            <a:ext cx="2714532" cy="21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101600" y="1541615"/>
                <a:ext cx="7889595" cy="837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5000"/>
                  </a:spcBef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10000"/>
                  </a:spcBef>
                  <a:buClr>
                    <a:srgbClr val="C60C30"/>
                  </a:buClr>
                  <a:buSzPct val="100000"/>
                  <a:buFont typeface="Lucida Sans" panose="020B0602030504020204" pitchFamily="34" charset="0"/>
                  <a:buChar char="–"/>
                  <a:defRPr sz="22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10000"/>
                  </a:spcBef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10000"/>
                  </a:spcBef>
                  <a:buClr>
                    <a:srgbClr val="C60C30"/>
                  </a:buClr>
                  <a:buSzPct val="100000"/>
                  <a:buFont typeface="Lucida Sans" panose="020B0602030504020204" pitchFamily="34" charset="0"/>
                  <a:buChar char="–"/>
                  <a:defRPr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10000"/>
                  </a:spcBef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Disassemble the Problem:</a:t>
                </a:r>
              </a:p>
              <a:p>
                <a:pPr marL="800100" lvl="1" indent="-342900" eaLnBrk="1" hangingPunct="1">
                  <a:spcBef>
                    <a:spcPct val="0"/>
                  </a:spcBef>
                  <a:buClrTx/>
                  <a:buSzTx/>
                  <a:buFont typeface="+mj-lt"/>
                  <a:buAutoNum type="arabicPeriod"/>
                </a:pPr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Frist rotate the coordinate by appropriate 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 angle (gives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)</a:t>
                </a:r>
              </a:p>
              <a:p>
                <a:pPr marL="800100" lvl="1" indent="-342900" eaLnBrk="1" hangingPunct="1">
                  <a:spcBef>
                    <a:spcPct val="0"/>
                  </a:spcBef>
                  <a:buClrTx/>
                  <a:buSzTx/>
                  <a:buFont typeface="+mj-lt"/>
                  <a:buAutoNum type="arabicPeriod"/>
                </a:pPr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Then use ordinary ID3 (to find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00" y="1541615"/>
                <a:ext cx="7889595" cy="837152"/>
              </a:xfrm>
              <a:prstGeom prst="rect">
                <a:avLst/>
              </a:prstGeom>
              <a:blipFill rotWithShape="0">
                <a:blip r:embed="rId5"/>
                <a:stretch>
                  <a:fillRect l="-696" t="-4380" b="-8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101600" y="3545938"/>
                <a:ext cx="7889595" cy="1802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5000"/>
                  </a:spcBef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10000"/>
                  </a:spcBef>
                  <a:buClr>
                    <a:srgbClr val="C60C30"/>
                  </a:buClr>
                  <a:buSzPct val="100000"/>
                  <a:buFont typeface="Lucida Sans" panose="020B0602030504020204" pitchFamily="34" charset="0"/>
                  <a:buChar char="–"/>
                  <a:defRPr sz="22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10000"/>
                  </a:spcBef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10000"/>
                  </a:spcBef>
                  <a:buClr>
                    <a:srgbClr val="C60C30"/>
                  </a:buClr>
                  <a:buSzPct val="100000"/>
                  <a:buFont typeface="Lucida Sans" panose="020B0602030504020204" pitchFamily="34" charset="0"/>
                  <a:buChar char="–"/>
                  <a:defRPr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10000"/>
                  </a:spcBef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C60C30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bg2"/>
                    </a:solidFill>
                    <a:latin typeface="Lucida Sans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Main challenge: How to find appropriate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18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 angle</a:t>
                </a:r>
              </a:p>
              <a:p>
                <a:pPr marL="1028700" lvl="1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Many approaches are tested</a:t>
                </a:r>
              </a:p>
              <a:p>
                <a:pPr marL="1028700" lvl="1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Best founded solution: Principle Component Analysis</a:t>
                </a:r>
              </a:p>
              <a:p>
                <a:pPr marL="1028700" lvl="1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First PCA (line that data has the less variation around it)</a:t>
                </a:r>
              </a:p>
              <a:p>
                <a:pPr marL="1028700" lvl="1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en-US" sz="16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marL="1028700" lvl="1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Find First PCA for each class of Data (Normalization)</a:t>
                </a:r>
              </a:p>
              <a:p>
                <a:pPr marL="1028700" lvl="1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en-US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Bisector of them gave us best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00" y="3545938"/>
                <a:ext cx="7889595" cy="1802032"/>
              </a:xfrm>
              <a:prstGeom prst="rect">
                <a:avLst/>
              </a:prstGeom>
              <a:blipFill rotWithShape="0">
                <a:blip r:embed="rId6"/>
                <a:stretch>
                  <a:fillRect l="-696" t="-2034" b="-2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ctrTitle"/>
          </p:nvPr>
        </p:nvSpPr>
        <p:spPr>
          <a:xfrm>
            <a:off x="101600" y="933450"/>
            <a:ext cx="3036888" cy="423863"/>
          </a:xfrm>
        </p:spPr>
        <p:txBody>
          <a:bodyPr/>
          <a:lstStyle/>
          <a:p>
            <a:r>
              <a:rPr lang="en-US" altLang="en-US" smtClean="0"/>
              <a:t>Overview</a:t>
            </a: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60" y="1285875"/>
            <a:ext cx="3438525" cy="547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3960767"/>
            <a:ext cx="2412347" cy="783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745026"/>
            <a:ext cx="2412347" cy="193051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513947" y="5235388"/>
            <a:ext cx="820924" cy="188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ctrTitle"/>
          </p:nvPr>
        </p:nvSpPr>
        <p:spPr>
          <a:xfrm>
            <a:off x="101600" y="933450"/>
            <a:ext cx="3036888" cy="423863"/>
          </a:xfrm>
        </p:spPr>
        <p:txBody>
          <a:bodyPr/>
          <a:lstStyle/>
          <a:p>
            <a:r>
              <a:rPr lang="en-US" altLang="en-US" smtClean="0"/>
              <a:t>Results</a:t>
            </a:r>
          </a:p>
        </p:txBody>
      </p:sp>
      <p:sp>
        <p:nvSpPr>
          <p:cNvPr id="4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1319400"/>
            <a:ext cx="8494713" cy="355482"/>
          </a:xfrm>
          <a:prstGeom prst="rect">
            <a:avLst/>
          </a:prstGeom>
          <a:blipFill rotWithShape="0">
            <a:blip r:embed="rId3"/>
            <a:stretch>
              <a:fillRect t="-11864" b="-2542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582738"/>
            <a:ext cx="2757487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5422900" y="1677988"/>
            <a:ext cx="3224213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5100" indent="-165100">
              <a:spcBef>
                <a:spcPct val="25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Lucida Sans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sz="2200">
                <a:solidFill>
                  <a:schemeClr val="bg2"/>
                </a:solidFill>
                <a:latin typeface="Lucida Sans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Lucida Sans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>
                <a:solidFill>
                  <a:schemeClr val="bg2"/>
                </a:solidFill>
                <a:latin typeface="Lucida Sans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(5) Dataset: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UCI Machine Learning Repository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Blood Transfusion Service Center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Binary output </a:t>
            </a: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 does person donate blood this month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2 continuous features </a:t>
            </a: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1. months from first donation, 2. total # donation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331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720850"/>
            <a:ext cx="2798763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4052888"/>
            <a:ext cx="397827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4052888"/>
            <a:ext cx="3979862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074988" y="2711450"/>
            <a:ext cx="25019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Lucida Sans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 sz="2200">
                <a:solidFill>
                  <a:schemeClr val="bg2"/>
                </a:solidFill>
                <a:latin typeface="Lucida Sans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Lucida Sans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Lucida Sans" panose="020B0602030504020204" pitchFamily="34" charset="0"/>
              <a:buChar char="–"/>
              <a:defRPr>
                <a:solidFill>
                  <a:schemeClr val="bg2"/>
                </a:solidFill>
                <a:latin typeface="Lucida Sans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0000"/>
              </a:spcBef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0000"/>
              </a:spcBef>
              <a:spcAft>
                <a:spcPct val="0"/>
              </a:spcAft>
              <a:buClr>
                <a:srgbClr val="C60C30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Lucida Sans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Question	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7518</TotalTime>
  <Words>191</Words>
  <Application>Microsoft Office PowerPoint</Application>
  <PresentationFormat>On-screen Show (4:3)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Lucida Sans</vt:lpstr>
      <vt:lpstr>Times New Roman</vt:lpstr>
      <vt:lpstr>Wingdings</vt:lpstr>
      <vt:lpstr>Default Design</vt:lpstr>
      <vt:lpstr>Extend ID3 decision tree algorithm using PCA</vt:lpstr>
      <vt:lpstr>Motivation</vt:lpstr>
      <vt:lpstr>Solution</vt:lpstr>
      <vt:lpstr>Overview</vt:lpstr>
      <vt:lpstr>Results</vt:lpstr>
      <vt:lpstr>PowerPoint Presentation</vt:lpstr>
    </vt:vector>
  </TitlesOfParts>
  <Company>Washington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Amirkhosro Vosughi</cp:lastModifiedBy>
  <cp:revision>512</cp:revision>
  <cp:lastPrinted>2014-04-21T18:27:44Z</cp:lastPrinted>
  <dcterms:created xsi:type="dcterms:W3CDTF">2001-10-04T20:08:10Z</dcterms:created>
  <dcterms:modified xsi:type="dcterms:W3CDTF">2017-12-07T20:32:57Z</dcterms:modified>
</cp:coreProperties>
</file>