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95" r:id="rId16"/>
    <p:sldId id="269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94" r:id="rId26"/>
    <p:sldId id="280" r:id="rId27"/>
    <p:sldId id="281" r:id="rId28"/>
    <p:sldId id="283" r:id="rId29"/>
    <p:sldId id="288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893FE-09D8-47BC-90C2-3AF48B048CF1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6FD3BAA-E6F9-42ED-B525-31F28CA9BCD8}">
      <dgm:prSet phldrT="[Text]"/>
      <dgm:spPr/>
      <dgm:t>
        <a:bodyPr/>
        <a:lstStyle/>
        <a:p>
          <a:r>
            <a:rPr lang="en-US" dirty="0" smtClean="0"/>
            <a:t>Outline of Presentation</a:t>
          </a:r>
          <a:endParaRPr lang="en-US" dirty="0"/>
        </a:p>
      </dgm:t>
    </dgm:pt>
    <dgm:pt modelId="{B1E430F9-4F0F-481D-9677-F7A64C51A6C2}" type="parTrans" cxnId="{0B123027-34A0-4F12-ABF9-11AA450D94E0}">
      <dgm:prSet/>
      <dgm:spPr/>
      <dgm:t>
        <a:bodyPr/>
        <a:lstStyle/>
        <a:p>
          <a:endParaRPr lang="en-US"/>
        </a:p>
      </dgm:t>
    </dgm:pt>
    <dgm:pt modelId="{864EF31A-B868-4C81-9F10-BADB3651615B}" type="sibTrans" cxnId="{0B123027-34A0-4F12-ABF9-11AA450D94E0}">
      <dgm:prSet/>
      <dgm:spPr/>
      <dgm:t>
        <a:bodyPr/>
        <a:lstStyle/>
        <a:p>
          <a:endParaRPr lang="en-US"/>
        </a:p>
      </dgm:t>
    </dgm:pt>
    <dgm:pt modelId="{E36115EF-03AA-4AE5-AECC-8C8CC1281AA4}">
      <dgm:prSet phldrT="[Text]"/>
      <dgm:spPr/>
      <dgm:t>
        <a:bodyPr/>
        <a:lstStyle/>
        <a:p>
          <a:r>
            <a:rPr lang="en-US" dirty="0" smtClean="0"/>
            <a:t>Review main concepts</a:t>
          </a:r>
          <a:endParaRPr lang="en-US" dirty="0"/>
        </a:p>
      </dgm:t>
    </dgm:pt>
    <dgm:pt modelId="{ABF61E13-C3CF-4ABE-B472-29AB842A1742}" type="parTrans" cxnId="{6E583728-ADFC-4DD0-B3C8-A411BB7F8CF3}">
      <dgm:prSet/>
      <dgm:spPr/>
      <dgm:t>
        <a:bodyPr/>
        <a:lstStyle/>
        <a:p>
          <a:endParaRPr lang="en-US"/>
        </a:p>
      </dgm:t>
    </dgm:pt>
    <dgm:pt modelId="{21745161-53C8-4F86-9457-51BC9FCB1015}" type="sibTrans" cxnId="{6E583728-ADFC-4DD0-B3C8-A411BB7F8CF3}">
      <dgm:prSet/>
      <dgm:spPr/>
      <dgm:t>
        <a:bodyPr/>
        <a:lstStyle/>
        <a:p>
          <a:endParaRPr lang="en-US"/>
        </a:p>
      </dgm:t>
    </dgm:pt>
    <dgm:pt modelId="{72575F34-6BE1-4C74-B925-B321CF669346}">
      <dgm:prSet phldrT="[Text]"/>
      <dgm:spPr/>
      <dgm:t>
        <a:bodyPr/>
        <a:lstStyle/>
        <a:p>
          <a:r>
            <a:rPr lang="en-US" dirty="0" smtClean="0"/>
            <a:t>Trajectory Tracking </a:t>
          </a:r>
          <a:endParaRPr lang="en-US" dirty="0"/>
        </a:p>
      </dgm:t>
    </dgm:pt>
    <dgm:pt modelId="{8642DA6D-DDE2-4422-A2F6-6B16A21990E0}" type="parTrans" cxnId="{E2AFF2A3-8F86-4889-8F3E-0AB436C86197}">
      <dgm:prSet/>
      <dgm:spPr/>
      <dgm:t>
        <a:bodyPr/>
        <a:lstStyle/>
        <a:p>
          <a:endParaRPr lang="en-US"/>
        </a:p>
      </dgm:t>
    </dgm:pt>
    <dgm:pt modelId="{12D2F810-21B0-4E7E-953F-8A1036EFD242}" type="sibTrans" cxnId="{E2AFF2A3-8F86-4889-8F3E-0AB436C86197}">
      <dgm:prSet/>
      <dgm:spPr/>
      <dgm:t>
        <a:bodyPr/>
        <a:lstStyle/>
        <a:p>
          <a:endParaRPr lang="en-US"/>
        </a:p>
      </dgm:t>
    </dgm:pt>
    <dgm:pt modelId="{213A372F-F060-4EAE-9C0C-0DF70E8DCCD6}">
      <dgm:prSet phldrT="[Text]"/>
      <dgm:spPr/>
      <dgm:t>
        <a:bodyPr/>
        <a:lstStyle/>
        <a:p>
          <a:r>
            <a:rPr lang="en-US" dirty="0" smtClean="0"/>
            <a:t>Non-</a:t>
          </a:r>
          <a:r>
            <a:rPr lang="en-US" dirty="0" err="1" smtClean="0"/>
            <a:t>holonomic</a:t>
          </a:r>
          <a:r>
            <a:rPr lang="en-US" dirty="0" smtClean="0"/>
            <a:t> dynamic</a:t>
          </a:r>
          <a:endParaRPr lang="en-US" dirty="0"/>
        </a:p>
      </dgm:t>
    </dgm:pt>
    <dgm:pt modelId="{7EA446EE-B959-46B1-932D-7001DBA809B7}" type="parTrans" cxnId="{A0C43D08-FDBA-4F5D-9CA0-F3FFCC7A8C6F}">
      <dgm:prSet/>
      <dgm:spPr/>
      <dgm:t>
        <a:bodyPr/>
        <a:lstStyle/>
        <a:p>
          <a:endParaRPr lang="en-US"/>
        </a:p>
      </dgm:t>
    </dgm:pt>
    <dgm:pt modelId="{1952E066-5AE9-4A0D-A1F9-45C803C5216A}" type="sibTrans" cxnId="{A0C43D08-FDBA-4F5D-9CA0-F3FFCC7A8C6F}">
      <dgm:prSet/>
      <dgm:spPr/>
      <dgm:t>
        <a:bodyPr/>
        <a:lstStyle/>
        <a:p>
          <a:endParaRPr lang="en-US"/>
        </a:p>
      </dgm:t>
    </dgm:pt>
    <dgm:pt modelId="{66D3BDBB-107E-4124-B99B-D8D7C0A1BD4C}">
      <dgm:prSet phldrT="[Text]"/>
      <dgm:spPr/>
      <dgm:t>
        <a:bodyPr/>
        <a:lstStyle/>
        <a:p>
          <a:r>
            <a:rPr lang="en-US" dirty="0" smtClean="0"/>
            <a:t>Flocking in robotic</a:t>
          </a:r>
          <a:endParaRPr lang="en-US" dirty="0"/>
        </a:p>
      </dgm:t>
    </dgm:pt>
    <dgm:pt modelId="{2F89FE58-AA68-4254-B068-1E39DD99C92D}" type="parTrans" cxnId="{35480B48-8500-441B-A3E0-CBF17343CEA3}">
      <dgm:prSet/>
      <dgm:spPr/>
      <dgm:t>
        <a:bodyPr/>
        <a:lstStyle/>
        <a:p>
          <a:endParaRPr lang="en-US"/>
        </a:p>
      </dgm:t>
    </dgm:pt>
    <dgm:pt modelId="{70667886-EA0E-45F3-BE82-6E114E17BED8}" type="sibTrans" cxnId="{35480B48-8500-441B-A3E0-CBF17343CEA3}">
      <dgm:prSet/>
      <dgm:spPr/>
      <dgm:t>
        <a:bodyPr/>
        <a:lstStyle/>
        <a:p>
          <a:endParaRPr lang="en-US"/>
        </a:p>
      </dgm:t>
    </dgm:pt>
    <dgm:pt modelId="{A970EACC-C565-48DA-A79D-D475AA985BD2}">
      <dgm:prSet phldrT="[Text]"/>
      <dgm:spPr/>
      <dgm:t>
        <a:bodyPr/>
        <a:lstStyle/>
        <a:p>
          <a:r>
            <a:rPr lang="en-US" dirty="0" smtClean="0"/>
            <a:t>Paper Presentation</a:t>
          </a:r>
          <a:endParaRPr lang="en-US" dirty="0"/>
        </a:p>
      </dgm:t>
    </dgm:pt>
    <dgm:pt modelId="{791F8B3E-4DDC-45CF-8780-5AEB866A8D3E}" type="parTrans" cxnId="{CE5B2547-141E-40D3-866F-1AFB1644753D}">
      <dgm:prSet/>
      <dgm:spPr/>
      <dgm:t>
        <a:bodyPr/>
        <a:lstStyle/>
        <a:p>
          <a:endParaRPr lang="en-US"/>
        </a:p>
      </dgm:t>
    </dgm:pt>
    <dgm:pt modelId="{3AC9C016-2A0D-4E13-9308-CA3A7DB0ECD1}" type="sibTrans" cxnId="{CE5B2547-141E-40D3-866F-1AFB1644753D}">
      <dgm:prSet/>
      <dgm:spPr/>
      <dgm:t>
        <a:bodyPr/>
        <a:lstStyle/>
        <a:p>
          <a:endParaRPr lang="en-US"/>
        </a:p>
      </dgm:t>
    </dgm:pt>
    <dgm:pt modelId="{AEC8AB07-EF7F-4A16-B5ED-3EC7EF2D0438}">
      <dgm:prSet phldrT="[Text]"/>
      <dgm:spPr/>
      <dgm:t>
        <a:bodyPr/>
        <a:lstStyle/>
        <a:p>
          <a:r>
            <a:rPr lang="en-US" dirty="0" smtClean="0"/>
            <a:t>Obstacle Avoidance</a:t>
          </a:r>
          <a:endParaRPr lang="en-US" dirty="0"/>
        </a:p>
      </dgm:t>
    </dgm:pt>
    <dgm:pt modelId="{3555B002-BBB9-40C6-9424-2ED7FE59135B}" type="parTrans" cxnId="{C068ACF8-624A-4C1F-A7E4-B6C536E6F745}">
      <dgm:prSet/>
      <dgm:spPr/>
      <dgm:t>
        <a:bodyPr/>
        <a:lstStyle/>
        <a:p>
          <a:endParaRPr lang="en-US"/>
        </a:p>
      </dgm:t>
    </dgm:pt>
    <dgm:pt modelId="{BD8FD361-D2EE-4A4C-A013-30A35010FF56}" type="sibTrans" cxnId="{C068ACF8-624A-4C1F-A7E4-B6C536E6F745}">
      <dgm:prSet/>
      <dgm:spPr/>
      <dgm:t>
        <a:bodyPr/>
        <a:lstStyle/>
        <a:p>
          <a:endParaRPr lang="en-US"/>
        </a:p>
      </dgm:t>
    </dgm:pt>
    <dgm:pt modelId="{A1AA7796-E9B8-4337-B98E-602F21033B31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51B53651-BCA5-425C-A710-3CA48404BD6E}" type="parTrans" cxnId="{4C054AAD-4EDB-4344-96D9-19EFE8854738}">
      <dgm:prSet/>
      <dgm:spPr/>
      <dgm:t>
        <a:bodyPr/>
        <a:lstStyle/>
        <a:p>
          <a:endParaRPr lang="en-US"/>
        </a:p>
      </dgm:t>
    </dgm:pt>
    <dgm:pt modelId="{7386B246-4470-4F08-810C-3C2F90D1CC03}" type="sibTrans" cxnId="{4C054AAD-4EDB-4344-96D9-19EFE8854738}">
      <dgm:prSet/>
      <dgm:spPr/>
      <dgm:t>
        <a:bodyPr/>
        <a:lstStyle/>
        <a:p>
          <a:endParaRPr lang="en-US"/>
        </a:p>
      </dgm:t>
    </dgm:pt>
    <dgm:pt modelId="{ACF608CF-2BF8-4257-8D46-1D1AE48E9532}">
      <dgm:prSet phldrT="[Text]"/>
      <dgm:spPr/>
      <dgm:t>
        <a:bodyPr/>
        <a:lstStyle/>
        <a:p>
          <a:r>
            <a:rPr lang="en-US" dirty="0" smtClean="0"/>
            <a:t>My Contribution</a:t>
          </a:r>
          <a:endParaRPr lang="en-US" dirty="0"/>
        </a:p>
      </dgm:t>
    </dgm:pt>
    <dgm:pt modelId="{6A615F2F-B012-415B-B7D6-64E8548DE8B6}" type="parTrans" cxnId="{DE7C0A28-EE64-435E-9F55-EA29938B1005}">
      <dgm:prSet/>
      <dgm:spPr/>
      <dgm:t>
        <a:bodyPr/>
        <a:lstStyle/>
        <a:p>
          <a:endParaRPr lang="en-US"/>
        </a:p>
      </dgm:t>
    </dgm:pt>
    <dgm:pt modelId="{6247E386-7248-4E31-8F4E-6BEADA32BAD4}" type="sibTrans" cxnId="{DE7C0A28-EE64-435E-9F55-EA29938B1005}">
      <dgm:prSet/>
      <dgm:spPr/>
      <dgm:t>
        <a:bodyPr/>
        <a:lstStyle/>
        <a:p>
          <a:endParaRPr lang="en-US"/>
        </a:p>
      </dgm:t>
    </dgm:pt>
    <dgm:pt modelId="{D6039986-F698-4E5D-A46F-08B852E23228}">
      <dgm:prSet phldrT="[Text]"/>
      <dgm:spPr/>
      <dgm:t>
        <a:bodyPr/>
        <a:lstStyle/>
        <a:p>
          <a:r>
            <a:rPr lang="en-US" dirty="0" smtClean="0"/>
            <a:t>Graph Theory</a:t>
          </a:r>
          <a:endParaRPr lang="en-US" dirty="0"/>
        </a:p>
      </dgm:t>
    </dgm:pt>
    <dgm:pt modelId="{97298948-67F1-4888-B64B-C3DC5F1172DA}" type="parTrans" cxnId="{8FA42E79-2CA4-469F-8C18-75ACAE0F392B}">
      <dgm:prSet/>
      <dgm:spPr/>
      <dgm:t>
        <a:bodyPr/>
        <a:lstStyle/>
        <a:p>
          <a:endParaRPr lang="en-US"/>
        </a:p>
      </dgm:t>
    </dgm:pt>
    <dgm:pt modelId="{601F92AC-0C3D-4024-924E-EDFC5BEEF971}" type="sibTrans" cxnId="{8FA42E79-2CA4-469F-8C18-75ACAE0F392B}">
      <dgm:prSet/>
      <dgm:spPr/>
      <dgm:t>
        <a:bodyPr/>
        <a:lstStyle/>
        <a:p>
          <a:endParaRPr lang="en-US"/>
        </a:p>
      </dgm:t>
    </dgm:pt>
    <dgm:pt modelId="{09B30EF1-0285-4429-BC5C-FED9317C813F}">
      <dgm:prSet phldrT="[Text]"/>
      <dgm:spPr/>
      <dgm:t>
        <a:bodyPr/>
        <a:lstStyle/>
        <a:p>
          <a:r>
            <a:rPr lang="en-US" dirty="0" smtClean="0"/>
            <a:t>Problem Formulation</a:t>
          </a:r>
          <a:endParaRPr lang="en-US" dirty="0"/>
        </a:p>
      </dgm:t>
    </dgm:pt>
    <dgm:pt modelId="{7CC6391F-E048-4F65-BF4B-C89B9C98CB51}" type="parTrans" cxnId="{2A3D1710-E4CC-4B15-A27B-E0712198D282}">
      <dgm:prSet/>
      <dgm:spPr/>
      <dgm:t>
        <a:bodyPr/>
        <a:lstStyle/>
        <a:p>
          <a:endParaRPr lang="en-US"/>
        </a:p>
      </dgm:t>
    </dgm:pt>
    <dgm:pt modelId="{3AAFE0AA-0B62-4200-AABE-E11158BBF2C8}" type="sibTrans" cxnId="{2A3D1710-E4CC-4B15-A27B-E0712198D282}">
      <dgm:prSet/>
      <dgm:spPr/>
      <dgm:t>
        <a:bodyPr/>
        <a:lstStyle/>
        <a:p>
          <a:endParaRPr lang="en-US"/>
        </a:p>
      </dgm:t>
    </dgm:pt>
    <dgm:pt modelId="{AEE738D6-B3F2-40A3-99A9-D584A5560523}">
      <dgm:prSet phldrT="[Text]"/>
      <dgm:spPr/>
      <dgm:t>
        <a:bodyPr/>
        <a:lstStyle/>
        <a:p>
          <a:r>
            <a:rPr lang="en-US" dirty="0" smtClean="0"/>
            <a:t>Main Results</a:t>
          </a:r>
          <a:endParaRPr lang="en-US" dirty="0"/>
        </a:p>
      </dgm:t>
    </dgm:pt>
    <dgm:pt modelId="{D45E607D-D52F-4CC2-B005-DABB422A4625}" type="parTrans" cxnId="{9133673E-0B28-49E9-B2F2-C5C38DC2E9C1}">
      <dgm:prSet/>
      <dgm:spPr/>
      <dgm:t>
        <a:bodyPr/>
        <a:lstStyle/>
        <a:p>
          <a:endParaRPr lang="en-US"/>
        </a:p>
      </dgm:t>
    </dgm:pt>
    <dgm:pt modelId="{8C61A54F-187B-45EA-907D-728CA7337DF5}" type="sibTrans" cxnId="{9133673E-0B28-49E9-B2F2-C5C38DC2E9C1}">
      <dgm:prSet/>
      <dgm:spPr/>
      <dgm:t>
        <a:bodyPr/>
        <a:lstStyle/>
        <a:p>
          <a:endParaRPr lang="en-US"/>
        </a:p>
      </dgm:t>
    </dgm:pt>
    <dgm:pt modelId="{3E7ED4B7-AD0D-45E9-8AD7-2441D31E4809}">
      <dgm:prSet phldrT="[Text]"/>
      <dgm:spPr/>
      <dgm:t>
        <a:bodyPr/>
        <a:lstStyle/>
        <a:p>
          <a:r>
            <a:rPr lang="en-US" dirty="0" smtClean="0"/>
            <a:t>Simulation</a:t>
          </a:r>
          <a:endParaRPr lang="en-US" dirty="0"/>
        </a:p>
      </dgm:t>
    </dgm:pt>
    <dgm:pt modelId="{862B9F9B-5F3A-439F-9C05-98830176FDC7}" type="parTrans" cxnId="{512D2F3F-A923-4B11-B482-E4768D19C0AB}">
      <dgm:prSet/>
      <dgm:spPr/>
      <dgm:t>
        <a:bodyPr/>
        <a:lstStyle/>
        <a:p>
          <a:endParaRPr lang="en-US"/>
        </a:p>
      </dgm:t>
    </dgm:pt>
    <dgm:pt modelId="{4B4AC7EC-B211-45C2-A7C7-62C32FE8DEE8}" type="sibTrans" cxnId="{512D2F3F-A923-4B11-B482-E4768D19C0AB}">
      <dgm:prSet/>
      <dgm:spPr/>
      <dgm:t>
        <a:bodyPr/>
        <a:lstStyle/>
        <a:p>
          <a:endParaRPr lang="en-US"/>
        </a:p>
      </dgm:t>
    </dgm:pt>
    <dgm:pt modelId="{DB55C6DF-C04E-4611-AE26-D82BF8486AF2}" type="pres">
      <dgm:prSet presAssocID="{F54893FE-09D8-47BC-90C2-3AF48B048C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7ED5D0-831F-43C8-986E-D1733E145E7E}" type="pres">
      <dgm:prSet presAssocID="{B6FD3BAA-E6F9-42ED-B525-31F28CA9BC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0F000-60FD-4C7D-BD46-3D84F46C6549}" type="pres">
      <dgm:prSet presAssocID="{B6FD3BAA-E6F9-42ED-B525-31F28CA9BC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480B48-8500-441B-A3E0-CBF17343CEA3}" srcId="{E36115EF-03AA-4AE5-AECC-8C8CC1281AA4}" destId="{66D3BDBB-107E-4124-B99B-D8D7C0A1BD4C}" srcOrd="0" destOrd="0" parTransId="{2F89FE58-AA68-4254-B068-1E39DD99C92D}" sibTransId="{70667886-EA0E-45F3-BE82-6E114E17BED8}"/>
    <dgm:cxn modelId="{148F5568-1439-41C6-B463-12C8BF28E479}" type="presOf" srcId="{B6FD3BAA-E6F9-42ED-B525-31F28CA9BCD8}" destId="{BA7ED5D0-831F-43C8-986E-D1733E145E7E}" srcOrd="0" destOrd="0" presId="urn:microsoft.com/office/officeart/2005/8/layout/vList2"/>
    <dgm:cxn modelId="{5A2C561E-35B9-4FD9-B9CB-CBE2A2068AD6}" type="presOf" srcId="{A970EACC-C565-48DA-A79D-D475AA985BD2}" destId="{7290F000-60FD-4C7D-BD46-3D84F46C6549}" srcOrd="0" destOrd="4" presId="urn:microsoft.com/office/officeart/2005/8/layout/vList2"/>
    <dgm:cxn modelId="{9DF02217-3281-4D4A-9B4B-0E4813DFBA4F}" type="presOf" srcId="{E36115EF-03AA-4AE5-AECC-8C8CC1281AA4}" destId="{7290F000-60FD-4C7D-BD46-3D84F46C6549}" srcOrd="0" destOrd="0" presId="urn:microsoft.com/office/officeart/2005/8/layout/vList2"/>
    <dgm:cxn modelId="{6A396864-7CE7-4E33-8DA7-7FB62BFC9A48}" type="presOf" srcId="{09B30EF1-0285-4429-BC5C-FED9317C813F}" destId="{7290F000-60FD-4C7D-BD46-3D84F46C6549}" srcOrd="0" destOrd="5" presId="urn:microsoft.com/office/officeart/2005/8/layout/vList2"/>
    <dgm:cxn modelId="{CE5B2547-141E-40D3-866F-1AFB1644753D}" srcId="{B6FD3BAA-E6F9-42ED-B525-31F28CA9BCD8}" destId="{A970EACC-C565-48DA-A79D-D475AA985BD2}" srcOrd="1" destOrd="0" parTransId="{791F8B3E-4DDC-45CF-8780-5AEB866A8D3E}" sibTransId="{3AC9C016-2A0D-4E13-9308-CA3A7DB0ECD1}"/>
    <dgm:cxn modelId="{6E583728-ADFC-4DD0-B3C8-A411BB7F8CF3}" srcId="{B6FD3BAA-E6F9-42ED-B525-31F28CA9BCD8}" destId="{E36115EF-03AA-4AE5-AECC-8C8CC1281AA4}" srcOrd="0" destOrd="0" parTransId="{ABF61E13-C3CF-4ABE-B472-29AB842A1742}" sibTransId="{21745161-53C8-4F86-9457-51BC9FCB1015}"/>
    <dgm:cxn modelId="{2A3D1710-E4CC-4B15-A27B-E0712198D282}" srcId="{A970EACC-C565-48DA-A79D-D475AA985BD2}" destId="{09B30EF1-0285-4429-BC5C-FED9317C813F}" srcOrd="0" destOrd="0" parTransId="{7CC6391F-E048-4F65-BF4B-C89B9C98CB51}" sibTransId="{3AAFE0AA-0B62-4200-AABE-E11158BBF2C8}"/>
    <dgm:cxn modelId="{9637547E-4234-4E1F-9052-7105A9C0163C}" type="presOf" srcId="{AEE738D6-B3F2-40A3-99A9-D584A5560523}" destId="{7290F000-60FD-4C7D-BD46-3D84F46C6549}" srcOrd="0" destOrd="6" presId="urn:microsoft.com/office/officeart/2005/8/layout/vList2"/>
    <dgm:cxn modelId="{60621B8D-A9C8-431E-97ED-DE195101346A}" type="presOf" srcId="{72575F34-6BE1-4C74-B925-B321CF669346}" destId="{7290F000-60FD-4C7D-BD46-3D84F46C6549}" srcOrd="0" destOrd="10" presId="urn:microsoft.com/office/officeart/2005/8/layout/vList2"/>
    <dgm:cxn modelId="{0B123027-34A0-4F12-ABF9-11AA450D94E0}" srcId="{F54893FE-09D8-47BC-90C2-3AF48B048CF1}" destId="{B6FD3BAA-E6F9-42ED-B525-31F28CA9BCD8}" srcOrd="0" destOrd="0" parTransId="{B1E430F9-4F0F-481D-9677-F7A64C51A6C2}" sibTransId="{864EF31A-B868-4C81-9F10-BADB3651615B}"/>
    <dgm:cxn modelId="{8FA42E79-2CA4-469F-8C18-75ACAE0F392B}" srcId="{E36115EF-03AA-4AE5-AECC-8C8CC1281AA4}" destId="{D6039986-F698-4E5D-A46F-08B852E23228}" srcOrd="1" destOrd="0" parTransId="{97298948-67F1-4888-B64B-C3DC5F1172DA}" sibTransId="{601F92AC-0C3D-4024-924E-EDFC5BEEF971}"/>
    <dgm:cxn modelId="{6720AB6B-4BD0-4287-B650-4F8BAFE6EB2A}" type="presOf" srcId="{ACF608CF-2BF8-4257-8D46-1D1AE48E9532}" destId="{7290F000-60FD-4C7D-BD46-3D84F46C6549}" srcOrd="0" destOrd="8" presId="urn:microsoft.com/office/officeart/2005/8/layout/vList2"/>
    <dgm:cxn modelId="{21D391F2-8B08-4262-BA92-739020F6C9B0}" type="presOf" srcId="{66D3BDBB-107E-4124-B99B-D8D7C0A1BD4C}" destId="{7290F000-60FD-4C7D-BD46-3D84F46C6549}" srcOrd="0" destOrd="1" presId="urn:microsoft.com/office/officeart/2005/8/layout/vList2"/>
    <dgm:cxn modelId="{B66E356A-9F1D-49EB-98B6-97563EA80D46}" type="presOf" srcId="{AEC8AB07-EF7F-4A16-B5ED-3EC7EF2D0438}" destId="{7290F000-60FD-4C7D-BD46-3D84F46C6549}" srcOrd="0" destOrd="9" presId="urn:microsoft.com/office/officeart/2005/8/layout/vList2"/>
    <dgm:cxn modelId="{512D2F3F-A923-4B11-B482-E4768D19C0AB}" srcId="{A970EACC-C565-48DA-A79D-D475AA985BD2}" destId="{3E7ED4B7-AD0D-45E9-8AD7-2441D31E4809}" srcOrd="2" destOrd="0" parTransId="{862B9F9B-5F3A-439F-9C05-98830176FDC7}" sibTransId="{4B4AC7EC-B211-45C2-A7C7-62C32FE8DEE8}"/>
    <dgm:cxn modelId="{31A1F121-519B-48C1-BF35-5793D8374584}" type="presOf" srcId="{F54893FE-09D8-47BC-90C2-3AF48B048CF1}" destId="{DB55C6DF-C04E-4611-AE26-D82BF8486AF2}" srcOrd="0" destOrd="0" presId="urn:microsoft.com/office/officeart/2005/8/layout/vList2"/>
    <dgm:cxn modelId="{9133673E-0B28-49E9-B2F2-C5C38DC2E9C1}" srcId="{A970EACC-C565-48DA-A79D-D475AA985BD2}" destId="{AEE738D6-B3F2-40A3-99A9-D584A5560523}" srcOrd="1" destOrd="0" parTransId="{D45E607D-D52F-4CC2-B005-DABB422A4625}" sibTransId="{8C61A54F-187B-45EA-907D-728CA7337DF5}"/>
    <dgm:cxn modelId="{1CC60C23-EE68-4BDB-91A5-8CF8B6891E63}" type="presOf" srcId="{3E7ED4B7-AD0D-45E9-8AD7-2441D31E4809}" destId="{7290F000-60FD-4C7D-BD46-3D84F46C6549}" srcOrd="0" destOrd="7" presId="urn:microsoft.com/office/officeart/2005/8/layout/vList2"/>
    <dgm:cxn modelId="{36EB72AC-5282-48F3-9A86-888C9382CC5C}" type="presOf" srcId="{A1AA7796-E9B8-4337-B98E-602F21033B31}" destId="{7290F000-60FD-4C7D-BD46-3D84F46C6549}" srcOrd="0" destOrd="11" presId="urn:microsoft.com/office/officeart/2005/8/layout/vList2"/>
    <dgm:cxn modelId="{DE7C0A28-EE64-435E-9F55-EA29938B1005}" srcId="{B6FD3BAA-E6F9-42ED-B525-31F28CA9BCD8}" destId="{ACF608CF-2BF8-4257-8D46-1D1AE48E9532}" srcOrd="2" destOrd="0" parTransId="{6A615F2F-B012-415B-B7D6-64E8548DE8B6}" sibTransId="{6247E386-7248-4E31-8F4E-6BEADA32BAD4}"/>
    <dgm:cxn modelId="{C068ACF8-624A-4C1F-A7E4-B6C536E6F745}" srcId="{ACF608CF-2BF8-4257-8D46-1D1AE48E9532}" destId="{AEC8AB07-EF7F-4A16-B5ED-3EC7EF2D0438}" srcOrd="0" destOrd="0" parTransId="{3555B002-BBB9-40C6-9424-2ED7FE59135B}" sibTransId="{BD8FD361-D2EE-4A4C-A013-30A35010FF56}"/>
    <dgm:cxn modelId="{39751B4A-C5C3-4122-B9C7-AFF41861302B}" type="presOf" srcId="{D6039986-F698-4E5D-A46F-08B852E23228}" destId="{7290F000-60FD-4C7D-BD46-3D84F46C6549}" srcOrd="0" destOrd="2" presId="urn:microsoft.com/office/officeart/2005/8/layout/vList2"/>
    <dgm:cxn modelId="{E2AFF2A3-8F86-4889-8F3E-0AB436C86197}" srcId="{ACF608CF-2BF8-4257-8D46-1D1AE48E9532}" destId="{72575F34-6BE1-4C74-B925-B321CF669346}" srcOrd="1" destOrd="0" parTransId="{8642DA6D-DDE2-4422-A2F6-6B16A21990E0}" sibTransId="{12D2F810-21B0-4E7E-953F-8A1036EFD242}"/>
    <dgm:cxn modelId="{A0C43D08-FDBA-4F5D-9CA0-F3FFCC7A8C6F}" srcId="{E36115EF-03AA-4AE5-AECC-8C8CC1281AA4}" destId="{213A372F-F060-4EAE-9C0C-0DF70E8DCCD6}" srcOrd="2" destOrd="0" parTransId="{7EA446EE-B959-46B1-932D-7001DBA809B7}" sibTransId="{1952E066-5AE9-4A0D-A1F9-45C803C5216A}"/>
    <dgm:cxn modelId="{4C054AAD-4EDB-4344-96D9-19EFE8854738}" srcId="{B6FD3BAA-E6F9-42ED-B525-31F28CA9BCD8}" destId="{A1AA7796-E9B8-4337-B98E-602F21033B31}" srcOrd="3" destOrd="0" parTransId="{51B53651-BCA5-425C-A710-3CA48404BD6E}" sibTransId="{7386B246-4470-4F08-810C-3C2F90D1CC03}"/>
    <dgm:cxn modelId="{1EF29A08-930E-48F3-BA59-310E35CD28E8}" type="presOf" srcId="{213A372F-F060-4EAE-9C0C-0DF70E8DCCD6}" destId="{7290F000-60FD-4C7D-BD46-3D84F46C6549}" srcOrd="0" destOrd="3" presId="urn:microsoft.com/office/officeart/2005/8/layout/vList2"/>
    <dgm:cxn modelId="{4668B30D-C8E7-43CC-856C-B8354078D1BB}" type="presParOf" srcId="{DB55C6DF-C04E-4611-AE26-D82BF8486AF2}" destId="{BA7ED5D0-831F-43C8-986E-D1733E145E7E}" srcOrd="0" destOrd="0" presId="urn:microsoft.com/office/officeart/2005/8/layout/vList2"/>
    <dgm:cxn modelId="{F8CB882C-A9DC-4B03-8710-E069599E6E54}" type="presParOf" srcId="{DB55C6DF-C04E-4611-AE26-D82BF8486AF2}" destId="{7290F000-60FD-4C7D-BD46-3D84F46C654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893FE-09D8-47BC-90C2-3AF48B048CF1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6FD3BAA-E6F9-42ED-B525-31F28CA9BCD8}">
      <dgm:prSet phldrT="[Text]"/>
      <dgm:spPr/>
      <dgm:t>
        <a:bodyPr/>
        <a:lstStyle/>
        <a:p>
          <a:r>
            <a:rPr lang="en-US" dirty="0" smtClean="0"/>
            <a:t>Keywords</a:t>
          </a:r>
          <a:endParaRPr lang="en-US" dirty="0"/>
        </a:p>
      </dgm:t>
    </dgm:pt>
    <dgm:pt modelId="{B1E430F9-4F0F-481D-9677-F7A64C51A6C2}" type="parTrans" cxnId="{0B123027-34A0-4F12-ABF9-11AA450D94E0}">
      <dgm:prSet/>
      <dgm:spPr/>
      <dgm:t>
        <a:bodyPr/>
        <a:lstStyle/>
        <a:p>
          <a:endParaRPr lang="en-US"/>
        </a:p>
      </dgm:t>
    </dgm:pt>
    <dgm:pt modelId="{864EF31A-B868-4C81-9F10-BADB3651615B}" type="sibTrans" cxnId="{0B123027-34A0-4F12-ABF9-11AA450D94E0}">
      <dgm:prSet/>
      <dgm:spPr/>
      <dgm:t>
        <a:bodyPr/>
        <a:lstStyle/>
        <a:p>
          <a:endParaRPr lang="en-US"/>
        </a:p>
      </dgm:t>
    </dgm:pt>
    <dgm:pt modelId="{E36115EF-03AA-4AE5-AECC-8C8CC1281AA4}">
      <dgm:prSet phldrT="[Text]"/>
      <dgm:spPr/>
      <dgm:t>
        <a:bodyPr/>
        <a:lstStyle/>
        <a:p>
          <a:r>
            <a:rPr lang="en-US" dirty="0" smtClean="0"/>
            <a:t>Flocking</a:t>
          </a:r>
          <a:endParaRPr lang="en-US" dirty="0"/>
        </a:p>
      </dgm:t>
    </dgm:pt>
    <dgm:pt modelId="{ABF61E13-C3CF-4ABE-B472-29AB842A1742}" type="parTrans" cxnId="{6E583728-ADFC-4DD0-B3C8-A411BB7F8CF3}">
      <dgm:prSet/>
      <dgm:spPr/>
      <dgm:t>
        <a:bodyPr/>
        <a:lstStyle/>
        <a:p>
          <a:endParaRPr lang="en-US"/>
        </a:p>
      </dgm:t>
    </dgm:pt>
    <dgm:pt modelId="{21745161-53C8-4F86-9457-51BC9FCB1015}" type="sibTrans" cxnId="{6E583728-ADFC-4DD0-B3C8-A411BB7F8CF3}">
      <dgm:prSet/>
      <dgm:spPr/>
      <dgm:t>
        <a:bodyPr/>
        <a:lstStyle/>
        <a:p>
          <a:endParaRPr lang="en-US"/>
        </a:p>
      </dgm:t>
    </dgm:pt>
    <dgm:pt modelId="{72575F34-6BE1-4C74-B925-B321CF669346}">
      <dgm:prSet phldrT="[Text]"/>
      <dgm:spPr/>
      <dgm:t>
        <a:bodyPr/>
        <a:lstStyle/>
        <a:p>
          <a:r>
            <a:rPr lang="en-US" smtClean="0"/>
            <a:t>Trajectory tracking</a:t>
          </a:r>
          <a:endParaRPr lang="en-US" dirty="0"/>
        </a:p>
      </dgm:t>
    </dgm:pt>
    <dgm:pt modelId="{8642DA6D-DDE2-4422-A2F6-6B16A21990E0}" type="parTrans" cxnId="{E2AFF2A3-8F86-4889-8F3E-0AB436C86197}">
      <dgm:prSet/>
      <dgm:spPr/>
      <dgm:t>
        <a:bodyPr/>
        <a:lstStyle/>
        <a:p>
          <a:endParaRPr lang="en-US"/>
        </a:p>
      </dgm:t>
    </dgm:pt>
    <dgm:pt modelId="{12D2F810-21B0-4E7E-953F-8A1036EFD242}" type="sibTrans" cxnId="{E2AFF2A3-8F86-4889-8F3E-0AB436C86197}">
      <dgm:prSet/>
      <dgm:spPr/>
      <dgm:t>
        <a:bodyPr/>
        <a:lstStyle/>
        <a:p>
          <a:endParaRPr lang="en-US"/>
        </a:p>
      </dgm:t>
    </dgm:pt>
    <dgm:pt modelId="{213A372F-F060-4EAE-9C0C-0DF70E8DCCD6}">
      <dgm:prSet phldrT="[Text]"/>
      <dgm:spPr/>
      <dgm:t>
        <a:bodyPr/>
        <a:lstStyle/>
        <a:p>
          <a:r>
            <a:rPr lang="en-US" dirty="0" smtClean="0"/>
            <a:t>Distributed control</a:t>
          </a:r>
          <a:endParaRPr lang="en-US" dirty="0"/>
        </a:p>
      </dgm:t>
    </dgm:pt>
    <dgm:pt modelId="{7EA446EE-B959-46B1-932D-7001DBA809B7}" type="parTrans" cxnId="{A0C43D08-FDBA-4F5D-9CA0-F3FFCC7A8C6F}">
      <dgm:prSet/>
      <dgm:spPr/>
      <dgm:t>
        <a:bodyPr/>
        <a:lstStyle/>
        <a:p>
          <a:endParaRPr lang="en-US"/>
        </a:p>
      </dgm:t>
    </dgm:pt>
    <dgm:pt modelId="{1952E066-5AE9-4A0D-A1F9-45C803C5216A}" type="sibTrans" cxnId="{A0C43D08-FDBA-4F5D-9CA0-F3FFCC7A8C6F}">
      <dgm:prSet/>
      <dgm:spPr/>
      <dgm:t>
        <a:bodyPr/>
        <a:lstStyle/>
        <a:p>
          <a:endParaRPr lang="en-US"/>
        </a:p>
      </dgm:t>
    </dgm:pt>
    <dgm:pt modelId="{66D3BDBB-107E-4124-B99B-D8D7C0A1BD4C}">
      <dgm:prSet phldrT="[Text]"/>
      <dgm:spPr/>
      <dgm:t>
        <a:bodyPr/>
        <a:lstStyle/>
        <a:p>
          <a:r>
            <a:rPr lang="en-US" dirty="0" smtClean="0"/>
            <a:t>Energy function</a:t>
          </a:r>
          <a:endParaRPr lang="en-US" dirty="0"/>
        </a:p>
      </dgm:t>
    </dgm:pt>
    <dgm:pt modelId="{2F89FE58-AA68-4254-B068-1E39DD99C92D}" type="parTrans" cxnId="{35480B48-8500-441B-A3E0-CBF17343CEA3}">
      <dgm:prSet/>
      <dgm:spPr/>
      <dgm:t>
        <a:bodyPr/>
        <a:lstStyle/>
        <a:p>
          <a:endParaRPr lang="en-US"/>
        </a:p>
      </dgm:t>
    </dgm:pt>
    <dgm:pt modelId="{70667886-EA0E-45F3-BE82-6E114E17BED8}" type="sibTrans" cxnId="{35480B48-8500-441B-A3E0-CBF17343CEA3}">
      <dgm:prSet/>
      <dgm:spPr/>
      <dgm:t>
        <a:bodyPr/>
        <a:lstStyle/>
        <a:p>
          <a:endParaRPr lang="en-US"/>
        </a:p>
      </dgm:t>
    </dgm:pt>
    <dgm:pt modelId="{AEC8AB07-EF7F-4A16-B5ED-3EC7EF2D0438}">
      <dgm:prSet phldrT="[Text]"/>
      <dgm:spPr/>
      <dgm:t>
        <a:bodyPr/>
        <a:lstStyle/>
        <a:p>
          <a:r>
            <a:rPr lang="en-US" smtClean="0"/>
            <a:t>Obstacle avoidance</a:t>
          </a:r>
          <a:endParaRPr lang="en-US" dirty="0"/>
        </a:p>
      </dgm:t>
    </dgm:pt>
    <dgm:pt modelId="{3555B002-BBB9-40C6-9424-2ED7FE59135B}" type="parTrans" cxnId="{C068ACF8-624A-4C1F-A7E4-B6C536E6F745}">
      <dgm:prSet/>
      <dgm:spPr/>
      <dgm:t>
        <a:bodyPr/>
        <a:lstStyle/>
        <a:p>
          <a:endParaRPr lang="en-US"/>
        </a:p>
      </dgm:t>
    </dgm:pt>
    <dgm:pt modelId="{BD8FD361-D2EE-4A4C-A013-30A35010FF56}" type="sibTrans" cxnId="{C068ACF8-624A-4C1F-A7E4-B6C536E6F745}">
      <dgm:prSet/>
      <dgm:spPr/>
      <dgm:t>
        <a:bodyPr/>
        <a:lstStyle/>
        <a:p>
          <a:endParaRPr lang="en-US"/>
        </a:p>
      </dgm:t>
    </dgm:pt>
    <dgm:pt modelId="{143D4D29-4109-45CB-9B8E-BB33842F0760}">
      <dgm:prSet phldrT="[Text]"/>
      <dgm:spPr/>
      <dgm:t>
        <a:bodyPr/>
        <a:lstStyle/>
        <a:p>
          <a:r>
            <a:rPr lang="en-US" dirty="0" smtClean="0"/>
            <a:t>Non-</a:t>
          </a:r>
          <a:r>
            <a:rPr lang="en-US" dirty="0" err="1" smtClean="0"/>
            <a:t>holonomic</a:t>
          </a:r>
          <a:r>
            <a:rPr lang="en-US" dirty="0" smtClean="0"/>
            <a:t> mobile robot</a:t>
          </a:r>
          <a:endParaRPr lang="en-US" dirty="0"/>
        </a:p>
      </dgm:t>
    </dgm:pt>
    <dgm:pt modelId="{57F0148E-611D-4F5B-B372-0AF604DBB9EB}" type="parTrans" cxnId="{CF155C8A-ADE9-4A4C-8057-95C9EFC825D2}">
      <dgm:prSet/>
      <dgm:spPr/>
      <dgm:t>
        <a:bodyPr/>
        <a:lstStyle/>
        <a:p>
          <a:endParaRPr lang="en-US"/>
        </a:p>
      </dgm:t>
    </dgm:pt>
    <dgm:pt modelId="{9548CEF0-61B1-4FB7-8F0D-AD5B0692ACB6}" type="sibTrans" cxnId="{CF155C8A-ADE9-4A4C-8057-95C9EFC825D2}">
      <dgm:prSet/>
      <dgm:spPr/>
      <dgm:t>
        <a:bodyPr/>
        <a:lstStyle/>
        <a:p>
          <a:endParaRPr lang="en-US"/>
        </a:p>
      </dgm:t>
    </dgm:pt>
    <dgm:pt modelId="{586E5B43-1CC1-4D87-A2FC-667008799EDF}">
      <dgm:prSet phldrT="[Text]"/>
      <dgm:spPr/>
      <dgm:t>
        <a:bodyPr/>
        <a:lstStyle/>
        <a:p>
          <a:r>
            <a:rPr lang="en-US" dirty="0" smtClean="0"/>
            <a:t>Graph Theory</a:t>
          </a:r>
          <a:endParaRPr lang="en-US" dirty="0"/>
        </a:p>
      </dgm:t>
    </dgm:pt>
    <dgm:pt modelId="{6B5F5A2F-BC44-4E11-9C81-3363205B6482}" type="parTrans" cxnId="{4E406194-76BC-46CD-9CFF-422361184CA4}">
      <dgm:prSet/>
      <dgm:spPr/>
      <dgm:t>
        <a:bodyPr/>
        <a:lstStyle/>
        <a:p>
          <a:endParaRPr lang="en-US"/>
        </a:p>
      </dgm:t>
    </dgm:pt>
    <dgm:pt modelId="{FDAD4F18-517E-44D6-8B7B-FAEA415CFBAD}" type="sibTrans" cxnId="{4E406194-76BC-46CD-9CFF-422361184CA4}">
      <dgm:prSet/>
      <dgm:spPr/>
      <dgm:t>
        <a:bodyPr/>
        <a:lstStyle/>
        <a:p>
          <a:endParaRPr lang="en-US"/>
        </a:p>
      </dgm:t>
    </dgm:pt>
    <dgm:pt modelId="{DB55C6DF-C04E-4611-AE26-D82BF8486AF2}" type="pres">
      <dgm:prSet presAssocID="{F54893FE-09D8-47BC-90C2-3AF48B048C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7ED5D0-831F-43C8-986E-D1733E145E7E}" type="pres">
      <dgm:prSet presAssocID="{B6FD3BAA-E6F9-42ED-B525-31F28CA9BC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0F000-60FD-4C7D-BD46-3D84F46C6549}" type="pres">
      <dgm:prSet presAssocID="{B6FD3BAA-E6F9-42ED-B525-31F28CA9BC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480B48-8500-441B-A3E0-CBF17343CEA3}" srcId="{B6FD3BAA-E6F9-42ED-B525-31F28CA9BCD8}" destId="{66D3BDBB-107E-4124-B99B-D8D7C0A1BD4C}" srcOrd="2" destOrd="0" parTransId="{2F89FE58-AA68-4254-B068-1E39DD99C92D}" sibTransId="{70667886-EA0E-45F3-BE82-6E114E17BED8}"/>
    <dgm:cxn modelId="{6E583728-ADFC-4DD0-B3C8-A411BB7F8CF3}" srcId="{B6FD3BAA-E6F9-42ED-B525-31F28CA9BCD8}" destId="{E36115EF-03AA-4AE5-AECC-8C8CC1281AA4}" srcOrd="0" destOrd="0" parTransId="{ABF61E13-C3CF-4ABE-B472-29AB842A1742}" sibTransId="{21745161-53C8-4F86-9457-51BC9FCB1015}"/>
    <dgm:cxn modelId="{254E2111-C6E7-4529-A90F-B0834DBF0F8D}" type="presOf" srcId="{586E5B43-1CC1-4D87-A2FC-667008799EDF}" destId="{7290F000-60FD-4C7D-BD46-3D84F46C6549}" srcOrd="0" destOrd="4" presId="urn:microsoft.com/office/officeart/2005/8/layout/vList2"/>
    <dgm:cxn modelId="{014A4F35-6C2D-48BA-8C39-764D696B2C58}" type="presOf" srcId="{B6FD3BAA-E6F9-42ED-B525-31F28CA9BCD8}" destId="{BA7ED5D0-831F-43C8-986E-D1733E145E7E}" srcOrd="0" destOrd="0" presId="urn:microsoft.com/office/officeart/2005/8/layout/vList2"/>
    <dgm:cxn modelId="{0B123027-34A0-4F12-ABF9-11AA450D94E0}" srcId="{F54893FE-09D8-47BC-90C2-3AF48B048CF1}" destId="{B6FD3BAA-E6F9-42ED-B525-31F28CA9BCD8}" srcOrd="0" destOrd="0" parTransId="{B1E430F9-4F0F-481D-9677-F7A64C51A6C2}" sibTransId="{864EF31A-B868-4C81-9F10-BADB3651615B}"/>
    <dgm:cxn modelId="{4E406194-76BC-46CD-9CFF-422361184CA4}" srcId="{B6FD3BAA-E6F9-42ED-B525-31F28CA9BCD8}" destId="{586E5B43-1CC1-4D87-A2FC-667008799EDF}" srcOrd="4" destOrd="0" parTransId="{6B5F5A2F-BC44-4E11-9C81-3363205B6482}" sibTransId="{FDAD4F18-517E-44D6-8B7B-FAEA415CFBAD}"/>
    <dgm:cxn modelId="{CF155C8A-ADE9-4A4C-8057-95C9EFC825D2}" srcId="{B6FD3BAA-E6F9-42ED-B525-31F28CA9BCD8}" destId="{143D4D29-4109-45CB-9B8E-BB33842F0760}" srcOrd="1" destOrd="0" parTransId="{57F0148E-611D-4F5B-B372-0AF604DBB9EB}" sibTransId="{9548CEF0-61B1-4FB7-8F0D-AD5B0692ACB6}"/>
    <dgm:cxn modelId="{D4145432-D6DF-4635-AC06-F402FA6E5A92}" type="presOf" srcId="{72575F34-6BE1-4C74-B925-B321CF669346}" destId="{7290F000-60FD-4C7D-BD46-3D84F46C6549}" srcOrd="0" destOrd="6" presId="urn:microsoft.com/office/officeart/2005/8/layout/vList2"/>
    <dgm:cxn modelId="{868A3FCC-C33C-4EA4-814E-A69EBBCBA2B8}" type="presOf" srcId="{E36115EF-03AA-4AE5-AECC-8C8CC1281AA4}" destId="{7290F000-60FD-4C7D-BD46-3D84F46C6549}" srcOrd="0" destOrd="0" presId="urn:microsoft.com/office/officeart/2005/8/layout/vList2"/>
    <dgm:cxn modelId="{C068ACF8-624A-4C1F-A7E4-B6C536E6F745}" srcId="{B6FD3BAA-E6F9-42ED-B525-31F28CA9BCD8}" destId="{AEC8AB07-EF7F-4A16-B5ED-3EC7EF2D0438}" srcOrd="5" destOrd="0" parTransId="{3555B002-BBB9-40C6-9424-2ED7FE59135B}" sibTransId="{BD8FD361-D2EE-4A4C-A013-30A35010FF56}"/>
    <dgm:cxn modelId="{E2AFF2A3-8F86-4889-8F3E-0AB436C86197}" srcId="{B6FD3BAA-E6F9-42ED-B525-31F28CA9BCD8}" destId="{72575F34-6BE1-4C74-B925-B321CF669346}" srcOrd="6" destOrd="0" parTransId="{8642DA6D-DDE2-4422-A2F6-6B16A21990E0}" sibTransId="{12D2F810-21B0-4E7E-953F-8A1036EFD242}"/>
    <dgm:cxn modelId="{A0C43D08-FDBA-4F5D-9CA0-F3FFCC7A8C6F}" srcId="{B6FD3BAA-E6F9-42ED-B525-31F28CA9BCD8}" destId="{213A372F-F060-4EAE-9C0C-0DF70E8DCCD6}" srcOrd="3" destOrd="0" parTransId="{7EA446EE-B959-46B1-932D-7001DBA809B7}" sibTransId="{1952E066-5AE9-4A0D-A1F9-45C803C5216A}"/>
    <dgm:cxn modelId="{C0D0DA10-ACD3-4707-B242-F3008C893A14}" type="presOf" srcId="{AEC8AB07-EF7F-4A16-B5ED-3EC7EF2D0438}" destId="{7290F000-60FD-4C7D-BD46-3D84F46C6549}" srcOrd="0" destOrd="5" presId="urn:microsoft.com/office/officeart/2005/8/layout/vList2"/>
    <dgm:cxn modelId="{3A4F44C1-68C1-4FA7-86CC-0A4CEC2A7D1C}" type="presOf" srcId="{213A372F-F060-4EAE-9C0C-0DF70E8DCCD6}" destId="{7290F000-60FD-4C7D-BD46-3D84F46C6549}" srcOrd="0" destOrd="3" presId="urn:microsoft.com/office/officeart/2005/8/layout/vList2"/>
    <dgm:cxn modelId="{647AE9AB-A87A-4B5E-8403-DA132059D7B9}" type="presOf" srcId="{143D4D29-4109-45CB-9B8E-BB33842F0760}" destId="{7290F000-60FD-4C7D-BD46-3D84F46C6549}" srcOrd="0" destOrd="1" presId="urn:microsoft.com/office/officeart/2005/8/layout/vList2"/>
    <dgm:cxn modelId="{E8CFCC63-31F1-45C5-91C7-34B646C09FA1}" type="presOf" srcId="{66D3BDBB-107E-4124-B99B-D8D7C0A1BD4C}" destId="{7290F000-60FD-4C7D-BD46-3D84F46C6549}" srcOrd="0" destOrd="2" presId="urn:microsoft.com/office/officeart/2005/8/layout/vList2"/>
    <dgm:cxn modelId="{9D33D73E-F4CF-44BF-9861-AFBEBEC8DCFC}" type="presOf" srcId="{F54893FE-09D8-47BC-90C2-3AF48B048CF1}" destId="{DB55C6DF-C04E-4611-AE26-D82BF8486AF2}" srcOrd="0" destOrd="0" presId="urn:microsoft.com/office/officeart/2005/8/layout/vList2"/>
    <dgm:cxn modelId="{3A430E77-3A4D-4402-8690-63878E6B7BF3}" type="presParOf" srcId="{DB55C6DF-C04E-4611-AE26-D82BF8486AF2}" destId="{BA7ED5D0-831F-43C8-986E-D1733E145E7E}" srcOrd="0" destOrd="0" presId="urn:microsoft.com/office/officeart/2005/8/layout/vList2"/>
    <dgm:cxn modelId="{9E2C8F5A-70A3-4F40-AB02-1617D7659D0C}" type="presParOf" srcId="{DB55C6DF-C04E-4611-AE26-D82BF8486AF2}" destId="{7290F000-60FD-4C7D-BD46-3D84F46C654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73807-A21F-4DC5-B9CA-891E4A90469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7E20E-84AB-4397-8A75-81CB13D5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7E20E-84AB-4397-8A75-81CB13D5A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8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7E20E-84AB-4397-8A75-81CB13D5A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7E20E-84AB-4397-8A75-81CB13D5AF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A44F-9F89-4BD1-89A4-48F53B1BF2BF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74A5-2610-42D3-8CA7-664E752AA4C1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1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1D6-BD5A-4EF3-BCF7-C25950D250E6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4229-5D99-4CA9-A114-F0D57144D992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9887-664B-4B4F-B686-C1C1FC98728B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2ADD-3A85-4A35-B44C-856CD78A3C2D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4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662-112B-4F1E-B080-B306148E1C13}" type="datetime1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5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ACBF-0D7F-4F49-81C4-2531B0439DCE}" type="datetime1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F6C0-863A-4C08-A7EA-71529668C35D}" type="datetime1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822D-F13A-4781-BDEB-E10E5DA36D49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0B5-6C30-47BB-BB5E-D17FD31D4DC6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6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38EA-17D7-41C9-A1B2-628FCE87EA16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AFDE-669C-4F25-811A-8B5C8696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8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2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7.png"/><Relationship Id="rId10" Type="http://schemas.openxmlformats.org/officeDocument/2006/relationships/image" Target="../media/image2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75.png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7.png"/><Relationship Id="rId3" Type="http://schemas.openxmlformats.org/officeDocument/2006/relationships/image" Target="../media/image760.png"/><Relationship Id="rId7" Type="http://schemas.openxmlformats.org/officeDocument/2006/relationships/image" Target="../media/image93.png"/><Relationship Id="rId12" Type="http://schemas.openxmlformats.org/officeDocument/2006/relationships/image" Target="../media/image9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2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18.png"/><Relationship Id="rId1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00.png"/><Relationship Id="rId7" Type="http://schemas.openxmlformats.org/officeDocument/2006/relationships/image" Target="../media/image18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020.png"/><Relationship Id="rId4" Type="http://schemas.openxmlformats.org/officeDocument/2006/relationships/image" Target="../media/image10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2.png"/><Relationship Id="rId3" Type="http://schemas.openxmlformats.org/officeDocument/2006/relationships/image" Target="../media/image1030.png"/><Relationship Id="rId7" Type="http://schemas.openxmlformats.org/officeDocument/2006/relationships/image" Target="../media/image1040.png"/><Relationship Id="rId12" Type="http://schemas.openxmlformats.org/officeDocument/2006/relationships/image" Target="../media/image1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130.png"/><Relationship Id="rId5" Type="http://schemas.openxmlformats.org/officeDocument/2006/relationships/image" Target="../media/image41.png"/><Relationship Id="rId10" Type="http://schemas.openxmlformats.org/officeDocument/2006/relationships/image" Target="../media/image1120.png"/><Relationship Id="rId4" Type="http://schemas.openxmlformats.org/officeDocument/2006/relationships/image" Target="../media/image40.png"/><Relationship Id="rId9" Type="http://schemas.openxmlformats.org/officeDocument/2006/relationships/image" Target="../media/image10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1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108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16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9.png"/><Relationship Id="rId4" Type="http://schemas.openxmlformats.org/officeDocument/2006/relationships/image" Target="../media/image1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2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8000">
              <a:schemeClr val="accent2">
                <a:lumMod val="30000"/>
                <a:lumOff val="7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Flocking of non-</a:t>
            </a:r>
            <a:r>
              <a:rPr lang="en-US" dirty="0" err="1" smtClean="0"/>
              <a:t>holonomic</a:t>
            </a:r>
            <a:r>
              <a:rPr lang="en-US" dirty="0" smtClean="0"/>
              <a:t> mobile Robots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Amirkhosro Vosughi</a:t>
            </a:r>
          </a:p>
          <a:p>
            <a:r>
              <a:rPr lang="en-US" dirty="0" smtClean="0"/>
              <a:t>EE505 Research Project</a:t>
            </a:r>
          </a:p>
          <a:p>
            <a:endParaRPr lang="en-US" dirty="0"/>
          </a:p>
          <a:p>
            <a:r>
              <a:rPr lang="en-US" dirty="0" smtClean="0"/>
              <a:t>Spring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600" y="360394"/>
            <a:ext cx="3733800" cy="1104900"/>
          </a:xfrm>
          <a:prstGeom prst="rect">
            <a:avLst/>
          </a:prstGeom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115"/>
            <a:ext cx="9144000" cy="83445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Main Contribution of selected paper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52" y="1472184"/>
            <a:ext cx="9991344" cy="517550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develop the collective motion of flocking of networked mobile robots with non-</a:t>
            </a:r>
            <a:r>
              <a:rPr lang="en-US" dirty="0" err="1" smtClean="0"/>
              <a:t>holonomic</a:t>
            </a:r>
            <a:r>
              <a:rPr lang="en-US" dirty="0"/>
              <a:t> </a:t>
            </a:r>
            <a:r>
              <a:rPr lang="en-US" dirty="0" smtClean="0"/>
              <a:t>model via proximity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Multi-flocking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Based on neighboring information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Distributed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By combing algebraic graph theory with </a:t>
            </a:r>
            <a:r>
              <a:rPr lang="en-US" dirty="0" err="1" smtClean="0"/>
              <a:t>Barbalat's</a:t>
            </a:r>
            <a:r>
              <a:rPr lang="en-US" dirty="0" smtClean="0"/>
              <a:t> lemma suggests that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guarantees that the robots in the same subgroup asymptotically move with the same velocities and heading angle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nsuring connectivity of each robot group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collision avoidance of the whole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Assumption: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Initial proximity </a:t>
            </a:r>
            <a:r>
              <a:rPr lang="en-US" dirty="0" err="1" smtClean="0"/>
              <a:t>subgraph</a:t>
            </a:r>
            <a:r>
              <a:rPr lang="en-US" dirty="0" smtClean="0"/>
              <a:t> is connected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Linear/Angular Velocity cannot be zero simultaneously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erge 8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50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2339"/>
            <a:ext cx="9144000" cy="83445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Formulation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27" y="2187943"/>
            <a:ext cx="2128986" cy="1829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961" y="2358010"/>
            <a:ext cx="69532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60" y="2842261"/>
            <a:ext cx="333375" cy="352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0100" y="1272303"/>
            <a:ext cx="5705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group of </a:t>
            </a:r>
            <a:r>
              <a:rPr lang="en-US" dirty="0" smtClean="0"/>
              <a:t>n non-</a:t>
            </a:r>
            <a:r>
              <a:rPr lang="en-US" dirty="0" err="1" smtClean="0"/>
              <a:t>holonomic</a:t>
            </a:r>
            <a:r>
              <a:rPr lang="en-US" dirty="0" smtClean="0"/>
              <a:t> mobile robots </a:t>
            </a:r>
            <a:r>
              <a:rPr lang="en-US" dirty="0" err="1" smtClean="0"/>
              <a:t>i</a:t>
            </a:r>
            <a:r>
              <a:rPr lang="en-US" dirty="0" smtClean="0"/>
              <a:t>=1,…,n</a:t>
            </a:r>
          </a:p>
          <a:p>
            <a:r>
              <a:rPr lang="en-US" dirty="0" smtClean="0"/>
              <a:t>Belongs to m groups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487" y="2365057"/>
            <a:ext cx="1343025" cy="390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201" y="2803588"/>
            <a:ext cx="1428750" cy="4095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288" y="2190940"/>
            <a:ext cx="2133600" cy="8667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844" y="3266884"/>
            <a:ext cx="2209800" cy="1019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7658" y="3434524"/>
            <a:ext cx="1485900" cy="4095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52272" y="4404283"/>
            <a:ext cx="417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communication range of each</a:t>
            </a:r>
            <a:r>
              <a:rPr lang="en-US" b="0" i="0" u="none" strike="noStrike" dirty="0" smtClean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robot: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1456" y="4907203"/>
            <a:ext cx="3389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set of</a:t>
            </a:r>
            <a:r>
              <a:rPr lang="en-US" b="0" i="0" u="none" strike="noStrike" dirty="0" smtClean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neighbors of </a:t>
            </a:r>
            <a:r>
              <a:rPr lang="en-US" b="0" i="0" u="none" strike="noStrike" baseline="0" dirty="0" err="1" smtClean="0">
                <a:latin typeface="TimesNewRomanPSMT"/>
              </a:rPr>
              <a:t>i</a:t>
            </a:r>
            <a:r>
              <a:rPr lang="en-US" b="0" i="0" u="none" strike="noStrike" baseline="0" dirty="0" smtClean="0">
                <a:latin typeface="TimesNewRomanPSMT"/>
              </a:rPr>
              <a:t> robot at 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8039" y="4414075"/>
            <a:ext cx="733425" cy="3524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3682" y="4835652"/>
            <a:ext cx="4533900" cy="5334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34568" y="5428411"/>
            <a:ext cx="3777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NewRomanPSMT"/>
              </a:rPr>
              <a:t>P</a:t>
            </a:r>
            <a:r>
              <a:rPr lang="en-US" b="0" i="0" u="none" strike="noStrike" baseline="0" dirty="0" smtClean="0">
                <a:latin typeface="TimesNewRomanPSMT"/>
              </a:rPr>
              <a:t>roximity </a:t>
            </a:r>
            <a:r>
              <a:rPr lang="en-US" dirty="0">
                <a:latin typeface="TimesNewRomanPSMT"/>
              </a:rPr>
              <a:t>M</a:t>
            </a:r>
            <a:r>
              <a:rPr lang="en-US" b="0" i="0" u="none" strike="noStrike" baseline="0" dirty="0" smtClean="0">
                <a:latin typeface="TimesNewRomanPSMT"/>
              </a:rPr>
              <a:t>atrix simple dynamic undirected</a:t>
            </a:r>
            <a:r>
              <a:rPr lang="en-US" b="0" i="0" u="none" strike="noStrike" dirty="0" smtClean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graph to describe</a:t>
            </a:r>
            <a:r>
              <a:rPr lang="en-US" b="0" i="0" u="none" strike="noStrike" dirty="0" smtClean="0">
                <a:latin typeface="TimesNewRomanPSMT"/>
              </a:rPr>
              <a:t> model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38116" y="5659183"/>
            <a:ext cx="1600200" cy="276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4698" y="5495353"/>
            <a:ext cx="1362075" cy="2381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9424035" y="5392025"/>
            <a:ext cx="1570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TimesNewRomanPSMT"/>
              </a:rPr>
              <a:t>Node set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420987" y="5681585"/>
            <a:ext cx="1570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TimesNewRomanPSMT"/>
              </a:rPr>
              <a:t>Edge set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4698" y="5846145"/>
            <a:ext cx="1409700" cy="25717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86968" y="6111163"/>
            <a:ext cx="355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err="1" smtClean="0">
                <a:latin typeface="TimesNewRomanPSMT"/>
              </a:rPr>
              <a:t>Laplacian</a:t>
            </a:r>
            <a:r>
              <a:rPr lang="en-US" b="0" i="0" u="none" strike="noStrike" baseline="0" dirty="0" smtClean="0">
                <a:latin typeface="TimesNewRomanPSMT"/>
              </a:rPr>
              <a:t> Matrix for proximity matrix (need it for proofs)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950" y="6325171"/>
            <a:ext cx="2200275" cy="3524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88486" y="6289357"/>
            <a:ext cx="2200275" cy="3143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92174" y="6316408"/>
            <a:ext cx="2200275" cy="3333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095232" y="6356350"/>
            <a:ext cx="2743200" cy="365125"/>
          </a:xfrm>
        </p:spPr>
        <p:txBody>
          <a:bodyPr/>
          <a:lstStyle/>
          <a:p>
            <a:fld id="{3F71AFDE-669C-4F25-811A-8B5C86963B37}" type="slidenum">
              <a:rPr lang="en-US" smtClean="0"/>
              <a:t>11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Merge 40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Triangle 41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56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2339"/>
            <a:ext cx="9144000" cy="83445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Formulation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800100" y="1272303"/>
            <a:ext cx="3028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have m groups of robot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15340" y="1644159"/>
            <a:ext cx="3028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Define sub-graph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75" y="1641635"/>
            <a:ext cx="236220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34" y="1651159"/>
            <a:ext cx="12573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38" y="1622966"/>
            <a:ext cx="1790700" cy="39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5216" y="2575483"/>
            <a:ext cx="9720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The multi-flocking of the systems</a:t>
            </a:r>
            <a:r>
              <a:rPr lang="en-US" b="0" i="0" u="none" strike="noStrike" dirty="0" smtClean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is said to be solved if, for the initial connected</a:t>
            </a:r>
            <a:r>
              <a:rPr lang="en-US" dirty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sub-graph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430" y="2621203"/>
            <a:ext cx="495300" cy="40005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73024" y="2974771"/>
            <a:ext cx="3499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we</a:t>
            </a:r>
            <a:r>
              <a:rPr lang="en-US" b="0" i="0" u="none" strike="noStrike" baseline="0" dirty="0" smtClean="0">
                <a:latin typeface="TimesNewRomanPSMT"/>
              </a:rPr>
              <a:t> find                         such that: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850" y="2968180"/>
            <a:ext cx="1485900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8912" y="3454146"/>
            <a:ext cx="6734175" cy="331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1296" y="2045017"/>
            <a:ext cx="1219200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12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erge 18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6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2339"/>
            <a:ext cx="9144000" cy="83445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Formulation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800100" y="1272303"/>
            <a:ext cx="5289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Suggested Control input to fulfill requirements: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78" y="2040826"/>
            <a:ext cx="331470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73" y="1868233"/>
            <a:ext cx="54292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817" y="2843783"/>
            <a:ext cx="552450" cy="476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23304" y="1779955"/>
            <a:ext cx="5455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TimesNewRomanPSMT"/>
              </a:rPr>
              <a:t>synchronize the velocities and</a:t>
            </a:r>
          </a:p>
          <a:p>
            <a:pPr algn="ctr"/>
            <a:r>
              <a:rPr lang="en-US" b="0" i="0" u="none" strike="noStrike" baseline="0" dirty="0" smtClean="0">
                <a:latin typeface="TimesNewRomanPSMT"/>
              </a:rPr>
              <a:t>heading angles of the robots in the same subgroup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02563" y="2636928"/>
            <a:ext cx="5289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TimesNewRomanPSMT"/>
              </a:rPr>
              <a:t>The</a:t>
            </a:r>
            <a:r>
              <a:rPr lang="en-US" b="0" i="0" u="none" strike="noStrike" dirty="0" smtClean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gradient based term to avoid collisions between the robots and</a:t>
            </a:r>
            <a:r>
              <a:rPr lang="en-US" b="0" i="0" u="none" strike="noStrike" dirty="0" smtClean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preserve the connectivity of each sub-graph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938" y="6287452"/>
            <a:ext cx="4105275" cy="4095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278624" y="6294043"/>
            <a:ext cx="2237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TimesNewRomanPSMT"/>
              </a:rPr>
              <a:t>To V be continuous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112" y="3785997"/>
            <a:ext cx="8105775" cy="1352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368" y="5283327"/>
            <a:ext cx="7648575" cy="1009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875" y="5175526"/>
            <a:ext cx="2049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NewRomanPSMT"/>
              </a:rPr>
              <a:t>Artificial </a:t>
            </a:r>
            <a:r>
              <a:rPr lang="en-US" dirty="0">
                <a:latin typeface="TimesNewRomanPSMT"/>
              </a:rPr>
              <a:t>potential function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887" y="5401583"/>
            <a:ext cx="1930337" cy="14477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887" y="3901967"/>
            <a:ext cx="2043113" cy="1532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13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8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616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Main Result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800100" y="1272303"/>
            <a:ext cx="5289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Proof of condition in three steps: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11" y="1779651"/>
            <a:ext cx="6829425" cy="6286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06196" y="2503695"/>
            <a:ext cx="5289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Consider Energy function (Not </a:t>
            </a:r>
            <a:r>
              <a:rPr lang="en-US" dirty="0" err="1" smtClean="0"/>
              <a:t>Lyapunov</a:t>
            </a:r>
            <a:r>
              <a:rPr lang="en-US" dirty="0" smtClean="0"/>
              <a:t>?)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85" y="3062287"/>
            <a:ext cx="2266950" cy="733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621" y="3135249"/>
            <a:ext cx="2876550" cy="514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52" y="3919918"/>
            <a:ext cx="253365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375" y="4005643"/>
            <a:ext cx="1190625" cy="28575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0314432" y="5495544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65164" y="3920989"/>
            <a:ext cx="2631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Constant Graph in interval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0514" y="3942969"/>
            <a:ext cx="1209675" cy="361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46760" y="4622676"/>
            <a:ext cx="5289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Derivative of Energy function: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194" y="5299710"/>
            <a:ext cx="46863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647432" y="5442588"/>
            <a:ext cx="2548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L(t) positive </a:t>
            </a:r>
            <a:r>
              <a:rPr lang="en-US" dirty="0" err="1" smtClean="0"/>
              <a:t>semidefinite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680" y="5106352"/>
            <a:ext cx="1371600" cy="2952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332720" y="5059478"/>
            <a:ext cx="890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finite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9912" y="5977053"/>
            <a:ext cx="2272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are not going to lose any link in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815" y="6276132"/>
            <a:ext cx="552450" cy="333375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3073908" y="6176409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67328" y="6107052"/>
            <a:ext cx="199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Only add new links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40679" y="5421203"/>
            <a:ext cx="74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all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6210" y="5466969"/>
            <a:ext cx="12096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5600" y="6185154"/>
            <a:ext cx="609600" cy="2667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5850636" y="6191649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93864" y="6094860"/>
            <a:ext cx="1383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connected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8846820" y="6161169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3674" y="6078385"/>
            <a:ext cx="552450" cy="33337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241280" y="6091466"/>
            <a:ext cx="1978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Stays connected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14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-9144" y="-18288"/>
            <a:ext cx="1344168" cy="6858000"/>
            <a:chOff x="-9144" y="0"/>
            <a:chExt cx="1344168" cy="685800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Merge 35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4504" y="2914555"/>
            <a:ext cx="15906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04" y="849821"/>
            <a:ext cx="7102982" cy="3551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7" y="4639056"/>
            <a:ext cx="3567874" cy="124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672" y="4578781"/>
            <a:ext cx="7790497" cy="14040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4464" y="282339"/>
            <a:ext cx="9144000" cy="8344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Main Result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erge 10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35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44" name="Rectangle 4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Merge 45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608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Main Result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800100" y="1272303"/>
            <a:ext cx="5289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Second step: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02074" y="2559591"/>
            <a:ext cx="1687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Finite number of switching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445002" y="2668685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67074" y="4055190"/>
            <a:ext cx="3760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We know                is continuous &amp; differentiable  in 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73" y="1786034"/>
            <a:ext cx="6429375" cy="5429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02" y="2612454"/>
            <a:ext cx="552450" cy="333375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>
            <a:off x="6267450" y="2683925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43522" y="2559590"/>
            <a:ext cx="1687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Final switching is   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803130" y="2501678"/>
            <a:ext cx="1687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Evaluate system in interval  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9035034" y="2690021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510" y="2859976"/>
            <a:ext cx="342900" cy="3333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7308" y="2792357"/>
            <a:ext cx="704850" cy="34290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2445258" y="4156109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941" y="4024503"/>
            <a:ext cx="771525" cy="400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433" y="4353523"/>
            <a:ext cx="704850" cy="342900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>
            <a:off x="7379970" y="4180493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33612" y="4070050"/>
            <a:ext cx="2465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want to show  is uniformly continuous 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0157" y="4080510"/>
            <a:ext cx="228600" cy="3429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616964" y="2600667"/>
            <a:ext cx="1978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Stays connected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72287" y="4100887"/>
            <a:ext cx="1432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next</a:t>
            </a:r>
            <a:endParaRPr lang="en-US" dirty="0"/>
          </a:p>
        </p:txBody>
      </p:sp>
      <p:sp>
        <p:nvSpPr>
          <p:cNvPr id="61" name="Right Arrow 60"/>
          <p:cNvSpPr/>
          <p:nvPr/>
        </p:nvSpPr>
        <p:spPr>
          <a:xfrm>
            <a:off x="1317879" y="5259517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2095308" y="5063660"/>
                <a:ext cx="24654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Use </a:t>
                </a:r>
                <a:r>
                  <a:rPr lang="en-US" dirty="0" err="1" smtClean="0"/>
                  <a:t>Barbalat</a:t>
                </a:r>
                <a:r>
                  <a:rPr lang="en-US" dirty="0" smtClean="0"/>
                  <a:t>  Lemma to        show       = 0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08" y="5063660"/>
                <a:ext cx="2465452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228" t="-5660" r="-1658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1310" y="5339659"/>
            <a:ext cx="228600" cy="342900"/>
          </a:xfrm>
          <a:prstGeom prst="rect">
            <a:avLst/>
          </a:prstGeom>
        </p:spPr>
      </p:pic>
      <p:sp>
        <p:nvSpPr>
          <p:cNvPr id="64" name="Right Arrow 63"/>
          <p:cNvSpPr/>
          <p:nvPr/>
        </p:nvSpPr>
        <p:spPr>
          <a:xfrm>
            <a:off x="4990719" y="5238181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07988" y="5017978"/>
            <a:ext cx="4791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Use property of </a:t>
            </a:r>
            <a:r>
              <a:rPr lang="en-US" dirty="0" err="1" smtClean="0"/>
              <a:t>Laplacian</a:t>
            </a:r>
            <a:r>
              <a:rPr lang="en-US" dirty="0" smtClean="0"/>
              <a:t>  matrix to show Asymptotically move with same Linear/Angular velocity and heading angle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12064" y="3675888"/>
            <a:ext cx="10978896" cy="29352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61607" y="3156532"/>
            <a:ext cx="1910714" cy="6484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Big Picture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064" y="309771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Main Result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1312164" y="1299735"/>
            <a:ext cx="5289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Second step: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87169" y="1931531"/>
            <a:ext cx="3760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Why                 is continuous &amp; differentiable  in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867405" y="4464543"/>
            <a:ext cx="9135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new neighbor is added from same group,  </a:t>
            </a:r>
            <a:r>
              <a:rPr lang="en-US" dirty="0" err="1" smtClean="0"/>
              <a:t>Vij</a:t>
            </a:r>
            <a:r>
              <a:rPr lang="en-US" dirty="0" smtClean="0"/>
              <a:t> of other group continuous in 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16" y="1900844"/>
            <a:ext cx="771525" cy="400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952" y="2229864"/>
            <a:ext cx="704850" cy="3429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456" y="2878995"/>
            <a:ext cx="2266950" cy="7334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64" y="3802161"/>
            <a:ext cx="2876550" cy="514350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5659374" y="3479681"/>
            <a:ext cx="430530" cy="37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746" y="3945485"/>
            <a:ext cx="161925" cy="3048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507480" y="3874670"/>
            <a:ext cx="303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Show it is continuous shortly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370832" y="3531497"/>
            <a:ext cx="416814" cy="40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194" y="4498758"/>
            <a:ext cx="11239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226" y="5359097"/>
            <a:ext cx="1638300" cy="352425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3879341" y="5405864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82159" y="5350642"/>
            <a:ext cx="2022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U</a:t>
            </a:r>
            <a:r>
              <a:rPr lang="en-US" dirty="0" smtClean="0"/>
              <a:t> has finite value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17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Merge 22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7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032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Main Result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1056132" y="1272303"/>
            <a:ext cx="2738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Show      is continuous: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1137" y="1904099"/>
            <a:ext cx="1289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Consider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596" y="1265414"/>
            <a:ext cx="228600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307" y="1907979"/>
            <a:ext cx="1133475" cy="3524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37233" y="2541131"/>
            <a:ext cx="1289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We can say: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69" y="2532697"/>
            <a:ext cx="11210925" cy="1609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59509" y="4159893"/>
                <a:ext cx="70123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          is continuous, above expression goes to zero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09" y="4159893"/>
                <a:ext cx="701230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6" y="4169037"/>
            <a:ext cx="228600" cy="3429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46569" y="4583759"/>
            <a:ext cx="2738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Also we have: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745" y="5044200"/>
            <a:ext cx="8181975" cy="94297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46569" y="6132818"/>
            <a:ext cx="701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 to show continuity of         we need to show continuity of         and 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597" y="6146034"/>
            <a:ext cx="22860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4333" y="6113149"/>
            <a:ext cx="285750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862" y="6156579"/>
            <a:ext cx="342900" cy="323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66632" y="6356350"/>
            <a:ext cx="2743200" cy="365125"/>
          </a:xfrm>
        </p:spPr>
        <p:txBody>
          <a:bodyPr/>
          <a:lstStyle/>
          <a:p>
            <a:fld id="{3F71AFDE-669C-4F25-811A-8B5C86963B37}" type="slidenum">
              <a:rPr lang="en-US" smtClean="0"/>
              <a:t>18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Merge 26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608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Main Result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783145" y="1350506"/>
            <a:ext cx="826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 show continuity of         and          we  will  show           and             are  bounded.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89" y="1330837"/>
            <a:ext cx="285750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18" y="1374267"/>
            <a:ext cx="342900" cy="323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18" y="2112977"/>
            <a:ext cx="1638300" cy="35242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3358133" y="2159744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863" y="2112977"/>
            <a:ext cx="103822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440" y="2112977"/>
            <a:ext cx="762000" cy="3238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064259" y="2718452"/>
            <a:ext cx="688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Also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5264" y="2960728"/>
            <a:ext cx="4371975" cy="838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61211" y="3264044"/>
            <a:ext cx="688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Also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9824" y="3959578"/>
            <a:ext cx="2166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definition of V: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596383" y="4014799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393" y="3959578"/>
            <a:ext cx="628650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7857" y="3953256"/>
            <a:ext cx="1304925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6623" y="1374267"/>
            <a:ext cx="571500" cy="323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2412" y="1402486"/>
            <a:ext cx="523875" cy="3238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058" y="4427887"/>
            <a:ext cx="10125075" cy="2390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9064" y="2712618"/>
            <a:ext cx="4448175" cy="3810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6802373" y="6377532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1940" y="6315978"/>
            <a:ext cx="523875" cy="32385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991982" y="6312447"/>
            <a:ext cx="141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bounded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6622541" y="2150600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59199" y="2095378"/>
            <a:ext cx="2022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U</a:t>
            </a:r>
            <a:r>
              <a:rPr lang="en-US" dirty="0" smtClean="0"/>
              <a:t> has finite value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19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Merge 37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7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200585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erge 7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8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04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Main Result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865441" y="1350506"/>
            <a:ext cx="282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 show              is bounded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5" y="1374267"/>
            <a:ext cx="571500" cy="32385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5917691" y="3443265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24115" y="5980400"/>
            <a:ext cx="131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Therefore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72" y="1953552"/>
            <a:ext cx="4495800" cy="657225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302245" y="2177388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281542" y="2107008"/>
            <a:ext cx="141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bounded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381" y="2112303"/>
            <a:ext cx="5715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530" y="3048835"/>
            <a:ext cx="3343275" cy="104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818" y="3374898"/>
            <a:ext cx="3343275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9140" y="4837459"/>
            <a:ext cx="6353175" cy="1000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077" y="6022890"/>
            <a:ext cx="1847850" cy="4095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8506" y="5982414"/>
            <a:ext cx="3429000" cy="466725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5917691" y="6071389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77499" y="6041360"/>
            <a:ext cx="131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[32]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20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/>
          <p:nvPr/>
        </p:nvSpPr>
        <p:spPr>
          <a:xfrm>
            <a:off x="0" y="0"/>
            <a:ext cx="658368" cy="6858000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erge 23"/>
          <p:cNvSpPr/>
          <p:nvPr/>
        </p:nvSpPr>
        <p:spPr>
          <a:xfrm>
            <a:off x="-9144" y="0"/>
            <a:ext cx="914400" cy="557784"/>
          </a:xfrm>
          <a:prstGeom prst="flowChartMerge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>
            <a:off x="-9144" y="6356350"/>
            <a:ext cx="1344168" cy="50165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032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Main Result</a:t>
            </a:r>
            <a:endParaRPr lang="en-US" sz="4800" dirty="0"/>
          </a:p>
        </p:txBody>
      </p:sp>
      <p:sp>
        <p:nvSpPr>
          <p:cNvPr id="36" name="Rectangle 35"/>
          <p:cNvSpPr/>
          <p:nvPr/>
        </p:nvSpPr>
        <p:spPr>
          <a:xfrm>
            <a:off x="1162811" y="1207232"/>
            <a:ext cx="131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Therefore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65" y="1249722"/>
            <a:ext cx="1847850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05" y="1946910"/>
            <a:ext cx="6000750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11" y="2961908"/>
            <a:ext cx="4352925" cy="36195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990844" y="3016596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63" y="2684103"/>
            <a:ext cx="240982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833" y="4512511"/>
            <a:ext cx="2524125" cy="12763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615249" y="4084562"/>
            <a:ext cx="559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“Control use only neighbor information , write L(t) as”: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60741" y="5816293"/>
            <a:ext cx="8414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I think the reason is that group divergence from each other by this method, Consider the case we might have neighbor from other groups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erge 17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39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Main Result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81" y="1558999"/>
            <a:ext cx="2524125" cy="12763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615249" y="1103618"/>
            <a:ext cx="5206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Control use only neighbor information , write L(t) as: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18842" y="2816576"/>
                <a:ext cx="9051038" cy="404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From Properties of </a:t>
                </a:r>
                <a:r>
                  <a:rPr lang="en-US" dirty="0" err="1" smtClean="0"/>
                  <a:t>Laplacian</a:t>
                </a:r>
                <a:r>
                  <a:rPr lang="en-US" dirty="0" smtClean="0"/>
                  <a:t> matrix                 has one eigenvalue equal zero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eigenvector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42" y="2816576"/>
                <a:ext cx="9051038" cy="404791"/>
              </a:xfrm>
              <a:prstGeom prst="rect">
                <a:avLst/>
              </a:prstGeom>
              <a:blipFill rotWithShape="0">
                <a:blip r:embed="rId3"/>
                <a:stretch>
                  <a:fillRect l="-606" r="-33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948" y="1935213"/>
            <a:ext cx="54102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144" y="2817061"/>
            <a:ext cx="619125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4518" y="3823335"/>
            <a:ext cx="2809875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3879" y="4075747"/>
            <a:ext cx="2105025" cy="352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136" y="5876353"/>
            <a:ext cx="1343025" cy="390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850" y="6314884"/>
            <a:ext cx="1428750" cy="4095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074162" y="5029199"/>
            <a:ext cx="2080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Linear/Angular Velocity converges to same values in each group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496370" y="5570885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90225" y="5034176"/>
            <a:ext cx="1640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What’s more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8985" y="5498782"/>
            <a:ext cx="1400175" cy="333375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7173277" y="5536024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1905" y="4306823"/>
            <a:ext cx="4191000" cy="100012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9363456" y="5245036"/>
            <a:ext cx="274320" cy="239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9349" y="5517736"/>
            <a:ext cx="3810000" cy="952500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9406128" y="6366700"/>
            <a:ext cx="274320" cy="239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2229" y="6503764"/>
            <a:ext cx="1390650" cy="409575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9420225" y="6617016"/>
            <a:ext cx="576072" cy="18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46220" y="6553200"/>
            <a:ext cx="1666875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Merge 32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3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04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Main Result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800100" y="1272303"/>
            <a:ext cx="5289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Third step: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27294" y="2701828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NewRomanPSMT"/>
              </a:rPr>
              <a:t>Contradiction: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73" y="3080304"/>
            <a:ext cx="1847850" cy="333375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7367016" y="3246991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53" y="3430905"/>
            <a:ext cx="847725" cy="3619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045" y="3408997"/>
            <a:ext cx="895350" cy="3143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674" y="3305555"/>
            <a:ext cx="752475" cy="2571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794" y="3199556"/>
            <a:ext cx="723900" cy="247650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5261418" y="3324144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13766" y="314317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NewRomanPSMT"/>
              </a:rPr>
              <a:t>Contradiction with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>
            <a:off x="9720072" y="3663124"/>
            <a:ext cx="274320" cy="239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83587" y="4051962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no collisions occur between any robots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144630" y="5198710"/>
            <a:ext cx="1277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NewRomanPSMT"/>
              </a:rPr>
              <a:t>Done!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7614" y="1772983"/>
            <a:ext cx="4791075" cy="276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erge 21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3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Simulation paper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014510"/>
            <a:ext cx="5323677" cy="20838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0184" y="1648008"/>
            <a:ext cx="169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Linear velocity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7136" y="4141490"/>
            <a:ext cx="169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Angular velocity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" y="4510822"/>
            <a:ext cx="5241381" cy="2051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17" y="11281"/>
            <a:ext cx="5506946" cy="41302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81997" y="4141490"/>
            <a:ext cx="169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Heading angle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12" y="4497300"/>
            <a:ext cx="5305389" cy="2076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62584" y="1096320"/>
                <a:ext cx="16930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4" y="1096320"/>
                <a:ext cx="169301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erge 18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9" y="4403852"/>
            <a:ext cx="4576502" cy="2366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Simulation paper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883920" y="1648008"/>
            <a:ext cx="169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Linear velocity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0872" y="4141490"/>
            <a:ext cx="169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Angular velocity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81997" y="4141490"/>
            <a:ext cx="169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Heading angle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6320" y="1260912"/>
            <a:ext cx="388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Heading Angles toward each other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erge 16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25" y="96154"/>
            <a:ext cx="5393782" cy="40453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2005412"/>
            <a:ext cx="4702059" cy="21360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04" y="4510822"/>
            <a:ext cx="4993997" cy="23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76" y="37377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smtClean="0"/>
              <a:t>My Contribution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1668780" y="1510047"/>
            <a:ext cx="99532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Having Obstacle in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Trajectory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My aim is to cover more realistic and practical cases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erge 8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0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488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Obstacle in environment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0100" y="1272303"/>
                <a:ext cx="9998964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Expand the results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Assumption: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Let suppose Obstacle are stationary (can be extended for moving obstacle as well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 proof we some condition on obstacle movement</a:t>
                </a:r>
                <a:r>
                  <a:rPr lang="en-US" sz="2400" dirty="0" smtClean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Let suppose robots can sense existence of obstacle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range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Suppose we have one group of flocking robots (can be extended for multi-flocking)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Assumption in original work is holds for robot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Linear/Angular Velocities are not zero simultaneously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Initial robot proximity graph is connected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272303"/>
                <a:ext cx="9998964" cy="4154984"/>
              </a:xfrm>
              <a:prstGeom prst="rect">
                <a:avLst/>
              </a:prstGeom>
              <a:blipFill rotWithShape="0">
                <a:blip r:embed="rId2"/>
                <a:stretch>
                  <a:fillRect l="-792" t="-1175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erge 8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75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208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Obstacle in environment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896112" y="1393442"/>
            <a:ext cx="1044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 objective: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Robots graphs stays connected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Robots groups moves asymptotically with same linear/angular velocities and heading angles in the time intervals that there is no obstacle around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Collision avoided among robots as well as between robots and obstacles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0" y="3592316"/>
                <a:ext cx="6096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Formulation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Robots,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 Obstacles,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592316"/>
                <a:ext cx="609600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300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4746845"/>
                <a:ext cx="4504944" cy="914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𝑟𝑜𝑏𝑜𝑡𝑠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𝑜𝑏𝑠𝑡𝑎𝑙𝑐𝑒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𝑟𝑜𝑏𝑜𝑡𝑠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46845"/>
                <a:ext cx="4504944" cy="9141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10264" y="4746845"/>
                <a:ext cx="3119636" cy="668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𝑟𝑜𝑏𝑜𝑡𝑠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𝑜𝑏𝑠𝑡𝑎𝑙𝑐𝑒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𝑟𝑜𝑏𝑜𝑡𝑠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64" y="4746845"/>
                <a:ext cx="3119636" cy="6680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5776" y="5629212"/>
                <a:ext cx="2288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𝑜𝑏𝑠𝑡𝑎𝑐𝑙𝑒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76" y="5629212"/>
                <a:ext cx="228806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0415" y="5763855"/>
            <a:ext cx="1343025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4129" y="6202386"/>
            <a:ext cx="1428750" cy="40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erge 14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184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Obstacle in environment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896112" y="1393442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following control input for robots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32" y="6329737"/>
            <a:ext cx="4105275" cy="40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17336" y="6402301"/>
                <a:ext cx="5084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u="none" strike="noStrike" baseline="0" dirty="0" smtClean="0">
                    <a:latin typeface="TimesNewRomanPSMT"/>
                  </a:rPr>
                  <a:t>To V be 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u="none" strike="noStrike" baseline="0" dirty="0" smtClean="0">
                    <a:latin typeface="TimesNewRomanPSMT"/>
                  </a:rPr>
                  <a:t> is different here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36" y="6402301"/>
                <a:ext cx="508406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296" y="3814510"/>
            <a:ext cx="8105775" cy="1352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439" y="5242364"/>
            <a:ext cx="7648575" cy="10096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28928" y="1953691"/>
            <a:ext cx="417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communication range of each</a:t>
            </a:r>
            <a:r>
              <a:rPr lang="en-US" b="0" i="0" u="none" strike="noStrike" dirty="0" smtClean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robot: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35608" y="2456611"/>
            <a:ext cx="1993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TimesNewRomanPSMT"/>
              </a:rPr>
              <a:t>set of</a:t>
            </a:r>
            <a:r>
              <a:rPr lang="en-US" b="0" i="0" u="none" strike="noStrike" dirty="0" smtClean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neighbors of </a:t>
            </a:r>
            <a:r>
              <a:rPr lang="en-US" b="0" i="0" u="none" strike="noStrike" baseline="0" dirty="0" err="1" smtClean="0">
                <a:latin typeface="TimesNewRomanPSMT"/>
              </a:rPr>
              <a:t>i</a:t>
            </a:r>
            <a:r>
              <a:rPr lang="en-US" b="0" i="0" u="none" strike="noStrike" baseline="0" dirty="0" smtClean="0">
                <a:latin typeface="TimesNewRomanPSMT"/>
              </a:rPr>
              <a:t> robot at 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3120" y="1975119"/>
                <a:ext cx="2711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20" y="1975119"/>
                <a:ext cx="271144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99" r="-67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4984" y="2548665"/>
                <a:ext cx="2232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𝑟𝑜𝑏𝑜𝑡𝑠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984" y="2548665"/>
                <a:ext cx="223272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79" t="-2174" r="-21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71080" y="3030249"/>
                <a:ext cx="389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𝑟𝑜𝑏𝑜𝑡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𝑜𝑏𝑠𝑡𝑎𝑐𝑙𝑒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080" y="3030249"/>
                <a:ext cx="389952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19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53360" y="2501806"/>
                <a:ext cx="417620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60" y="2501806"/>
                <a:ext cx="4176208" cy="319062"/>
              </a:xfrm>
              <a:prstGeom prst="rect">
                <a:avLst/>
              </a:prstGeom>
              <a:blipFill rotWithShape="0">
                <a:blip r:embed="rId10"/>
                <a:stretch>
                  <a:fillRect l="-876" r="-1606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53360" y="2984529"/>
                <a:ext cx="424545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60" y="2984529"/>
                <a:ext cx="4245458" cy="319062"/>
              </a:xfrm>
              <a:prstGeom prst="rect">
                <a:avLst/>
              </a:prstGeom>
              <a:blipFill rotWithShape="0">
                <a:blip r:embed="rId11"/>
                <a:stretch>
                  <a:fillRect l="-862" r="-158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5632" y="3610850"/>
                <a:ext cx="1047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32" y="3610850"/>
                <a:ext cx="1047594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4070" r="-581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29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Merge 24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4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197897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erge 7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03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40" y="303020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Obstacle in environment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960120" y="1682576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1. Robots </a:t>
            </a:r>
            <a:r>
              <a:rPr lang="en-US" sz="2400" dirty="0"/>
              <a:t>graphs stays </a:t>
            </a:r>
            <a:r>
              <a:rPr lang="en-US" sz="2400" dirty="0" smtClean="0"/>
              <a:t>connected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73024" y="1137473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Proof: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60120" y="2322656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same cost function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85" y="2787967"/>
            <a:ext cx="2266950" cy="733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2" y="3718750"/>
            <a:ext cx="2533650" cy="371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5" y="3804475"/>
            <a:ext cx="1190625" cy="28575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10314432" y="5532120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65164" y="3719821"/>
            <a:ext cx="2631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Constant Graph in interval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514" y="3741801"/>
            <a:ext cx="1209675" cy="361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74" y="5336286"/>
            <a:ext cx="4686300" cy="6477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647432" y="5479164"/>
            <a:ext cx="2548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L(t) positive </a:t>
            </a:r>
            <a:r>
              <a:rPr lang="en-US" dirty="0" err="1" smtClean="0"/>
              <a:t>semidefinite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9680" y="5142928"/>
            <a:ext cx="1371600" cy="2952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332720" y="5096054"/>
            <a:ext cx="890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finite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47344" y="6013629"/>
            <a:ext cx="2548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are not going to lose any link in 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199" y="6312708"/>
            <a:ext cx="552450" cy="33337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3357372" y="6212985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32504" y="6143628"/>
            <a:ext cx="199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Only add new links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58967" y="5457779"/>
            <a:ext cx="74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all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54" y="5503545"/>
            <a:ext cx="1209675" cy="3619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3032" y="6221730"/>
            <a:ext cx="609600" cy="266700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>
            <a:off x="6060948" y="6228225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67016" y="6131436"/>
            <a:ext cx="1383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connected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8737092" y="6197745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3674" y="6114961"/>
            <a:ext cx="552450" cy="33337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241280" y="6128042"/>
            <a:ext cx="1978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Stays connected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4556" y="2915792"/>
            <a:ext cx="2876550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136904" y="4661908"/>
                <a:ext cx="65349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Derivative is negative again, some terms become zero in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04" y="4661908"/>
                <a:ext cx="653491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4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307068" y="6538335"/>
                <a:ext cx="977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068" y="6538335"/>
                <a:ext cx="97738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125" t="-4444" r="-5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265164" y="2263520"/>
            <a:ext cx="568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i,j</a:t>
            </a:r>
            <a:r>
              <a:rPr lang="en-US" dirty="0" smtClean="0"/>
              <a:t> belongs to obstacle group                       is a constant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89172" y="2331543"/>
            <a:ext cx="1076325" cy="31432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9153144" y="2645868"/>
            <a:ext cx="371856" cy="36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93064" y="2230682"/>
            <a:ext cx="3814572" cy="581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81344" y="2171893"/>
            <a:ext cx="5687568" cy="581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47343" y="4541092"/>
            <a:ext cx="6746557" cy="581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72455" y="6479086"/>
            <a:ext cx="1046608" cy="381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50" name="Rectangle 49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Merge 51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1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328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Obstacle in environment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960120" y="1682576"/>
            <a:ext cx="1044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/>
              <a:t> 2. </a:t>
            </a:r>
            <a:r>
              <a:rPr lang="en-US" sz="2400" dirty="0"/>
              <a:t>Robots groups moves asymptotically with same linear/angular velocities and heading angles in the time intervals that there is no obstacle around</a:t>
            </a:r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73024" y="1137473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Proof: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60120" y="2562826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Here the case is a little different from without obstacle case,</a:t>
            </a:r>
            <a:endParaRPr lang="en-US" sz="24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05" y="3629819"/>
            <a:ext cx="2524125" cy="12763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74776" y="3135850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assume that we can write L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6200348" y="3787180"/>
            <a:ext cx="4696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I think the reason is that groups are divergence from each other</a:t>
            </a:r>
            <a:endParaRPr lang="en-US" sz="2400" dirty="0"/>
          </a:p>
        </p:txBody>
      </p:sp>
      <p:sp>
        <p:nvSpPr>
          <p:cNvPr id="54" name="Right Arrow 53"/>
          <p:cNvSpPr/>
          <p:nvPr/>
        </p:nvSpPr>
        <p:spPr>
          <a:xfrm>
            <a:off x="5259137" y="4085603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57273" y="5039057"/>
            <a:ext cx="114713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obstacle case, the group might face an obstacle any time (Generally we have no control on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 we can not claims that </a:t>
            </a:r>
            <a:r>
              <a:rPr lang="en-US" sz="2400" dirty="0"/>
              <a:t>linear/angular velocities and </a:t>
            </a:r>
            <a:r>
              <a:rPr lang="en-US" sz="2400" dirty="0" smtClean="0"/>
              <a:t>heading asymptotically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They behave asymptotically in the time interval that there is no obstacle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erge 15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896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Obstacle in environment</a:t>
            </a:r>
            <a:endParaRPr lang="en-US" sz="4800" dirty="0"/>
          </a:p>
        </p:txBody>
      </p:sp>
      <p:sp>
        <p:nvSpPr>
          <p:cNvPr id="55" name="Rectangle 54"/>
          <p:cNvSpPr/>
          <p:nvPr/>
        </p:nvSpPr>
        <p:spPr>
          <a:xfrm>
            <a:off x="720634" y="1603990"/>
            <a:ext cx="1044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It is not a big deal </a:t>
            </a:r>
            <a:r>
              <a:rPr lang="en-US" sz="2400" dirty="0" smtClean="0">
                <a:sym typeface="Wingdings" panose="05000000000000000000" pitchFamily="2" charset="2"/>
              </a:rPr>
              <a:t> Robot graph remains </a:t>
            </a:r>
            <a:r>
              <a:rPr lang="en-US" sz="2400" dirty="0" smtClean="0"/>
              <a:t> connected when see obstacle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after passing obstacle again converge asymptotically</a:t>
            </a:r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2722" y="2606782"/>
                <a:ext cx="10442448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Investigate behavior of system in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" y="2606782"/>
                <a:ext cx="10442448" cy="491288"/>
              </a:xfrm>
              <a:prstGeom prst="rect">
                <a:avLst/>
              </a:prstGeom>
              <a:blipFill rotWithShape="0">
                <a:blip r:embed="rId2"/>
                <a:stretch>
                  <a:fillRect l="-93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91678" y="3068447"/>
                <a:ext cx="10848050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By keeping it in mind that if there is another obstacle facing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 smtClean="0"/>
                  <a:t>, we can handle it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8" y="3068447"/>
                <a:ext cx="10848050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843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34350" y="3678047"/>
                <a:ext cx="10848050" cy="1211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Same procedure as previous case to show continuity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400" dirty="0" smtClean="0"/>
                  <a:t> from having bounded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  and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 smtClean="0"/>
                  <a:t> . Here some entities of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 smtClean="0"/>
                  <a:t> is equal to zero that has no conflict with having upper bound of them.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0" y="3678047"/>
                <a:ext cx="10848050" cy="1211870"/>
              </a:xfrm>
              <a:prstGeom prst="rect">
                <a:avLst/>
              </a:prstGeom>
              <a:blipFill rotWithShape="0">
                <a:blip r:embed="rId4"/>
                <a:stretch>
                  <a:fillRect l="-843" t="-3015" r="-225" b="-10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347" y="5709856"/>
            <a:ext cx="2152650" cy="9429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15122" y="4926310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Laplacian</a:t>
            </a:r>
            <a:r>
              <a:rPr lang="en-US" sz="2400" dirty="0" smtClean="0"/>
              <a:t> become like follow when we get away from obstacles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829369" y="5978411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72290" y="5637135"/>
            <a:ext cx="5922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By same argument as previous </a:t>
            </a:r>
            <a:r>
              <a:rPr lang="en-US" sz="2400" dirty="0" err="1" smtClean="0"/>
              <a:t>Ang</a:t>
            </a:r>
            <a:r>
              <a:rPr lang="en-US" sz="2400" dirty="0" smtClean="0"/>
              <a:t>/</a:t>
            </a:r>
            <a:r>
              <a:rPr lang="en-US" sz="2400" dirty="0"/>
              <a:t>L</a:t>
            </a:r>
            <a:r>
              <a:rPr lang="en-US" sz="2400" dirty="0" smtClean="0"/>
              <a:t>in velocities and heading angle of robot converges (why not for obstacle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r>
              <a:rPr lang="en-US" sz="2400" dirty="0" smtClean="0"/>
              <a:t>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erge 20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4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760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Obstacle in environment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960120" y="1682576"/>
            <a:ext cx="1044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/>
              <a:t> 3. </a:t>
            </a:r>
            <a:r>
              <a:rPr lang="en-US" sz="2400" dirty="0"/>
              <a:t>Collision avoided among robots as well as between robots and </a:t>
            </a:r>
            <a:r>
              <a:rPr lang="en-US" sz="2400" dirty="0" smtClean="0"/>
              <a:t>obstacles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73024" y="1137473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Proof: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60120" y="2562826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Exactly same as multi-flocking same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53" y="3354624"/>
            <a:ext cx="1847850" cy="3333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406896" y="3521311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33" y="3705225"/>
            <a:ext cx="847725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3683317"/>
            <a:ext cx="895350" cy="314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386" y="3579875"/>
            <a:ext cx="752475" cy="257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674" y="3473876"/>
            <a:ext cx="723900" cy="24765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301298" y="3598464"/>
            <a:ext cx="576072" cy="25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53646" y="341749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NewRomanPSMT"/>
              </a:rPr>
              <a:t>Contradiction with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8759952" y="3937444"/>
            <a:ext cx="274320" cy="239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23467" y="4326282"/>
            <a:ext cx="414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no collisions occur between any </a:t>
            </a:r>
            <a:r>
              <a:rPr lang="en-US" dirty="0" smtClean="0">
                <a:latin typeface="TimesNewRomanPSMT"/>
              </a:rPr>
              <a:t>robots</a:t>
            </a:r>
          </a:p>
          <a:p>
            <a:pPr algn="ctr"/>
            <a:r>
              <a:rPr lang="en-US" dirty="0" smtClean="0">
                <a:latin typeface="TimesNewRomanPSMT"/>
              </a:rPr>
              <a:t>As well as obstacle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44630" y="5216998"/>
            <a:ext cx="1277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NewRomanPSMT"/>
              </a:rPr>
              <a:t>Done!</a:t>
            </a:r>
            <a:endParaRPr lang="en-US" sz="3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Merge 26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5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62088" y="481391"/>
                <a:ext cx="37825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Simulation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088" y="481391"/>
                <a:ext cx="378256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58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0010954" y="6488668"/>
            <a:ext cx="218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NewRomanPSMT"/>
              </a:rPr>
              <a:t>We need trajectory!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" y="900733"/>
            <a:ext cx="4126927" cy="3095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3933324"/>
            <a:ext cx="4023295" cy="3017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616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Obstacle in environment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56" y="3896748"/>
            <a:ext cx="4198966" cy="3149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78" y="933912"/>
            <a:ext cx="4107073" cy="3080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5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24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Speed trajectory 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573024" y="1686113"/>
            <a:ext cx="10442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most cases we wants our robot groups follow some 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Not only randomly converges to some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Motivation: choose one robot as leader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some small modification term to leader control input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robots will follow that robot, all of them converges to the reference speed</a:t>
            </a:r>
          </a:p>
          <a:p>
            <a:pPr lvl="4"/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Problem Definition: How to show all robots will converges to reference speed acts on leader robot and simultaneously other flocking criteria hold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erge 8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54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184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Speed trajectory 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573024" y="1137473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Simulation </a:t>
            </a:r>
            <a:r>
              <a:rPr lang="en-US" sz="2400" dirty="0" smtClean="0">
                <a:sym typeface="Wingdings" panose="05000000000000000000" pitchFamily="2" charset="2"/>
              </a:rPr>
              <a:t> simple PI controller term added to Robots 1 controller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905000" y="16743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Vref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=1;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Wref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=0.25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992" y="1628201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Circle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50976" y="6325169"/>
            <a:ext cx="1044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 infinity shape trajectory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2215134"/>
            <a:ext cx="4343400" cy="3257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75" y="2228052"/>
            <a:ext cx="4315969" cy="3236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62" y="2269998"/>
            <a:ext cx="4251961" cy="3188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erge 15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8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608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Speed trajectory 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573024" y="1686113"/>
            <a:ext cx="1044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err="1" smtClean="0"/>
              <a:t>Lyapunov</a:t>
            </a:r>
            <a:r>
              <a:rPr lang="en-US" sz="2400" dirty="0" smtClean="0"/>
              <a:t> to sure convergence to references speed (effect of added term in U and </a:t>
            </a:r>
            <a:r>
              <a:rPr lang="en-US" sz="2400" dirty="0" err="1" smtClean="0"/>
              <a:t>Udot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bounded input with smooth saturation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</a:t>
            </a:r>
            <a:r>
              <a:rPr lang="en-US" sz="2400" dirty="0" err="1" smtClean="0"/>
              <a:t>Backstepping</a:t>
            </a:r>
            <a:r>
              <a:rPr lang="en-US" sz="2400" dirty="0" smtClean="0"/>
              <a:t> technique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erge 8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9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328" y="282339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Conclusion &amp; Further study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573024" y="1475801"/>
            <a:ext cx="10442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we covered in this study: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Studying &amp; Simulation </a:t>
            </a:r>
            <a:r>
              <a:rPr lang="en-US" sz="2400" dirty="0"/>
              <a:t>of multi-flocking of networked non-</a:t>
            </a:r>
            <a:r>
              <a:rPr lang="en-US" sz="2400" dirty="0" err="1"/>
              <a:t>holonomic</a:t>
            </a:r>
            <a:endParaRPr lang="en-US" sz="2400" dirty="0"/>
          </a:p>
          <a:p>
            <a:pPr lvl="2"/>
            <a:r>
              <a:rPr lang="en-US" sz="2400" dirty="0"/>
              <a:t>mobile robots with proximity </a:t>
            </a:r>
            <a:r>
              <a:rPr lang="en-US" sz="2400" dirty="0" smtClean="0"/>
              <a:t>graphs (Distributed Control/Graph theory/Energy function)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Extend the problem for Obstacle case (Simulation &amp; Analysis)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Suggest study direction for speed tracking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824" y="4362257"/>
            <a:ext cx="1044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Some direction of further study: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Decide with direction is suitable to designing speed trajectory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Position Trajectory controller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Extend for multi-flocking 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Evaluate stability for discrete case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erge 10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87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erge 10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72" y="882396"/>
            <a:ext cx="4985576" cy="52226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432" y="1166175"/>
            <a:ext cx="4549140" cy="49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115"/>
            <a:ext cx="9144000" cy="11819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Flocking in robotic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52" y="1636776"/>
            <a:ext cx="9991344" cy="496519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Flock motion inspired from nature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Same simple behavior of autonomous individual lead to complex motion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artificial agent that can communicate which each other and move as a group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Benefits of Flocking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more efficient when dealing with searching or navigational tasks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redundancy and system’s parallel processing nature leads to fulfilling goal of the system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more alert regarding to environmental condition and defense against threats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Deploying in artificial agents is beneficial in many area: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automatic vehicle transportation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autonomous rescue robots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Military mission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 smtClean="0"/>
              <a:t>Nano</a:t>
            </a:r>
            <a:r>
              <a:rPr lang="en-US" dirty="0" smtClean="0"/>
              <a:t> robots in medicine application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Exploring mission of UAVs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erge 10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0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erge 10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23360" y="2194560"/>
            <a:ext cx="4242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Thanks for your attention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191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115"/>
            <a:ext cx="9144000" cy="83445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Flocking in robotic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52" y="1472184"/>
            <a:ext cx="9991344" cy="517550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Main goals of flocking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Flock Centering: attempt to stay close to nearby </a:t>
            </a:r>
            <a:r>
              <a:rPr lang="en-US" dirty="0" err="1" smtClean="0"/>
              <a:t>flockmates</a:t>
            </a:r>
            <a:endParaRPr lang="en-US" dirty="0" smtClean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Collision Avoidance: avoid collisions with nearby </a:t>
            </a:r>
            <a:r>
              <a:rPr lang="en-US" dirty="0" err="1" smtClean="0"/>
              <a:t>flockmates</a:t>
            </a:r>
            <a:endParaRPr lang="en-US" dirty="0" smtClean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Velocity Matching: attempt to match velocity with nearby </a:t>
            </a:r>
            <a:r>
              <a:rPr lang="en-US" dirty="0" err="1" smtClean="0"/>
              <a:t>flockmates</a:t>
            </a:r>
            <a:r>
              <a:rPr lang="en-US" dirty="0" smtClean="0"/>
              <a:t>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Obstacle Avoidance: avoid collision with stationary or moving barriers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Flocking Control Approaches (Distributed vs. Centralized)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Centralized Control systems: communicate all information to a leader agent and determines the movement of each agents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Distributed Control System: Each system control itself independently using information from neighbor agents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centralized methods are not scalable: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communication and computational load grow with more number of agents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Usually in Distributed methods we use Graph Theory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Here we are interested in Distributed method 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erge 8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3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115"/>
            <a:ext cx="9144000" cy="834453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	Graph Theory</a:t>
            </a:r>
            <a:endParaRPr lang="en-US" sz="4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12136" y="1664833"/>
            <a:ext cx="2491934" cy="1828729"/>
            <a:chOff x="1844040" y="1682496"/>
            <a:chExt cx="2491934" cy="1828729"/>
          </a:xfrm>
        </p:grpSpPr>
        <p:sp>
          <p:nvSpPr>
            <p:cNvPr id="4" name="Oval 3"/>
            <p:cNvSpPr/>
            <p:nvPr/>
          </p:nvSpPr>
          <p:spPr>
            <a:xfrm>
              <a:off x="3776472" y="1956816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54352" y="25572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74392" y="1819656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93720" y="3186684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38016" y="2848356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6"/>
              <a:endCxn id="4" idx="2"/>
            </p:cNvCxnSpPr>
            <p:nvPr/>
          </p:nvCxnSpPr>
          <p:spPr>
            <a:xfrm>
              <a:off x="2511552" y="1888236"/>
              <a:ext cx="1264920" cy="13716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4"/>
              <a:endCxn id="7" idx="7"/>
            </p:cNvCxnSpPr>
            <p:nvPr/>
          </p:nvCxnSpPr>
          <p:spPr>
            <a:xfrm flipH="1">
              <a:off x="3210793" y="2093976"/>
              <a:ext cx="634259" cy="111279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8" idx="1"/>
            </p:cNvCxnSpPr>
            <p:nvPr/>
          </p:nvCxnSpPr>
          <p:spPr>
            <a:xfrm>
              <a:off x="2491465" y="1936729"/>
              <a:ext cx="1466638" cy="93171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5" idx="7"/>
            </p:cNvCxnSpPr>
            <p:nvPr/>
          </p:nvCxnSpPr>
          <p:spPr>
            <a:xfrm flipH="1">
              <a:off x="2171425" y="1936729"/>
              <a:ext cx="223054" cy="64063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5"/>
              <a:endCxn id="8" idx="3"/>
            </p:cNvCxnSpPr>
            <p:nvPr/>
          </p:nvCxnSpPr>
          <p:spPr>
            <a:xfrm>
              <a:off x="2171425" y="2674345"/>
              <a:ext cx="1786678" cy="29108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21408" y="168249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44040" y="2465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94304" y="320344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59936" y="277977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4008" y="18440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927723" y="3582144"/>
            <a:ext cx="18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ndirected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594092" y="1938788"/>
                <a:ext cx="2311850" cy="1273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092" y="1938788"/>
                <a:ext cx="2311850" cy="12738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7438298" y="1242923"/>
            <a:ext cx="1730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proximity </a:t>
            </a:r>
            <a:r>
              <a:rPr lang="en-US" dirty="0"/>
              <a:t>matrix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8952" y="3602801"/>
            <a:ext cx="4399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Node, Branch, Neighbors, Connected Graph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8860536" y="3730234"/>
            <a:ext cx="320040" cy="11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238107" y="3597384"/>
            <a:ext cx="18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Matrix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29789" y="4495592"/>
            <a:ext cx="1782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Laplacian</a:t>
            </a:r>
            <a:r>
              <a:rPr lang="en-US" dirty="0"/>
              <a:t>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86918" y="5041435"/>
                <a:ext cx="3074175" cy="1297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18" y="5041435"/>
                <a:ext cx="3074175" cy="12977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271332" y="6493104"/>
            <a:ext cx="18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1 zero </a:t>
            </a:r>
            <a:r>
              <a:rPr lang="en-US" dirty="0">
                <a:sym typeface="Wingdings" panose="05000000000000000000" pitchFamily="2" charset="2"/>
              </a:rPr>
              <a:t>eigenvalue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52123" y="5020745"/>
                <a:ext cx="775853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123" y="5020745"/>
                <a:ext cx="775853" cy="1272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75902" y="5223168"/>
                <a:ext cx="2727029" cy="893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×4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902" y="5223168"/>
                <a:ext cx="2727029" cy="8936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315584" y="6411865"/>
            <a:ext cx="196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 zero eigenvalues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387068" y="4883892"/>
                <a:ext cx="100316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068" y="4883892"/>
                <a:ext cx="1003160" cy="880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390175" y="5829394"/>
                <a:ext cx="1004121" cy="770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175" y="5829394"/>
                <a:ext cx="1004121" cy="7704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506746" y="4921215"/>
                <a:ext cx="100316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746" y="4921215"/>
                <a:ext cx="1003160" cy="8803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3444556" y="6517488"/>
            <a:ext cx="219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Positive semi-definite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7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Merge 48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115"/>
            <a:ext cx="9144000" cy="83445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Non-</a:t>
            </a:r>
            <a:r>
              <a:rPr lang="en-US" sz="4800" dirty="0" err="1" smtClean="0"/>
              <a:t>Holonomic</a:t>
            </a:r>
            <a:r>
              <a:rPr lang="en-US" sz="4800" dirty="0" smtClean="0"/>
              <a:t> Mechanical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52" y="1472184"/>
            <a:ext cx="9991344" cy="282549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”Non-</a:t>
            </a:r>
            <a:r>
              <a:rPr lang="en-US" dirty="0" err="1" smtClean="0"/>
              <a:t>holonomic</a:t>
            </a:r>
            <a:r>
              <a:rPr lang="en-US" dirty="0" smtClean="0"/>
              <a:t> system: “is a system whose state depends on the path taken in order to achieve it”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tates cannot change arbitrary and some constraint must be met in order to reach the wanted states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automobile, mobile robot, UAVs 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Tangible example: Double Park of car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765792" y="4370832"/>
            <a:ext cx="18288" cy="23317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55836" y="4736592"/>
            <a:ext cx="338328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55836" y="6096000"/>
            <a:ext cx="338328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135112" y="4367784"/>
            <a:ext cx="18288" cy="23317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1016" y="4364736"/>
            <a:ext cx="18288" cy="23317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32164" y="4733544"/>
            <a:ext cx="338328" cy="4937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9075420" y="5234940"/>
            <a:ext cx="603504" cy="539496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17592" y="4367784"/>
            <a:ext cx="18288" cy="23317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07636" y="4733544"/>
            <a:ext cx="338328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07636" y="6092952"/>
            <a:ext cx="338328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486912" y="4364736"/>
            <a:ext cx="18288" cy="23317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42816" y="4361688"/>
            <a:ext cx="18288" cy="23317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3964" y="5343144"/>
            <a:ext cx="338328" cy="4937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81144" y="5596128"/>
            <a:ext cx="40233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erge 27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23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115"/>
            <a:ext cx="9144000" cy="83445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Non-</a:t>
            </a:r>
            <a:r>
              <a:rPr lang="en-US" sz="4800" dirty="0" err="1" smtClean="0"/>
              <a:t>Holonomic</a:t>
            </a:r>
            <a:r>
              <a:rPr lang="en-US" sz="4800" dirty="0" smtClean="0"/>
              <a:t> Mobile Robot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26" y="1337551"/>
            <a:ext cx="3220973" cy="2767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585" y="1543240"/>
            <a:ext cx="69532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696" y="2027491"/>
            <a:ext cx="33337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372" y="3626358"/>
            <a:ext cx="2667000" cy="647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48784" y="25206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mobile base</a:t>
            </a:r>
            <a:r>
              <a:rPr lang="en-US" b="0" i="0" u="none" strike="noStrike" dirty="0" smtClean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satisfies the conditions of pure rolling and</a:t>
            </a:r>
            <a:r>
              <a:rPr lang="en-US" b="0" i="0" u="none" strike="noStrike" dirty="0" smtClean="0">
                <a:latin typeface="TimesNewRomanPSMT"/>
              </a:rPr>
              <a:t> </a:t>
            </a:r>
            <a:r>
              <a:rPr lang="en-US" b="0" i="0" u="none" strike="noStrike" baseline="0" dirty="0" smtClean="0">
                <a:latin typeface="TimesNewRomanPSMT"/>
              </a:rPr>
              <a:t>non-slipping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32520" y="3626358"/>
            <a:ext cx="331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TimesNewRomanPSMT"/>
              </a:rPr>
              <a:t>Non-</a:t>
            </a:r>
            <a:r>
              <a:rPr lang="en-US" b="0" i="0" u="none" strike="noStrike" baseline="0" dirty="0" err="1" smtClean="0">
                <a:latin typeface="TimesNewRomanPSMT"/>
              </a:rPr>
              <a:t>holonomic</a:t>
            </a:r>
            <a:r>
              <a:rPr lang="en-US" b="0" i="0" u="none" strike="noStrike" baseline="0" dirty="0" smtClean="0">
                <a:latin typeface="TimesNewRomanPSMT"/>
              </a:rPr>
              <a:t> constraint for mobile robot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83480" y="4885182"/>
            <a:ext cx="2849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TimesNewRomanPSMT"/>
              </a:rPr>
              <a:t>Second order Non-linear</a:t>
            </a:r>
            <a:r>
              <a:rPr lang="en-US" b="0" i="0" u="none" strike="noStrike" dirty="0" smtClean="0">
                <a:latin typeface="TimesNewRomanPSMT"/>
              </a:rPr>
              <a:t> model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4666108"/>
            <a:ext cx="4152900" cy="2152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7982" y="4930711"/>
            <a:ext cx="800100" cy="285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186672" y="4882134"/>
            <a:ext cx="284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TimesNewRomanPSMT"/>
              </a:rPr>
              <a:t>Linear/Angular Velocities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6919" y="5728602"/>
            <a:ext cx="1190625" cy="381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732520" y="5628894"/>
            <a:ext cx="331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TimesNewRomanPSMT"/>
              </a:rPr>
              <a:t>Control input proportional to</a:t>
            </a:r>
          </a:p>
          <a:p>
            <a:pPr algn="ctr"/>
            <a:r>
              <a:rPr lang="en-US" dirty="0" smtClean="0">
                <a:latin typeface="TimesNewRomanPSMT"/>
              </a:rPr>
              <a:t>Driving force &amp; steering torque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erge 20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4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115"/>
            <a:ext cx="9144000" cy="83445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Selected Article for this research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062580"/>
            <a:ext cx="8432224" cy="4762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5464" y="5934670"/>
            <a:ext cx="10091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Zhao, Xiao-Wen, et al. ”Multi-flocking of networked non-</a:t>
            </a:r>
            <a:r>
              <a:rPr lang="en-US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holonomic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robots with</a:t>
            </a:r>
            <a:r>
              <a:rPr lang="en-US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graphs.” IET Control Theory and Applications</a:t>
            </a:r>
            <a:r>
              <a:rPr lang="en-US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10.16 (2016): 2093-2099.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263" y="-45720"/>
            <a:ext cx="581025" cy="68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AFDE-669C-4F25-811A-8B5C86963B37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9144" y="0"/>
            <a:ext cx="1344168" cy="6858000"/>
            <a:chOff x="-9144" y="0"/>
            <a:chExt cx="1344168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0" y="0"/>
              <a:ext cx="658368" cy="685800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erge 10"/>
            <p:cNvSpPr/>
            <p:nvPr/>
          </p:nvSpPr>
          <p:spPr>
            <a:xfrm>
              <a:off x="-9144" y="0"/>
              <a:ext cx="914400" cy="557784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>
              <a:off x="-9144" y="6356350"/>
              <a:ext cx="1344168" cy="50165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6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1699</Words>
  <Application>Microsoft Office PowerPoint</Application>
  <PresentationFormat>Widescreen</PresentationFormat>
  <Paragraphs>353</Paragraphs>
  <Slides>40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Times New Roman</vt:lpstr>
      <vt:lpstr>TimesNewRomanPSMT</vt:lpstr>
      <vt:lpstr>Wingdings</vt:lpstr>
      <vt:lpstr>Office Theme</vt:lpstr>
      <vt:lpstr>Flocking of non-holonomic mobile Robots</vt:lpstr>
      <vt:lpstr>PowerPoint Presentation</vt:lpstr>
      <vt:lpstr>PowerPoint Presentation</vt:lpstr>
      <vt:lpstr>Flocking in robotic system</vt:lpstr>
      <vt:lpstr>Flocking in robotic system</vt:lpstr>
      <vt:lpstr> Graph Theory</vt:lpstr>
      <vt:lpstr>Non-Holonomic Mechanical system</vt:lpstr>
      <vt:lpstr>Non-Holonomic Mobile Robot</vt:lpstr>
      <vt:lpstr>Selected Article for this research</vt:lpstr>
      <vt:lpstr>Main Contribution of selected paper</vt:lpstr>
      <vt:lpstr>Problem Formulation</vt:lpstr>
      <vt:lpstr>Problem Formulation</vt:lpstr>
      <vt:lpstr>Problem Formulation</vt:lpstr>
      <vt:lpstr>Main Result</vt:lpstr>
      <vt:lpstr>PowerPoint Presentation</vt:lpstr>
      <vt:lpstr>Main Result</vt:lpstr>
      <vt:lpstr>Main Result</vt:lpstr>
      <vt:lpstr>Main Result</vt:lpstr>
      <vt:lpstr>Main Result</vt:lpstr>
      <vt:lpstr>Main Result</vt:lpstr>
      <vt:lpstr>Main Result</vt:lpstr>
      <vt:lpstr>Main Result</vt:lpstr>
      <vt:lpstr>Main Result</vt:lpstr>
      <vt:lpstr>Simulation paper</vt:lpstr>
      <vt:lpstr>Simulation paper</vt:lpstr>
      <vt:lpstr>My Contribution</vt:lpstr>
      <vt:lpstr>Obstacle in environment</vt:lpstr>
      <vt:lpstr>Obstacle in environment</vt:lpstr>
      <vt:lpstr>Obstacle in environment</vt:lpstr>
      <vt:lpstr>Obstacle in environment</vt:lpstr>
      <vt:lpstr>Obstacle in environment</vt:lpstr>
      <vt:lpstr>Obstacle in environment</vt:lpstr>
      <vt:lpstr>Obstacle in environment</vt:lpstr>
      <vt:lpstr>Obstacle in environment</vt:lpstr>
      <vt:lpstr>Speed trajectory </vt:lpstr>
      <vt:lpstr>Speed trajectory </vt:lpstr>
      <vt:lpstr>Speed trajectory </vt:lpstr>
      <vt:lpstr>Conclusion &amp; Further study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 of non-holonomic mobile Robots</dc:title>
  <dc:creator>Amirkhosro Vosughi</dc:creator>
  <cp:lastModifiedBy>Amirkhosro Vosughi</cp:lastModifiedBy>
  <cp:revision>229</cp:revision>
  <dcterms:created xsi:type="dcterms:W3CDTF">2017-04-24T01:20:25Z</dcterms:created>
  <dcterms:modified xsi:type="dcterms:W3CDTF">2017-05-04T15:10:29Z</dcterms:modified>
</cp:coreProperties>
</file>