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78" autoAdjust="0"/>
  </p:normalViewPr>
  <p:slideViewPr>
    <p:cSldViewPr>
      <p:cViewPr>
        <p:scale>
          <a:sx n="66" d="100"/>
          <a:sy n="66" d="100"/>
        </p:scale>
        <p:origin x="-720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9487B-E80D-44BB-A6E2-FB1A4A5AEF96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52E3-813E-482A-BD46-029860A6E30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E0ACE-9D21-4498-B2A4-0F0C0071BB3B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5C28F-5CAB-436E-8843-E51F016C9C0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8798-2658-4124-8DB9-677B7CFBE2CE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C4CC8-61C3-40AB-BFFA-26D08A36C4E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7D687-2709-4731-89B3-3E6D71735C21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637E-FC79-471F-BD6B-991EC13730F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36040-2349-4E4A-9ABF-17041B1A3BBB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2C10-0DD5-4DFB-BE97-DD81ED089F6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5896E-1B4C-4DD2-A5E9-83624177C2EA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894C4-C8C2-4FB7-A631-1BAB0E34570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90E5A-2BCE-4363-952F-7F15625DC380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8CA70-51EE-4A8C-B290-2A8821512F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9401F-2B91-42A9-A5F4-7275EBF38C47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950EE-0140-410E-99F9-86E8319D517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163B7-7B6D-4AA8-9437-9F1B846E0315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817D-89E8-45A3-B95A-A25ADF7923E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3C04B-D0D1-48E9-8749-53763965904C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B7BC2-2A1D-4519-827D-B7B66225F16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7C544-89A3-4317-9EBF-85F500B46647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A87B-54EC-4DB2-8D31-7D114DCEE1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361B40-B878-4D8E-AC3E-D2B40CE0A48F}" type="datetimeFigureOut">
              <a:rPr lang="en-US"/>
              <a:pPr>
                <a:defRPr/>
              </a:pPr>
              <a:t>12/9/2010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2E52BD-3ED1-48DD-A87B-7EEC3040AAA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How does MeDeHa interfaces with MANET and DTN2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39888" y="609600"/>
            <a:ext cx="4684712" cy="365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68488" y="914400"/>
            <a:ext cx="11430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MeDeHa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240088" y="2209800"/>
            <a:ext cx="1295400" cy="762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Routing Table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3288" y="4038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Ethernet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4038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11" name="Cloud 10"/>
          <p:cNvSpPr/>
          <p:nvPr/>
        </p:nvSpPr>
        <p:spPr>
          <a:xfrm>
            <a:off x="381000" y="4800600"/>
            <a:ext cx="3313113" cy="1295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charset="0"/>
              </a:rPr>
              <a:t>MeDeHa powered Infrastructure Network</a:t>
            </a:r>
          </a:p>
        </p:txBody>
      </p:sp>
      <p:sp>
        <p:nvSpPr>
          <p:cNvPr id="21" name="Cloud 20"/>
          <p:cNvSpPr/>
          <p:nvPr/>
        </p:nvSpPr>
        <p:spPr>
          <a:xfrm>
            <a:off x="4495800" y="4648200"/>
            <a:ext cx="3008313" cy="1295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MANET Network managed by OLSR</a:t>
            </a:r>
          </a:p>
        </p:txBody>
      </p:sp>
      <p:sp>
        <p:nvSpPr>
          <p:cNvPr id="14346" name="TextBox 27"/>
          <p:cNvSpPr txBox="1">
            <a:spLocks noChangeArrowheads="1"/>
          </p:cNvSpPr>
          <p:nvPr/>
        </p:nvSpPr>
        <p:spPr bwMode="auto">
          <a:xfrm>
            <a:off x="725488" y="2514600"/>
            <a:ext cx="1922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1: </a:t>
            </a:r>
            <a:r>
              <a:rPr lang="en-US">
                <a:latin typeface="Calibri" pitchFamily="34" charset="0"/>
              </a:rPr>
              <a:t>Packet Received</a:t>
            </a:r>
          </a:p>
        </p:txBody>
      </p:sp>
      <p:sp>
        <p:nvSpPr>
          <p:cNvPr id="14347" name="TextBox 28"/>
          <p:cNvSpPr txBox="1">
            <a:spLocks noChangeArrowheads="1"/>
          </p:cNvSpPr>
          <p:nvPr/>
        </p:nvSpPr>
        <p:spPr bwMode="auto">
          <a:xfrm>
            <a:off x="396875" y="1371600"/>
            <a:ext cx="1285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2:</a:t>
            </a:r>
            <a:r>
              <a:rPr lang="en-US">
                <a:latin typeface="Calibri" pitchFamily="34" charset="0"/>
              </a:rPr>
              <a:t> MeDeHa </a:t>
            </a:r>
          </a:p>
          <a:p>
            <a:pPr algn="ctr"/>
            <a:r>
              <a:rPr lang="en-US">
                <a:latin typeface="Calibri" pitchFamily="34" charset="0"/>
              </a:rPr>
              <a:t>extracts</a:t>
            </a:r>
          </a:p>
          <a:p>
            <a:pPr algn="ctr"/>
            <a:r>
              <a:rPr lang="en-US">
                <a:latin typeface="Calibri" pitchFamily="34" charset="0"/>
              </a:rPr>
              <a:t>Data and @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11488" y="1212850"/>
            <a:ext cx="1676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1"/>
          </p:cNvCxnSpPr>
          <p:nvPr/>
        </p:nvCxnSpPr>
        <p:spPr>
          <a:xfrm rot="10800000" flipV="1">
            <a:off x="3887788" y="1524000"/>
            <a:ext cx="9525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 noChangeShapeType="1"/>
            <a:stCxn id="31" idx="2"/>
            <a:endCxn id="10" idx="0"/>
          </p:cNvCxnSpPr>
          <p:nvPr/>
        </p:nvCxnSpPr>
        <p:spPr bwMode="auto">
          <a:xfrm>
            <a:off x="5410200" y="2298700"/>
            <a:ext cx="0" cy="1727200"/>
          </a:xfrm>
          <a:prstGeom prst="straightConnector1">
            <a:avLst/>
          </a:prstGeom>
          <a:noFill/>
          <a:ln w="9525" algn="ctr">
            <a:solidFill>
              <a:srgbClr val="4A7EBB"/>
            </a:solidFill>
            <a:round/>
            <a:headEnd type="arrow" w="med" len="med"/>
            <a:tailEnd type="arrow" w="med" len="med"/>
          </a:ln>
        </p:spPr>
      </p:cxnSp>
      <p:sp>
        <p:nvSpPr>
          <p:cNvPr id="14353" name="TextBox 65"/>
          <p:cNvSpPr txBox="1">
            <a:spLocks noChangeArrowheads="1"/>
          </p:cNvSpPr>
          <p:nvPr/>
        </p:nvSpPr>
        <p:spPr bwMode="auto">
          <a:xfrm>
            <a:off x="1524000" y="152400"/>
            <a:ext cx="5791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Gateway Node (Interfacing with a MANET network)</a:t>
            </a:r>
          </a:p>
        </p:txBody>
      </p:sp>
      <p:cxnSp>
        <p:nvCxnSpPr>
          <p:cNvPr id="68" name="Straight Arrow Connector 67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582738" y="3155950"/>
            <a:ext cx="17526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4355" name="TextBox 68"/>
          <p:cNvSpPr txBox="1">
            <a:spLocks noChangeArrowheads="1"/>
          </p:cNvSpPr>
          <p:nvPr/>
        </p:nvSpPr>
        <p:spPr bwMode="auto">
          <a:xfrm>
            <a:off x="4310063" y="17637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6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24400" y="914400"/>
            <a:ext cx="13716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MeDeHa + OLSR Interface</a:t>
            </a:r>
          </a:p>
        </p:txBody>
      </p:sp>
      <p:sp>
        <p:nvSpPr>
          <p:cNvPr id="14357" name="TextBox 32"/>
          <p:cNvSpPr txBox="1">
            <a:spLocks noChangeArrowheads="1"/>
          </p:cNvSpPr>
          <p:nvPr/>
        </p:nvSpPr>
        <p:spPr bwMode="auto">
          <a:xfrm>
            <a:off x="3055938" y="933450"/>
            <a:ext cx="1676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4: </a:t>
            </a:r>
            <a:r>
              <a:rPr lang="en-US">
                <a:latin typeface="Calibri" pitchFamily="34" charset="0"/>
              </a:rPr>
              <a:t>MeDeHa asks</a:t>
            </a:r>
          </a:p>
          <a:p>
            <a:pPr algn="ctr"/>
            <a:r>
              <a:rPr lang="en-US">
                <a:latin typeface="Calibri" pitchFamily="34" charset="0"/>
              </a:rPr>
              <a:t>For forwarding </a:t>
            </a:r>
          </a:p>
          <a:p>
            <a:pPr algn="ctr"/>
            <a:r>
              <a:rPr lang="en-US">
                <a:latin typeface="Calibri" pitchFamily="34" charset="0"/>
              </a:rPr>
              <a:t>The packet</a:t>
            </a:r>
          </a:p>
        </p:txBody>
      </p:sp>
      <p:sp>
        <p:nvSpPr>
          <p:cNvPr id="14358" name="TextBox 33"/>
          <p:cNvSpPr txBox="1">
            <a:spLocks noChangeArrowheads="1"/>
          </p:cNvSpPr>
          <p:nvPr/>
        </p:nvSpPr>
        <p:spPr bwMode="auto">
          <a:xfrm>
            <a:off x="2557463" y="2962275"/>
            <a:ext cx="25923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3:</a:t>
            </a:r>
            <a:r>
              <a:rPr lang="en-US">
                <a:latin typeface="Calibri" pitchFamily="34" charset="0"/>
              </a:rPr>
              <a:t> MeDeHa verifies</a:t>
            </a:r>
          </a:p>
          <a:p>
            <a:pPr algn="ctr"/>
            <a:r>
              <a:rPr lang="en-US">
                <a:latin typeface="Calibri" pitchFamily="34" charset="0"/>
              </a:rPr>
              <a:t> the existence  </a:t>
            </a:r>
          </a:p>
          <a:p>
            <a:pPr algn="ctr"/>
            <a:r>
              <a:rPr lang="en-US">
                <a:latin typeface="Calibri" pitchFamily="34" charset="0"/>
              </a:rPr>
              <a:t>of the MANET destination</a:t>
            </a:r>
          </a:p>
        </p:txBody>
      </p:sp>
      <p:sp>
        <p:nvSpPr>
          <p:cNvPr id="14359" name="TextBox 34"/>
          <p:cNvSpPr txBox="1">
            <a:spLocks noChangeArrowheads="1"/>
          </p:cNvSpPr>
          <p:nvPr/>
        </p:nvSpPr>
        <p:spPr bwMode="auto">
          <a:xfrm>
            <a:off x="4954588" y="2667000"/>
            <a:ext cx="23780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5:</a:t>
            </a:r>
            <a:r>
              <a:rPr lang="en-US">
                <a:latin typeface="Calibri" pitchFamily="34" charset="0"/>
              </a:rPr>
              <a:t> Injects</a:t>
            </a:r>
          </a:p>
          <a:p>
            <a:pPr algn="ctr"/>
            <a:r>
              <a:rPr lang="en-US">
                <a:latin typeface="Calibri" pitchFamily="34" charset="0"/>
              </a:rPr>
              <a:t>The packet towards the</a:t>
            </a:r>
          </a:p>
          <a:p>
            <a:pPr algn="ctr"/>
            <a:r>
              <a:rPr lang="en-US">
                <a:latin typeface="Calibri" pitchFamily="34" charset="0"/>
              </a:rPr>
              <a:t>Selected destination</a:t>
            </a:r>
          </a:p>
        </p:txBody>
      </p:sp>
      <p:sp>
        <p:nvSpPr>
          <p:cNvPr id="14360" name="TextBox 35"/>
          <p:cNvSpPr txBox="1">
            <a:spLocks noChangeArrowheads="1"/>
          </p:cNvSpPr>
          <p:nvPr/>
        </p:nvSpPr>
        <p:spPr bwMode="auto">
          <a:xfrm>
            <a:off x="6019800" y="1143000"/>
            <a:ext cx="2535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6: </a:t>
            </a:r>
            <a:r>
              <a:rPr lang="en-US">
                <a:latin typeface="Calibri" pitchFamily="34" charset="0"/>
              </a:rPr>
              <a:t>OLSR updates</a:t>
            </a:r>
          </a:p>
          <a:p>
            <a:pPr algn="ctr"/>
            <a:r>
              <a:rPr lang="en-US">
                <a:latin typeface="Calibri" pitchFamily="34" charset="0"/>
              </a:rPr>
              <a:t>The MANET routing table</a:t>
            </a: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 flipV="1">
            <a:off x="2286000" y="4419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 flipH="1" flipV="1">
            <a:off x="53340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2743200" y="228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743200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39888" y="609600"/>
            <a:ext cx="4876800" cy="3657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68488" y="914400"/>
            <a:ext cx="11430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MeDeHa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240088" y="2209800"/>
            <a:ext cx="1295400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Collected EID(s)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87888" y="903288"/>
            <a:ext cx="1676400" cy="6207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HBSD External Router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3288" y="4038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Ethernet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6488" y="40386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Wi-Fi</a:t>
            </a:r>
          </a:p>
        </p:txBody>
      </p:sp>
      <p:sp>
        <p:nvSpPr>
          <p:cNvPr id="11" name="Cloud 10"/>
          <p:cNvSpPr/>
          <p:nvPr/>
        </p:nvSpPr>
        <p:spPr>
          <a:xfrm>
            <a:off x="39688" y="4724400"/>
            <a:ext cx="2590800" cy="1600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MeDeHa powered Infrastructure Network</a:t>
            </a:r>
          </a:p>
        </p:txBody>
      </p:sp>
      <p:cxnSp>
        <p:nvCxnSpPr>
          <p:cNvPr id="13" name="Straight Arrow Connector 12"/>
          <p:cNvCxnSpPr>
            <a:stCxn id="11" idx="0"/>
            <a:endCxn id="9" idx="2"/>
          </p:cNvCxnSpPr>
          <p:nvPr/>
        </p:nvCxnSpPr>
        <p:spPr>
          <a:xfrm flipV="1">
            <a:off x="2628900" y="4419600"/>
            <a:ext cx="153988" cy="1104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687888" y="1817688"/>
            <a:ext cx="1676400" cy="5445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DTN2 Daemon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Cloud 20"/>
          <p:cNvSpPr/>
          <p:nvPr/>
        </p:nvSpPr>
        <p:spPr>
          <a:xfrm>
            <a:off x="4611688" y="5029200"/>
            <a:ext cx="2590800" cy="1295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DTN2 + HBSD Powered Mobile Network</a:t>
            </a:r>
          </a:p>
        </p:txBody>
      </p:sp>
      <p:cxnSp>
        <p:nvCxnSpPr>
          <p:cNvPr id="22" name="Straight Arrow Connector 21"/>
          <p:cNvCxnSpPr>
            <a:stCxn id="21" idx="3"/>
            <a:endCxn id="10" idx="2"/>
          </p:cNvCxnSpPr>
          <p:nvPr/>
        </p:nvCxnSpPr>
        <p:spPr>
          <a:xfrm rot="16200000" flipV="1">
            <a:off x="5374481" y="4571207"/>
            <a:ext cx="684213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Box 27"/>
          <p:cNvSpPr txBox="1">
            <a:spLocks noChangeArrowheads="1"/>
          </p:cNvSpPr>
          <p:nvPr/>
        </p:nvSpPr>
        <p:spPr bwMode="auto">
          <a:xfrm>
            <a:off x="725488" y="2514600"/>
            <a:ext cx="1922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1: </a:t>
            </a:r>
            <a:r>
              <a:rPr lang="en-US">
                <a:latin typeface="Calibri" pitchFamily="34" charset="0"/>
              </a:rPr>
              <a:t>Packet Received</a:t>
            </a:r>
          </a:p>
        </p:txBody>
      </p:sp>
      <p:sp>
        <p:nvSpPr>
          <p:cNvPr id="15373" name="TextBox 28"/>
          <p:cNvSpPr txBox="1">
            <a:spLocks noChangeArrowheads="1"/>
          </p:cNvSpPr>
          <p:nvPr/>
        </p:nvSpPr>
        <p:spPr bwMode="auto">
          <a:xfrm>
            <a:off x="26988" y="1371600"/>
            <a:ext cx="202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2:</a:t>
            </a:r>
            <a:r>
              <a:rPr lang="en-US">
                <a:latin typeface="Calibri" pitchFamily="34" charset="0"/>
              </a:rPr>
              <a:t> MeDeHa extracts</a:t>
            </a:r>
          </a:p>
          <a:p>
            <a:pPr algn="ctr"/>
            <a:r>
              <a:rPr lang="en-US">
                <a:latin typeface="Calibri" pitchFamily="34" charset="0"/>
              </a:rPr>
              <a:t>Data and @</a:t>
            </a:r>
          </a:p>
        </p:txBody>
      </p:sp>
      <p:sp>
        <p:nvSpPr>
          <p:cNvPr id="15374" name="TextBox 29"/>
          <p:cNvSpPr txBox="1">
            <a:spLocks noChangeArrowheads="1"/>
          </p:cNvSpPr>
          <p:nvPr/>
        </p:nvSpPr>
        <p:spPr bwMode="auto">
          <a:xfrm>
            <a:off x="2705100" y="3124200"/>
            <a:ext cx="2295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3:</a:t>
            </a:r>
            <a:r>
              <a:rPr lang="en-US">
                <a:latin typeface="Calibri" pitchFamily="34" charset="0"/>
              </a:rPr>
              <a:t> MeDeHa verifies</a:t>
            </a:r>
          </a:p>
          <a:p>
            <a:pPr algn="ctr"/>
            <a:r>
              <a:rPr lang="en-US">
                <a:latin typeface="Calibri" pitchFamily="34" charset="0"/>
              </a:rPr>
              <a:t> the existence  </a:t>
            </a:r>
          </a:p>
          <a:p>
            <a:pPr algn="ctr"/>
            <a:r>
              <a:rPr lang="en-US">
                <a:latin typeface="Calibri" pitchFamily="34" charset="0"/>
              </a:rPr>
              <a:t>of the DTN destination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2552700" y="24765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8" idx="1"/>
          </p:cNvCxnSpPr>
          <p:nvPr/>
        </p:nvCxnSpPr>
        <p:spPr>
          <a:xfrm flipV="1">
            <a:off x="3011488" y="1212850"/>
            <a:ext cx="167640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  <a:endCxn id="16" idx="0"/>
          </p:cNvCxnSpPr>
          <p:nvPr/>
        </p:nvCxnSpPr>
        <p:spPr>
          <a:xfrm rot="5400000">
            <a:off x="5380832" y="1670844"/>
            <a:ext cx="2921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7" idx="2"/>
          </p:cNvCxnSpPr>
          <p:nvPr/>
        </p:nvCxnSpPr>
        <p:spPr>
          <a:xfrm>
            <a:off x="2743200" y="2667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1"/>
          </p:cNvCxnSpPr>
          <p:nvPr/>
        </p:nvCxnSpPr>
        <p:spPr>
          <a:xfrm rot="10800000" flipV="1">
            <a:off x="3887788" y="1511300"/>
            <a:ext cx="952500" cy="685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0" name="TextBox 61"/>
          <p:cNvSpPr txBox="1">
            <a:spLocks noChangeArrowheads="1"/>
          </p:cNvSpPr>
          <p:nvPr/>
        </p:nvSpPr>
        <p:spPr bwMode="auto">
          <a:xfrm>
            <a:off x="4916488" y="2733675"/>
            <a:ext cx="28781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5:</a:t>
            </a:r>
            <a:r>
              <a:rPr lang="en-US">
                <a:latin typeface="Calibri" pitchFamily="34" charset="0"/>
              </a:rPr>
              <a:t> DTN2 injects</a:t>
            </a:r>
          </a:p>
          <a:p>
            <a:pPr algn="ctr"/>
            <a:r>
              <a:rPr lang="en-US">
                <a:latin typeface="Calibri" pitchFamily="34" charset="0"/>
              </a:rPr>
              <a:t>The new Bundle towards the</a:t>
            </a:r>
          </a:p>
          <a:p>
            <a:pPr algn="ctr"/>
            <a:r>
              <a:rPr lang="en-US">
                <a:latin typeface="Calibri" pitchFamily="34" charset="0"/>
              </a:rPr>
              <a:t>Selected destination</a:t>
            </a:r>
          </a:p>
        </p:txBody>
      </p:sp>
      <p:cxnSp>
        <p:nvCxnSpPr>
          <p:cNvPr id="64" name="Straight Arrow Connector 63"/>
          <p:cNvCxnSpPr>
            <a:stCxn id="16" idx="2"/>
            <a:endCxn id="10" idx="0"/>
          </p:cNvCxnSpPr>
          <p:nvPr/>
        </p:nvCxnSpPr>
        <p:spPr>
          <a:xfrm rot="5400000">
            <a:off x="4688682" y="3201194"/>
            <a:ext cx="1676400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2" name="TextBox 65"/>
          <p:cNvSpPr txBox="1">
            <a:spLocks noChangeArrowheads="1"/>
          </p:cNvSpPr>
          <p:nvPr/>
        </p:nvSpPr>
        <p:spPr bwMode="auto">
          <a:xfrm>
            <a:off x="1828800" y="152400"/>
            <a:ext cx="594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Gateway Node (Interfacing with a DTN network)</a:t>
            </a:r>
          </a:p>
        </p:txBody>
      </p:sp>
      <p:cxnSp>
        <p:nvCxnSpPr>
          <p:cNvPr id="68" name="Straight Arrow Connector 67"/>
          <p:cNvCxnSpPr>
            <a:stCxn id="6" idx="2"/>
          </p:cNvCxnSpPr>
          <p:nvPr/>
        </p:nvCxnSpPr>
        <p:spPr>
          <a:xfrm rot="16200000" flipH="1">
            <a:off x="1582738" y="3143250"/>
            <a:ext cx="17526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4" name="TextBox 68"/>
          <p:cNvSpPr txBox="1">
            <a:spLocks noChangeArrowheads="1"/>
          </p:cNvSpPr>
          <p:nvPr/>
        </p:nvSpPr>
        <p:spPr bwMode="auto">
          <a:xfrm>
            <a:off x="4310063" y="1763713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6</a:t>
            </a:r>
          </a:p>
        </p:txBody>
      </p:sp>
      <p:sp>
        <p:nvSpPr>
          <p:cNvPr id="15385" name="TextBox 69"/>
          <p:cNvSpPr txBox="1">
            <a:spLocks noChangeArrowheads="1"/>
          </p:cNvSpPr>
          <p:nvPr/>
        </p:nvSpPr>
        <p:spPr bwMode="auto">
          <a:xfrm>
            <a:off x="6481763" y="762000"/>
            <a:ext cx="23272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6: </a:t>
            </a:r>
            <a:r>
              <a:rPr lang="en-US">
                <a:latin typeface="Calibri" pitchFamily="34" charset="0"/>
              </a:rPr>
              <a:t>HBSD updates</a:t>
            </a:r>
          </a:p>
          <a:p>
            <a:pPr algn="ctr"/>
            <a:r>
              <a:rPr lang="en-US">
                <a:latin typeface="Calibri" pitchFamily="34" charset="0"/>
              </a:rPr>
              <a:t>The list of available </a:t>
            </a:r>
          </a:p>
          <a:p>
            <a:pPr algn="ctr"/>
            <a:r>
              <a:rPr lang="en-US">
                <a:latin typeface="Calibri" pitchFamily="34" charset="0"/>
              </a:rPr>
              <a:t>EID(s) whenever it</a:t>
            </a:r>
          </a:p>
          <a:p>
            <a:pPr algn="ctr"/>
            <a:r>
              <a:rPr lang="en-US">
                <a:latin typeface="Calibri" pitchFamily="34" charset="0"/>
              </a:rPr>
              <a:t>Receives a notification </a:t>
            </a:r>
          </a:p>
          <a:p>
            <a:pPr algn="ctr"/>
            <a:r>
              <a:rPr lang="en-US">
                <a:latin typeface="Calibri" pitchFamily="34" charset="0"/>
              </a:rPr>
              <a:t>from DTN2 about the</a:t>
            </a:r>
          </a:p>
          <a:p>
            <a:pPr algn="ctr"/>
            <a:r>
              <a:rPr lang="en-US">
                <a:latin typeface="Calibri" pitchFamily="34" charset="0"/>
              </a:rPr>
              <a:t>Existence of a new</a:t>
            </a:r>
          </a:p>
          <a:p>
            <a:pPr algn="ctr"/>
            <a:r>
              <a:rPr lang="en-US">
                <a:latin typeface="Calibri" pitchFamily="34" charset="0"/>
              </a:rPr>
              <a:t>DTN Node.</a:t>
            </a:r>
          </a:p>
        </p:txBody>
      </p:sp>
      <p:sp>
        <p:nvSpPr>
          <p:cNvPr id="15386" name="TextBox 32"/>
          <p:cNvSpPr txBox="1">
            <a:spLocks noChangeArrowheads="1"/>
          </p:cNvSpPr>
          <p:nvPr/>
        </p:nvSpPr>
        <p:spPr bwMode="auto">
          <a:xfrm>
            <a:off x="2986088" y="933450"/>
            <a:ext cx="18161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4: </a:t>
            </a:r>
            <a:r>
              <a:rPr lang="en-US">
                <a:latin typeface="Calibri" pitchFamily="34" charset="0"/>
              </a:rPr>
              <a:t>MeDeHa asks</a:t>
            </a:r>
          </a:p>
          <a:p>
            <a:pPr algn="ctr"/>
            <a:r>
              <a:rPr lang="en-US">
                <a:latin typeface="Calibri" pitchFamily="34" charset="0"/>
              </a:rPr>
              <a:t>For Bundling and </a:t>
            </a:r>
          </a:p>
          <a:p>
            <a:pPr algn="ctr"/>
            <a:r>
              <a:rPr lang="en-US">
                <a:latin typeface="Calibri" pitchFamily="34" charset="0"/>
              </a:rPr>
              <a:t>Sending the</a:t>
            </a:r>
          </a:p>
          <a:p>
            <a:pPr algn="ctr"/>
            <a:r>
              <a:rPr lang="en-US">
                <a:latin typeface="Calibri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cs typeface="Arial" charset="0"/>
              </a:rPr>
              <a:t>Connection of HBSD external router to the DTN2 daemon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65325" y="2151063"/>
            <a:ext cx="1368425" cy="1014412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Maintain/ Exchange Network Statistics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590925"/>
            <a:ext cx="7596188" cy="276225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Make Decisions (Scheduling, Drop, </a:t>
            </a: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Forwarding) </a:t>
            </a: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2151063"/>
            <a:ext cx="1368425" cy="1014412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Maintain Network Description (Nodes, Links, 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4527550"/>
            <a:ext cx="1871663" cy="646113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Receive events via a Multicast channel  </a:t>
            </a: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(XML-SAX)</a:t>
            </a:r>
          </a:p>
        </p:txBody>
      </p:sp>
      <p:sp>
        <p:nvSpPr>
          <p:cNvPr id="17" name="TextBox 19"/>
          <p:cNvSpPr txBox="1"/>
          <p:nvPr/>
        </p:nvSpPr>
        <p:spPr>
          <a:xfrm>
            <a:off x="6142038" y="4495800"/>
            <a:ext cx="1871662" cy="646113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Send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Requests vi </a:t>
            </a: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a Multicast </a:t>
            </a: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Channel</a:t>
            </a:r>
          </a:p>
        </p:txBody>
      </p:sp>
      <p:sp>
        <p:nvSpPr>
          <p:cNvPr id="16391" name="Line 29"/>
          <p:cNvSpPr>
            <a:spLocks noChangeShapeType="1"/>
          </p:cNvSpPr>
          <p:nvPr/>
        </p:nvSpPr>
        <p:spPr bwMode="auto">
          <a:xfrm flipV="1">
            <a:off x="1173163" y="388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2" name="Line 30"/>
          <p:cNvSpPr>
            <a:spLocks noChangeShapeType="1"/>
          </p:cNvSpPr>
          <p:nvPr/>
        </p:nvSpPr>
        <p:spPr bwMode="auto">
          <a:xfrm>
            <a:off x="7292975" y="3886200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0" name="TextBox 13"/>
          <p:cNvSpPr txBox="1"/>
          <p:nvPr/>
        </p:nvSpPr>
        <p:spPr>
          <a:xfrm>
            <a:off x="4989513" y="2151063"/>
            <a:ext cx="1368425" cy="1014412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Load Configuration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6573838" y="2151063"/>
            <a:ext cx="1368425" cy="1014412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Save Log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6395" name="Line 34"/>
          <p:cNvSpPr>
            <a:spLocks noChangeShapeType="1"/>
          </p:cNvSpPr>
          <p:nvPr/>
        </p:nvSpPr>
        <p:spPr bwMode="auto">
          <a:xfrm>
            <a:off x="1173163" y="3159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6" name="Line 35"/>
          <p:cNvSpPr>
            <a:spLocks noChangeShapeType="1"/>
          </p:cNvSpPr>
          <p:nvPr/>
        </p:nvSpPr>
        <p:spPr bwMode="auto">
          <a:xfrm>
            <a:off x="2613025" y="3159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7" name="Line 36"/>
          <p:cNvSpPr>
            <a:spLocks noChangeShapeType="1"/>
          </p:cNvSpPr>
          <p:nvPr/>
        </p:nvSpPr>
        <p:spPr bwMode="auto">
          <a:xfrm>
            <a:off x="5638800" y="3159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398" name="Line 37"/>
          <p:cNvSpPr>
            <a:spLocks noChangeShapeType="1"/>
          </p:cNvSpPr>
          <p:nvPr/>
        </p:nvSpPr>
        <p:spPr bwMode="auto">
          <a:xfrm>
            <a:off x="7223125" y="31591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" name="TextBox 13"/>
          <p:cNvSpPr txBox="1"/>
          <p:nvPr/>
        </p:nvSpPr>
        <p:spPr>
          <a:xfrm>
            <a:off x="3478213" y="2133600"/>
            <a:ext cx="1368425" cy="1014413"/>
          </a:xfrm>
          <a:prstGeom prst="rect">
            <a:avLst/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Manage local, persistent storage of bundles</a:t>
            </a:r>
          </a:p>
        </p:txBody>
      </p:sp>
      <p:sp>
        <p:nvSpPr>
          <p:cNvPr id="16400" name="Line 39"/>
          <p:cNvSpPr>
            <a:spLocks noChangeShapeType="1"/>
          </p:cNvSpPr>
          <p:nvPr/>
        </p:nvSpPr>
        <p:spPr bwMode="auto">
          <a:xfrm>
            <a:off x="4127500" y="31416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8" name="AutoShape 40"/>
          <p:cNvSpPr>
            <a:spLocks noChangeArrowheads="1"/>
          </p:cNvSpPr>
          <p:nvPr/>
        </p:nvSpPr>
        <p:spPr bwMode="auto">
          <a:xfrm>
            <a:off x="3478213" y="5805488"/>
            <a:ext cx="1789112" cy="303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CACE1"/>
              </a:gs>
              <a:gs pos="35001">
                <a:srgbClr val="C5C5E9"/>
              </a:gs>
              <a:gs pos="100000">
                <a:srgbClr val="E9E9F7"/>
              </a:gs>
            </a:gsLst>
            <a:lin ang="16200000" scaled="1"/>
          </a:gradFill>
          <a:ln w="9525" algn="ctr">
            <a:solidFill>
              <a:srgbClr val="292989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  <a:latin typeface="Verdana" pitchFamily="34" charset="0"/>
                <a:cs typeface="Times New Roman" pitchFamily="18" charset="0"/>
              </a:rPr>
              <a:t>DTN2 Daemon</a:t>
            </a:r>
            <a:endParaRPr lang="fr-FR" sz="1200" b="1" dirty="0">
              <a:solidFill>
                <a:srgbClr val="000000"/>
              </a:solidFill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6402" name="Line 41"/>
          <p:cNvSpPr>
            <a:spLocks noChangeShapeType="1"/>
          </p:cNvSpPr>
          <p:nvPr/>
        </p:nvSpPr>
        <p:spPr bwMode="auto">
          <a:xfrm flipH="1" flipV="1">
            <a:off x="2254250" y="494188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6403" name="Line 42"/>
          <p:cNvSpPr>
            <a:spLocks noChangeShapeType="1"/>
          </p:cNvSpPr>
          <p:nvPr/>
        </p:nvSpPr>
        <p:spPr bwMode="auto">
          <a:xfrm flipH="1">
            <a:off x="4270375" y="4868863"/>
            <a:ext cx="18716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1" name="Right Brace 30"/>
          <p:cNvSpPr/>
          <p:nvPr/>
        </p:nvSpPr>
        <p:spPr>
          <a:xfrm>
            <a:off x="8229600" y="1981200"/>
            <a:ext cx="76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405" name="TextBox 31"/>
          <p:cNvSpPr txBox="1">
            <a:spLocks noChangeArrowheads="1"/>
          </p:cNvSpPr>
          <p:nvPr/>
        </p:nvSpPr>
        <p:spPr bwMode="auto">
          <a:xfrm rot="5400000">
            <a:off x="7516019" y="2742406"/>
            <a:ext cx="2254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HBSD External Router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210</Words>
  <Application>Microsoft Office PowerPoint</Application>
  <PresentationFormat>Affichage à l'écran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Arial</vt:lpstr>
      <vt:lpstr>Verdana</vt:lpstr>
      <vt:lpstr>Times New Roman</vt:lpstr>
      <vt:lpstr>Office Theme</vt:lpstr>
      <vt:lpstr>How does MeDeHa interfaces with MANET and DTN2 networks</vt:lpstr>
      <vt:lpstr>Diapositive 2</vt:lpstr>
      <vt:lpstr>Diapositive 3</vt:lpstr>
      <vt:lpstr>Connection of HBSD external router to the DTN2 daemon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amir</dc:creator>
  <cp:lastModifiedBy>SEMIR</cp:lastModifiedBy>
  <cp:revision>32</cp:revision>
  <dcterms:created xsi:type="dcterms:W3CDTF">2010-07-28T07:57:08Z</dcterms:created>
  <dcterms:modified xsi:type="dcterms:W3CDTF">2010-12-09T09:50:35Z</dcterms:modified>
</cp:coreProperties>
</file>