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4"/>
    <p:restoredTop sz="94790"/>
  </p:normalViewPr>
  <p:slideViewPr>
    <p:cSldViewPr snapToGrid="0">
      <p:cViewPr>
        <p:scale>
          <a:sx n="93" d="100"/>
          <a:sy n="93" d="100"/>
        </p:scale>
        <p:origin x="32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002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7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15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71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83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798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04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2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2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374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941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923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532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0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85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68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4302-5342-4547-B914-F347D1EB5AB3}" type="datetimeFigureOut">
              <a:rPr lang="en-IL" smtClean="0"/>
              <a:t>23/11/2024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060F-982B-8D47-A33E-026AFBF49D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314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EA32-0DDA-608F-E704-ED4793EC9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 - Identifying Age-Related Conditions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9F4EB-B9DB-0C38-977A-0542DC041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in ML and Data Analysis​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72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42BD1-BB3D-0DCF-FCC1-6F9B16A8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5DC8-A5C4-8927-B880-29FD8369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04EB-300E-CB88-43CA-CC7575E133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1076" y="1690687"/>
            <a:ext cx="5832424" cy="4605181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Column Variance Considerations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High variance can indicate effective classification potential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Low variance columns are often removed to avoid noise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Correlation and Classification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Retain columns with strong correlation to specific classes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Remove columns without significant connection to avoid noise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Use transformers to handle the data better and identify different patterns 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Handling Missing Values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Implement smart techniques to manage missing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Assigning Unique Values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3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Ensure 'A' and 'B' strings in EJ column are unique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3E5DBAC-A66D-56D6-547E-D1BEF5A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98" y="2417007"/>
            <a:ext cx="5738102" cy="2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6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E773-69E1-DB90-1DFF-800B82526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64E3-800A-E08B-E9D0-245C5BA3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262626"/>
                </a:solidFill>
                <a:effectLst/>
                <a:latin typeface="Aptos Display" panose="020B0004020202020204" pitchFamily="34" charset="0"/>
              </a:rPr>
              <a:t>Advanced Methods Overview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​</a:t>
            </a:r>
            <a:endParaRPr lang="en-IL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0655-9F8B-E919-D63B-1B1213C5EE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6775"/>
            <a:ext cx="5832424" cy="3697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Experimentation with Random Forest​</a:t>
            </a:r>
          </a:p>
          <a:p>
            <a:pPr lvl="1"/>
            <a:r>
              <a:rPr lang="en-US" dirty="0"/>
              <a:t>Basic and manual configurations​</a:t>
            </a:r>
          </a:p>
          <a:p>
            <a:r>
              <a:rPr lang="en-US" dirty="0"/>
              <a:t>Adoption of advanced boosting methods​</a:t>
            </a:r>
          </a:p>
          <a:p>
            <a:pPr lvl="1"/>
            <a:r>
              <a:rPr lang="en-US" dirty="0" err="1"/>
              <a:t>CatBoost</a:t>
            </a:r>
            <a:r>
              <a:rPr lang="en-US" dirty="0"/>
              <a:t>​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​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​</a:t>
            </a:r>
          </a:p>
          <a:p>
            <a:pPr lvl="1"/>
            <a:r>
              <a:rPr lang="en-US" dirty="0" err="1"/>
              <a:t>TabPFN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1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ECFB-BD3E-3F78-E921-95BABEA5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600" b="1" dirty="0"/>
              <a:t>Boost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3458-7183-CCFE-68CA-186DB84E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312243"/>
            <a:ext cx="2882475" cy="823912"/>
          </a:xfrm>
        </p:spPr>
        <p:txBody>
          <a:bodyPr/>
          <a:lstStyle/>
          <a:p>
            <a:pPr algn="ctr"/>
            <a:r>
              <a:rPr lang="en-US" sz="3200" dirty="0" err="1"/>
              <a:t>XGBoost</a:t>
            </a:r>
            <a:r>
              <a:rPr lang="en-US" sz="3200" dirty="0"/>
              <a:t>​</a:t>
            </a:r>
            <a:endParaRPr lang="en-IL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EBE61-6094-C099-B11D-52D3D904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369913"/>
            <a:ext cx="2882475" cy="26261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Powerful, efficient, and scalable implementation of gradient boosting​</a:t>
            </a:r>
          </a:p>
          <a:p>
            <a:pPr algn="ctr"/>
            <a:r>
              <a:rPr lang="en-US" dirty="0"/>
              <a:t>Primarily used for structured/tabular data​</a:t>
            </a:r>
          </a:p>
          <a:p>
            <a:pPr algn="ctr"/>
            <a:r>
              <a:rPr lang="en-US" dirty="0"/>
              <a:t>Features like regularization and tree pruning reduce overfitting​</a:t>
            </a:r>
          </a:p>
          <a:p>
            <a:pPr algn="ctr"/>
            <a:r>
              <a:rPr lang="en-US" dirty="0"/>
              <a:t>Results:​</a:t>
            </a:r>
          </a:p>
          <a:p>
            <a:pPr algn="ctr"/>
            <a:r>
              <a:rPr lang="en-US" dirty="0"/>
              <a:t>0.58 / 0.41</a:t>
            </a:r>
          </a:p>
          <a:p>
            <a:pPr algn="ctr"/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03A51-7850-6EA7-FC71-D100BFBCB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312243"/>
            <a:ext cx="2896671" cy="823912"/>
          </a:xfrm>
        </p:spPr>
        <p:txBody>
          <a:bodyPr/>
          <a:lstStyle/>
          <a:p>
            <a:pPr algn="ctr"/>
            <a:r>
              <a:rPr lang="en-US" sz="3200" dirty="0" err="1"/>
              <a:t>LightGBM</a:t>
            </a:r>
            <a:endParaRPr lang="en-IL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E3A30-1D07-EF7B-A0A6-248479A9D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369913"/>
            <a:ext cx="2896671" cy="262615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LightGBM</a:t>
            </a:r>
            <a:r>
              <a:rPr lang="en-US" dirty="0"/>
              <a:t> Characteristics:​</a:t>
            </a:r>
          </a:p>
          <a:p>
            <a:pPr algn="ctr"/>
            <a:r>
              <a:rPr lang="en-US" dirty="0"/>
              <a:t>Fast and efficient gradient boosting library​</a:t>
            </a:r>
          </a:p>
          <a:p>
            <a:pPr algn="ctr"/>
            <a:r>
              <a:rPr lang="en-US" dirty="0"/>
              <a:t>Uses histogram-based learning​</a:t>
            </a:r>
          </a:p>
          <a:p>
            <a:pPr algn="ctr"/>
            <a:r>
              <a:rPr lang="en-US" dirty="0"/>
              <a:t>Employs leaf-wise tree growth for speed and accuracy​</a:t>
            </a:r>
          </a:p>
          <a:p>
            <a:pPr algn="ctr"/>
            <a:r>
              <a:rPr lang="en-US" dirty="0"/>
              <a:t>Results:​</a:t>
            </a:r>
          </a:p>
          <a:p>
            <a:pPr algn="ctr"/>
            <a:r>
              <a:rPr lang="en-US" dirty="0"/>
              <a:t>0.47 / 0.47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29F2C6-B7E8-8D32-C8B8-2346DD5DBE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312243"/>
            <a:ext cx="2882475" cy="823912"/>
          </a:xfrm>
        </p:spPr>
        <p:txBody>
          <a:bodyPr/>
          <a:lstStyle/>
          <a:p>
            <a:pPr algn="ctr"/>
            <a:r>
              <a:rPr lang="en-US" sz="3200" dirty="0" err="1"/>
              <a:t>CatBoost</a:t>
            </a:r>
            <a:endParaRPr lang="en-IL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6A3FBB-D092-4736-6566-B50A497AE11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369913"/>
            <a:ext cx="2882475" cy="262615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Gradient boosting library​</a:t>
            </a:r>
          </a:p>
          <a:p>
            <a:pPr algn="ctr"/>
            <a:r>
              <a:rPr lang="en-US" dirty="0"/>
              <a:t>Optimized for datasets with categorical features​</a:t>
            </a:r>
          </a:p>
          <a:p>
            <a:pPr algn="ctr"/>
            <a:r>
              <a:rPr lang="en-US" dirty="0"/>
              <a:t>Key Features:​</a:t>
            </a:r>
          </a:p>
          <a:p>
            <a:pPr algn="ctr"/>
            <a:r>
              <a:rPr lang="en-US" dirty="0"/>
              <a:t>Minimal preprocessing required​</a:t>
            </a:r>
          </a:p>
          <a:p>
            <a:pPr algn="ctr"/>
            <a:r>
              <a:rPr lang="en-US" dirty="0"/>
              <a:t>Robust to overfitting​</a:t>
            </a:r>
          </a:p>
          <a:p>
            <a:pPr algn="ctr"/>
            <a:r>
              <a:rPr lang="en-US" dirty="0"/>
              <a:t>Minimal parameter tuning needed​</a:t>
            </a:r>
          </a:p>
          <a:p>
            <a:pPr algn="ctr"/>
            <a:r>
              <a:rPr lang="en-US" dirty="0"/>
              <a:t>Results:​</a:t>
            </a:r>
          </a:p>
          <a:p>
            <a:pPr algn="ctr"/>
            <a:r>
              <a:rPr lang="en-US" dirty="0"/>
              <a:t>0.44 / 0.25</a:t>
            </a:r>
          </a:p>
        </p:txBody>
      </p:sp>
    </p:spTree>
    <p:extLst>
      <p:ext uri="{BB962C8B-B14F-4D97-AF65-F5344CB8AC3E}">
        <p14:creationId xmlns:p14="http://schemas.microsoft.com/office/powerpoint/2010/main" val="398578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EC3-3115-174E-5C27-C9DBEACA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600" b="1" dirty="0"/>
              <a:t>Tabpfn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62E8-B5FE-9913-C512-CEF2CCF998F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Network-Based Model​</a:t>
            </a:r>
          </a:p>
          <a:p>
            <a:pPr lvl="1"/>
            <a:r>
              <a:rPr lang="en-US" dirty="0"/>
              <a:t>Designed for tabular data​</a:t>
            </a:r>
          </a:p>
          <a:p>
            <a:r>
              <a:rPr lang="en-US" dirty="0"/>
              <a:t>Utilizes Prior Knowledge​</a:t>
            </a:r>
          </a:p>
          <a:p>
            <a:pPr lvl="1"/>
            <a:r>
              <a:rPr lang="en-US" dirty="0"/>
              <a:t>Incorporates probabilistic approaches​</a:t>
            </a:r>
          </a:p>
          <a:p>
            <a:r>
              <a:rPr lang="en-US" dirty="0"/>
              <a:t>Generalizes Well Across Datasets​</a:t>
            </a:r>
          </a:p>
          <a:p>
            <a:pPr lvl="1"/>
            <a:r>
              <a:rPr lang="en-US" dirty="0"/>
              <a:t>Achieves high accuracy with minimal configuration​</a:t>
            </a:r>
          </a:p>
          <a:p>
            <a:r>
              <a:rPr lang="en-US" dirty="0"/>
              <a:t>Results:​</a:t>
            </a:r>
          </a:p>
          <a:p>
            <a:pPr lvl="1"/>
            <a:r>
              <a:rPr lang="en-US" dirty="0"/>
              <a:t>0.44 / 0.28​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593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FE2-3320-6A69-8C4A-151E6500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50" y="5719279"/>
            <a:ext cx="4082142" cy="585788"/>
          </a:xfrm>
        </p:spPr>
        <p:txBody>
          <a:bodyPr>
            <a:normAutofit/>
          </a:bodyPr>
          <a:lstStyle/>
          <a:p>
            <a:r>
              <a:rPr lang="en-US" sz="3200" b="1" dirty="0"/>
              <a:t>Best attempts​</a:t>
            </a:r>
            <a:endParaRPr lang="en-IL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5F97-D097-A711-6CE4-B4250BC33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615" y="1309668"/>
            <a:ext cx="2624865" cy="815971"/>
          </a:xfrm>
        </p:spPr>
        <p:txBody>
          <a:bodyPr/>
          <a:lstStyle/>
          <a:p>
            <a:pPr algn="l"/>
            <a:r>
              <a:rPr lang="en-IL" sz="1600" dirty="0"/>
              <a:t>Combining models with balanced weights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FB55B-1B46-75FD-F1C9-8B2658FC6D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5790" y="3665644"/>
            <a:ext cx="2141764" cy="51435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</a:t>
            </a:r>
            <a:r>
              <a:rPr lang="en-IL" dirty="0"/>
              <a:t>etter transformer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E0A446-F95C-71DA-9EE9-A80DE24207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4999" y="4710114"/>
            <a:ext cx="2367197" cy="51435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</a:t>
            </a:r>
            <a:r>
              <a:rPr lang="en-IL" dirty="0"/>
              <a:t>fter prediction re-weight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5669AF-3BA2-2AC0-7E11-7F8927A9E6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66625" y="1309668"/>
            <a:ext cx="7065939" cy="1010842"/>
          </a:xfrm>
        </p:spPr>
        <p:txBody>
          <a:bodyPr>
            <a:noAutofit/>
          </a:bodyPr>
          <a:lstStyle/>
          <a:p>
            <a:r>
              <a:rPr lang="en-US" sz="1300" dirty="0"/>
              <a:t>combined all four methods and predicted using the average prediction across them</a:t>
            </a:r>
          </a:p>
          <a:p>
            <a:r>
              <a:rPr lang="en-US" sz="1300" dirty="0"/>
              <a:t>use 'balanced' weights. </a:t>
            </a:r>
          </a:p>
          <a:p>
            <a:r>
              <a:rPr lang="en-US" sz="1300" dirty="0"/>
              <a:t>Best results: 0.42​</a:t>
            </a:r>
          </a:p>
          <a:p>
            <a:endParaRPr lang="en-IL" sz="13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81F4AC-4D7D-FFB8-7A94-8425B4EA84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66108" y="2622604"/>
            <a:ext cx="6848266" cy="1010842"/>
          </a:xfrm>
        </p:spPr>
        <p:txBody>
          <a:bodyPr>
            <a:normAutofit/>
          </a:bodyPr>
          <a:lstStyle/>
          <a:p>
            <a:r>
              <a:rPr lang="en-IL" sz="1300" dirty="0"/>
              <a:t>TabPFN was the most reliable model </a:t>
            </a:r>
          </a:p>
          <a:p>
            <a:r>
              <a:rPr lang="en-US" sz="1300" dirty="0"/>
              <a:t>configured </a:t>
            </a:r>
            <a:r>
              <a:rPr lang="en-US" sz="1300" dirty="0" err="1"/>
              <a:t>TabPFN</a:t>
            </a:r>
            <a:r>
              <a:rPr lang="en-US" sz="1300" dirty="0"/>
              <a:t> with a higher weight compared to the others </a:t>
            </a:r>
            <a:endParaRPr lang="en-IL" sz="1300" dirty="0"/>
          </a:p>
          <a:p>
            <a:r>
              <a:rPr lang="en-US" sz="1300" dirty="0"/>
              <a:t>Best results: 0.398</a:t>
            </a:r>
          </a:p>
          <a:p>
            <a:endParaRPr lang="en-IL" sz="13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780FA1-BCEF-24C9-7640-9D727D37C1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7017" y="3665454"/>
            <a:ext cx="6505134" cy="1010842"/>
          </a:xfrm>
        </p:spPr>
        <p:txBody>
          <a:bodyPr>
            <a:normAutofit/>
          </a:bodyPr>
          <a:lstStyle/>
          <a:p>
            <a:r>
              <a:rPr lang="en-US" sz="1300" dirty="0"/>
              <a:t>improved the preprocessing by using a more effective transformer </a:t>
            </a:r>
          </a:p>
          <a:p>
            <a:r>
              <a:rPr lang="en-US" sz="1300" dirty="0"/>
              <a:t>ensured both the training and test data used the same scaler </a:t>
            </a:r>
          </a:p>
          <a:p>
            <a:r>
              <a:rPr lang="en-US" sz="1300" dirty="0"/>
              <a:t>Best results: 0.387 – 121</a:t>
            </a:r>
            <a:r>
              <a:rPr lang="en-US" sz="1300" baseline="30000" dirty="0"/>
              <a:t>st</a:t>
            </a:r>
            <a:r>
              <a:rPr lang="en-US" sz="1300" dirty="0"/>
              <a:t> place</a:t>
            </a:r>
            <a:endParaRPr lang="en-IL" sz="13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EB45B6-6D8D-1FA2-412D-C3AD83A329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6016721" cy="1010842"/>
          </a:xfrm>
        </p:spPr>
        <p:txBody>
          <a:bodyPr>
            <a:normAutofit/>
          </a:bodyPr>
          <a:lstStyle/>
          <a:p>
            <a:r>
              <a:rPr lang="en-US" sz="1300" dirty="0"/>
              <a:t>further fine-tuning and incorporating a reweight function for final processing after prediction</a:t>
            </a:r>
          </a:p>
          <a:p>
            <a:r>
              <a:rPr lang="en-US" sz="1300" b="1" dirty="0"/>
              <a:t>Best results: 0.355 11</a:t>
            </a:r>
            <a:r>
              <a:rPr lang="en-US" sz="1300" b="1" baseline="30000" dirty="0"/>
              <a:t>th</a:t>
            </a:r>
            <a:r>
              <a:rPr lang="en-US" sz="1300" b="1" dirty="0"/>
              <a:t> place</a:t>
            </a:r>
            <a:endParaRPr lang="en-IL" sz="13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D35AAEC-2A5E-9314-8CD0-00CABA343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7507" y="2623314"/>
            <a:ext cx="2141764" cy="514350"/>
          </a:xfrm>
        </p:spPr>
        <p:txBody>
          <a:bodyPr/>
          <a:lstStyle/>
          <a:p>
            <a:pPr algn="l"/>
            <a:r>
              <a:rPr lang="en-IL" sz="1600" dirty="0"/>
              <a:t>TabPFN with higher weight</a:t>
            </a:r>
          </a:p>
        </p:txBody>
      </p:sp>
    </p:spTree>
    <p:extLst>
      <p:ext uri="{BB962C8B-B14F-4D97-AF65-F5344CB8AC3E}">
        <p14:creationId xmlns:p14="http://schemas.microsoft.com/office/powerpoint/2010/main" val="225626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B0794-C39D-5620-B7B1-94848ADF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6E35-73DE-B0DD-5611-85FA2C7A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</a:t>
            </a:r>
            <a:r>
              <a:rPr lang="en-IL" sz="3600" b="1" dirty="0"/>
              <a:t>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B5FF-E1A9-CAC4-B2BE-93BB7DF1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312243"/>
            <a:ext cx="2882475" cy="823912"/>
          </a:xfrm>
        </p:spPr>
        <p:txBody>
          <a:bodyPr/>
          <a:lstStyle/>
          <a:p>
            <a:pPr algn="ctr"/>
            <a:r>
              <a:rPr lang="en-US" sz="2400" dirty="0"/>
              <a:t>Better preprocessing​</a:t>
            </a: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13688-FD68-1FAA-B9D3-C4A8B8FC2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369913"/>
            <a:ext cx="2882475" cy="26261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avoid over-fitting and enhanced models results, preprocessing is crucial</a:t>
            </a:r>
          </a:p>
          <a:p>
            <a:pPr algn="ctr"/>
            <a:r>
              <a:rPr lang="en-US" dirty="0"/>
              <a:t>Every person in the competition, remove about 10 columns that considered ‘bad’ and distracting</a:t>
            </a:r>
          </a:p>
          <a:p>
            <a:pPr algn="ctr"/>
            <a:r>
              <a:rPr lang="en-US" dirty="0"/>
              <a:t>Finding the best columns to learn from can lead to significant improvement  </a:t>
            </a:r>
          </a:p>
          <a:p>
            <a:pPr algn="ctr"/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A3045-CC36-82D9-6286-B8A659450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312243"/>
            <a:ext cx="2896671" cy="823912"/>
          </a:xfrm>
        </p:spPr>
        <p:txBody>
          <a:bodyPr/>
          <a:lstStyle/>
          <a:p>
            <a:pPr algn="ctr"/>
            <a:r>
              <a:rPr lang="en-US" sz="2400" dirty="0"/>
              <a:t>Better models configurations</a:t>
            </a:r>
            <a:endParaRPr lang="en-IL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F91A-6C68-CB67-8288-378830E3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369913"/>
            <a:ext cx="2896671" cy="26261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After changing max depth prop in </a:t>
            </a:r>
            <a:r>
              <a:rPr lang="en-US" dirty="0" err="1"/>
              <a:t>CatBoost</a:t>
            </a:r>
            <a:r>
              <a:rPr lang="en-US" dirty="0"/>
              <a:t> model and number of components in </a:t>
            </a:r>
            <a:r>
              <a:rPr lang="en-US" dirty="0" err="1"/>
              <a:t>TabPFN</a:t>
            </a:r>
            <a:r>
              <a:rPr lang="en-US" dirty="0"/>
              <a:t> model I improve my best result from 0.4 to 0.38</a:t>
            </a:r>
          </a:p>
          <a:p>
            <a:pPr algn="ctr"/>
            <a:r>
              <a:rPr lang="en-US" dirty="0"/>
              <a:t>Finding the best configuration, in addition to find the best weight combining all 4 models, may lead to even better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0CBB7-B4D1-4C72-8868-5FAF72DDD03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312243"/>
            <a:ext cx="2882475" cy="823912"/>
          </a:xfrm>
        </p:spPr>
        <p:txBody>
          <a:bodyPr/>
          <a:lstStyle/>
          <a:p>
            <a:pPr algn="ctr"/>
            <a:r>
              <a:rPr lang="en-US" sz="2400" dirty="0"/>
              <a:t>Fine tuning for predictions</a:t>
            </a:r>
            <a:endParaRPr lang="en-IL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00A380-8F67-B0C4-637B-6EF9DF7AD5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369913"/>
            <a:ext cx="2882475" cy="294094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After all previous steps, another fine tuning can be implemented</a:t>
            </a:r>
          </a:p>
          <a:p>
            <a:pPr algn="ctr"/>
            <a:r>
              <a:rPr lang="en-US" dirty="0"/>
              <a:t>Duo to unbalanced train data (80% labeled as 0), our models tend to mistake (positive false)</a:t>
            </a:r>
          </a:p>
          <a:p>
            <a:pPr algn="ctr"/>
            <a:r>
              <a:rPr lang="en-US" dirty="0"/>
              <a:t>Reweighting prediction improved my results from 0.38 to 0.355</a:t>
            </a:r>
          </a:p>
          <a:p>
            <a:pPr algn="ctr"/>
            <a:r>
              <a:rPr lang="en-US" dirty="0"/>
              <a:t>Consider even more complex and advanced reweighting function, can make a great improvement</a:t>
            </a:r>
          </a:p>
        </p:txBody>
      </p:sp>
    </p:spTree>
    <p:extLst>
      <p:ext uri="{BB962C8B-B14F-4D97-AF65-F5344CB8AC3E}">
        <p14:creationId xmlns:p14="http://schemas.microsoft.com/office/powerpoint/2010/main" val="104877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4494-A5C8-5FA1-76D1-B5CA240D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FEEE-F17B-621E-07FD-524E11E185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4479" y="3414672"/>
            <a:ext cx="731520" cy="457200"/>
          </a:xfrm>
        </p:spPr>
        <p:txBody>
          <a:bodyPr/>
          <a:lstStyle/>
          <a:p>
            <a:r>
              <a:rPr lang="en-IL" dirty="0"/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5D01-EDF2-1A1A-A8AF-4CC81370F4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1027876" cy="323972"/>
          </a:xfrm>
        </p:spPr>
        <p:txBody>
          <a:bodyPr/>
          <a:lstStyle/>
          <a:p>
            <a:r>
              <a:rPr lang="en-IL" dirty="0"/>
              <a:t>0.783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291F1-A804-C8E1-79CA-4FF573E356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1027876" cy="323972"/>
          </a:xfrm>
        </p:spPr>
        <p:txBody>
          <a:bodyPr/>
          <a:lstStyle/>
          <a:p>
            <a:r>
              <a:rPr lang="en-IL" dirty="0"/>
              <a:t>0.741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BB8464-584F-FEE4-D22B-A54E6D9CA82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08057" y="3502152"/>
            <a:ext cx="1027876" cy="323972"/>
          </a:xfrm>
        </p:spPr>
        <p:txBody>
          <a:bodyPr/>
          <a:lstStyle/>
          <a:p>
            <a:r>
              <a:rPr lang="en-IL" dirty="0"/>
              <a:t>0.442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19CBFA-4ECE-4718-435D-69F0FBB5FBB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68270" y="3502152"/>
            <a:ext cx="1027876" cy="323972"/>
          </a:xfrm>
        </p:spPr>
        <p:txBody>
          <a:bodyPr/>
          <a:lstStyle/>
          <a:p>
            <a:r>
              <a:rPr lang="en-IL" dirty="0"/>
              <a:t>0.44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9B254A-F6E3-C560-004A-47DF69ADA1D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4540" y="4292468"/>
            <a:ext cx="1259174" cy="457200"/>
          </a:xfrm>
        </p:spPr>
        <p:txBody>
          <a:bodyPr>
            <a:normAutofit/>
          </a:bodyPr>
          <a:lstStyle/>
          <a:p>
            <a:r>
              <a:rPr lang="en-IL" dirty="0"/>
              <a:t>Configuration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A7EE5A-6BD2-8C2E-2703-41F684843B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1027876" cy="323972"/>
          </a:xfrm>
        </p:spPr>
        <p:txBody>
          <a:bodyPr/>
          <a:lstStyle/>
          <a:p>
            <a:r>
              <a:rPr lang="en-IL" dirty="0"/>
              <a:t>0.42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FE8794-2A1B-7923-82C1-F3B5115D2A5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16400" y="3502152"/>
            <a:ext cx="1027876" cy="323972"/>
          </a:xfrm>
        </p:spPr>
        <p:txBody>
          <a:bodyPr/>
          <a:lstStyle/>
          <a:p>
            <a:r>
              <a:rPr lang="en-IL" dirty="0"/>
              <a:t>0.398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47AD7B-BF28-84ED-DB18-8AC20C5F4F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873592" y="3502152"/>
            <a:ext cx="1027876" cy="323972"/>
          </a:xfrm>
        </p:spPr>
        <p:txBody>
          <a:bodyPr/>
          <a:lstStyle/>
          <a:p>
            <a:r>
              <a:rPr lang="en-IL" dirty="0"/>
              <a:t>0.387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1EA01D-6F26-B5A0-3817-1203A18AA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362049" y="3502152"/>
            <a:ext cx="1027876" cy="323972"/>
          </a:xfrm>
        </p:spPr>
        <p:txBody>
          <a:bodyPr/>
          <a:lstStyle/>
          <a:p>
            <a:r>
              <a:rPr lang="en-IL" dirty="0"/>
              <a:t>0.362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B42E18-5CB2-B986-6217-3F4A142DA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58495" y="3502152"/>
            <a:ext cx="1027876" cy="323972"/>
          </a:xfrm>
        </p:spPr>
        <p:txBody>
          <a:bodyPr/>
          <a:lstStyle/>
          <a:p>
            <a:r>
              <a:rPr lang="en-IL" dirty="0"/>
              <a:t>0.368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324F15-927B-6D72-06BF-58A0DD1B5FE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46415" y="3502152"/>
            <a:ext cx="1027876" cy="323972"/>
          </a:xfrm>
        </p:spPr>
        <p:txBody>
          <a:bodyPr/>
          <a:lstStyle/>
          <a:p>
            <a:r>
              <a:rPr lang="en-IL" dirty="0"/>
              <a:t>0.363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F83FD1-499A-557F-F609-919F3B5A0DB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288506" y="3502152"/>
            <a:ext cx="1027876" cy="323972"/>
          </a:xfrm>
        </p:spPr>
        <p:txBody>
          <a:bodyPr/>
          <a:lstStyle/>
          <a:p>
            <a:r>
              <a:rPr lang="en-IL" dirty="0"/>
              <a:t>0.355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89C8CFF-2173-DF8B-2D57-DBC25A0406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1027876" cy="323972"/>
          </a:xfrm>
        </p:spPr>
        <p:txBody>
          <a:bodyPr/>
          <a:lstStyle/>
          <a:p>
            <a:r>
              <a:rPr lang="en-IL" dirty="0"/>
              <a:t>KNN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BC06DA3-3E8B-D0AA-32FF-822C1314E89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1027876" cy="323972"/>
          </a:xfrm>
        </p:spPr>
        <p:txBody>
          <a:bodyPr/>
          <a:lstStyle/>
          <a:p>
            <a:r>
              <a:rPr lang="en-IL" dirty="0"/>
              <a:t>N-Networks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392B48-08C5-EC76-8AB2-F59C9DF59B9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11546" y="4425696"/>
            <a:ext cx="1027876" cy="323972"/>
          </a:xfrm>
        </p:spPr>
        <p:txBody>
          <a:bodyPr/>
          <a:lstStyle/>
          <a:p>
            <a:r>
              <a:rPr lang="en-IL" dirty="0"/>
              <a:t>Random Forest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99E293-FEE3-1580-9A71-93FC0772228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1526" y="4425696"/>
            <a:ext cx="1027876" cy="323972"/>
          </a:xfrm>
        </p:spPr>
        <p:txBody>
          <a:bodyPr/>
          <a:lstStyle/>
          <a:p>
            <a:r>
              <a:rPr lang="en-IL" dirty="0"/>
              <a:t>TabPFN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FB20B57-395A-46B6-FBF2-B6D64C98AFE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1027876" cy="323972"/>
          </a:xfrm>
        </p:spPr>
        <p:txBody>
          <a:bodyPr/>
          <a:lstStyle/>
          <a:p>
            <a:r>
              <a:rPr lang="en-IL" dirty="0"/>
              <a:t>4 models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FB874DA-1136-8492-E524-C45AE319431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019190" y="4425696"/>
            <a:ext cx="1027876" cy="323972"/>
          </a:xfrm>
        </p:spPr>
        <p:txBody>
          <a:bodyPr/>
          <a:lstStyle/>
          <a:p>
            <a:r>
              <a:rPr lang="en-IL" dirty="0"/>
              <a:t>4 models + balanced weights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30AE98B-E32C-80F7-0AF3-E3B37959B9D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876149" y="4425696"/>
            <a:ext cx="1027876" cy="323972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IL" dirty="0"/>
              <a:t>etter    transformer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579070D-5956-03A9-EEA0-D489DB9829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363907" y="4425696"/>
            <a:ext cx="1027876" cy="323972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IL" dirty="0"/>
              <a:t>est CatBoost depth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F16842B-3380-5F79-5F0E-9C18130D3B0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760819" y="4425696"/>
            <a:ext cx="1027876" cy="323972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IL" dirty="0"/>
              <a:t>est XG  depth loop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1C286FC-44CF-5239-EA09-444A1FA49D9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548506" y="4425696"/>
            <a:ext cx="1027876" cy="32397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IL" dirty="0"/>
              <a:t>eweight       function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A6B74B7-9114-53D2-FD2A-AFB661B8442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290131" y="4425696"/>
            <a:ext cx="1027876" cy="323972"/>
          </a:xfrm>
        </p:spPr>
        <p:txBody>
          <a:bodyPr/>
          <a:lstStyle/>
          <a:p>
            <a:r>
              <a:rPr lang="en-IL" dirty="0"/>
              <a:t>Best TabPFN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50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FA5-E148-C6E7-B837-3B5F7252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68040"/>
            <a:ext cx="3171825" cy="1325563"/>
          </a:xfrm>
        </p:spPr>
        <p:txBody>
          <a:bodyPr/>
          <a:lstStyle/>
          <a:p>
            <a:r>
              <a:rPr lang="en-IL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8C77-4656-DBC1-DD1B-9EEAEBD7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346008"/>
            <a:ext cx="4014356" cy="39993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Overview​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Details​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difficulties​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Target Results​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Models attempts​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Advanced Methods​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Best Attempts 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Future Improvements​</a:t>
            </a:r>
          </a:p>
        </p:txBody>
      </p:sp>
    </p:spTree>
    <p:extLst>
      <p:ext uri="{BB962C8B-B14F-4D97-AF65-F5344CB8AC3E}">
        <p14:creationId xmlns:p14="http://schemas.microsoft.com/office/powerpoint/2010/main" val="297528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A2AA-A013-1502-136E-D87B6080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Project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3838-FD2E-A32A-A955-B5000227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76749"/>
            <a:ext cx="2330726" cy="804859"/>
          </a:xfrm>
        </p:spPr>
        <p:txBody>
          <a:bodyPr/>
          <a:lstStyle/>
          <a:p>
            <a:r>
              <a:rPr lang="en-IL" dirty="0"/>
              <a:t>617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DC435-8F60-5E19-D7B2-241711AD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188034"/>
            <a:ext cx="2330726" cy="853167"/>
          </a:xfrm>
        </p:spPr>
        <p:txBody>
          <a:bodyPr>
            <a:normAutofit/>
          </a:bodyPr>
          <a:lstStyle/>
          <a:p>
            <a:r>
              <a:rPr lang="en-US" dirty="0"/>
              <a:t>Total number of observations in Train Data.​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D31605-670B-BEB6-23EB-218D91210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276749"/>
            <a:ext cx="2342205" cy="804859"/>
          </a:xfrm>
        </p:spPr>
        <p:txBody>
          <a:bodyPr/>
          <a:lstStyle/>
          <a:p>
            <a:r>
              <a:rPr lang="en-IL" dirty="0"/>
              <a:t>56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BF402B-7904-D30E-5220-6D5A5C04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4188034"/>
            <a:ext cx="2342205" cy="853167"/>
          </a:xfrm>
        </p:spPr>
        <p:txBody>
          <a:bodyPr>
            <a:normAutofit/>
          </a:bodyPr>
          <a:lstStyle/>
          <a:p>
            <a:r>
              <a:rPr lang="en-US" dirty="0"/>
              <a:t>The number of Health-Related characteristics considered in the study.​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7CEDE5-7080-4ACD-858D-828ADC3D7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276749"/>
            <a:ext cx="2330726" cy="804859"/>
          </a:xfrm>
        </p:spPr>
        <p:txBody>
          <a:bodyPr/>
          <a:lstStyle/>
          <a:p>
            <a:r>
              <a:rPr lang="en-IL" dirty="0"/>
              <a:t>Binary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E821FE-DF62-5877-F37F-3E6D44D393E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4188034"/>
            <a:ext cx="2330726" cy="853167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target variable. 1 indicating a positive observation and 0 otherwise.​</a:t>
            </a:r>
            <a:endParaRPr lang="en-IL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8EBEB0-6C49-97A8-2D54-B82F89DD317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276393"/>
            <a:ext cx="2330726" cy="804859"/>
          </a:xfrm>
        </p:spPr>
        <p:txBody>
          <a:bodyPr/>
          <a:lstStyle/>
          <a:p>
            <a:r>
              <a:rPr lang="en-IL" dirty="0"/>
              <a:t>Predict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F524DD5-D9CF-E2A3-D70C-06FD157CD13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4187678"/>
            <a:ext cx="2330726" cy="853167"/>
          </a:xfrm>
        </p:spPr>
        <p:txBody>
          <a:bodyPr>
            <a:normAutofit fontScale="92500"/>
          </a:bodyPr>
          <a:lstStyle/>
          <a:p>
            <a:r>
              <a:rPr lang="en-US" dirty="0"/>
              <a:t>The goal is to predict specific medical condition based on health-related data.​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534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B0028-BC86-70BD-ABD5-B079CEC1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2E1-626D-D2D3-E85B-7B2D2B67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IL" b="1" dirty="0"/>
              <a:t>ata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CC54D-D10E-2EDB-5ED3-6BE1EE00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76749"/>
            <a:ext cx="2330726" cy="804859"/>
          </a:xfrm>
        </p:spPr>
        <p:txBody>
          <a:bodyPr/>
          <a:lstStyle/>
          <a:p>
            <a:r>
              <a:rPr lang="en-IL" sz="2400" dirty="0"/>
              <a:t>Train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94975-63CB-4094-DA40-1E4B4CEF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188034"/>
            <a:ext cx="2330726" cy="1777789"/>
          </a:xfrm>
        </p:spPr>
        <p:txBody>
          <a:bodyPr>
            <a:normAutofit/>
          </a:bodyPr>
          <a:lstStyle/>
          <a:p>
            <a:r>
              <a:rPr lang="en-US" dirty="0"/>
              <a:t>617 partially observed data points​</a:t>
            </a:r>
          </a:p>
          <a:p>
            <a:r>
              <a:rPr lang="en-US" dirty="0"/>
              <a:t>Each observation has 56 anonymized health characteristics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D8DE14-D9D1-B4D7-BEF2-BDBF2913B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276749"/>
            <a:ext cx="2342205" cy="804859"/>
          </a:xfrm>
        </p:spPr>
        <p:txBody>
          <a:bodyPr/>
          <a:lstStyle/>
          <a:p>
            <a:r>
              <a:rPr lang="en-IL" sz="2400" dirty="0"/>
              <a:t>Test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6F389F-A4C3-A2B9-FCBF-FFE77554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90681" y="4188034"/>
            <a:ext cx="2342205" cy="853167"/>
          </a:xfrm>
        </p:spPr>
        <p:txBody>
          <a:bodyPr>
            <a:normAutofit/>
          </a:bodyPr>
          <a:lstStyle/>
          <a:p>
            <a:pPr algn="l" rtl="0" fontAlgn="base"/>
            <a:r>
              <a:rPr lang="en-US" dirty="0"/>
              <a:t>400 partially observation​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88288B-8B3E-6DDE-6876-301D05A068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8" y="3276749"/>
            <a:ext cx="2534495" cy="804859"/>
          </a:xfrm>
        </p:spPr>
        <p:txBody>
          <a:bodyPr/>
          <a:lstStyle/>
          <a:p>
            <a:r>
              <a:rPr lang="en-US" sz="2400" dirty="0"/>
              <a:t>Characteristics​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1DE2BA-A017-05BD-F7C7-FF5C87AD30C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4188034"/>
            <a:ext cx="2330726" cy="1590974"/>
          </a:xfrm>
        </p:spPr>
        <p:txBody>
          <a:bodyPr>
            <a:normAutofit/>
          </a:bodyPr>
          <a:lstStyle/>
          <a:p>
            <a:r>
              <a:rPr lang="en-US" dirty="0"/>
              <a:t>All characteristics are numeric except for EJ column​</a:t>
            </a:r>
          </a:p>
          <a:p>
            <a:r>
              <a:rPr lang="en-US" dirty="0"/>
              <a:t>EJ is categorical with values 'A' or 'B'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8BA539-C8E3-E0C6-1ED1-A9D251AA0DE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276393"/>
            <a:ext cx="2330726" cy="804859"/>
          </a:xfrm>
        </p:spPr>
        <p:txBody>
          <a:bodyPr/>
          <a:lstStyle/>
          <a:p>
            <a:r>
              <a:rPr lang="en-IL" sz="2400" dirty="0"/>
              <a:t>Class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7C8ECDD-EE32-5332-6CEE-D9F863A604A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205954" y="4187679"/>
            <a:ext cx="2330726" cy="1590974"/>
          </a:xfrm>
        </p:spPr>
        <p:txBody>
          <a:bodyPr>
            <a:normAutofit/>
          </a:bodyPr>
          <a:lstStyle/>
          <a:p>
            <a:pPr algn="l" rtl="0" fontAlgn="base"/>
            <a:r>
              <a:rPr lang="en-US" dirty="0"/>
              <a:t>Binary target​</a:t>
            </a:r>
          </a:p>
          <a:p>
            <a:pPr algn="l" rtl="0" fontAlgn="base"/>
            <a:r>
              <a:rPr lang="en-US" dirty="0"/>
              <a:t>1 for positive observation​</a:t>
            </a:r>
          </a:p>
          <a:p>
            <a:pPr algn="l" rtl="0" fontAlgn="base"/>
            <a:r>
              <a:rPr lang="en-US" dirty="0"/>
              <a:t>0 for negative observation</a:t>
            </a:r>
          </a:p>
        </p:txBody>
      </p:sp>
    </p:spTree>
    <p:extLst>
      <p:ext uri="{BB962C8B-B14F-4D97-AF65-F5344CB8AC3E}">
        <p14:creationId xmlns:p14="http://schemas.microsoft.com/office/powerpoint/2010/main" val="22621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7E98-F551-10BF-60D9-B6566C57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Example data &amp; submission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86890E-7002-5959-8BBC-4DF5D8378AF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543499125"/>
              </p:ext>
            </p:extLst>
          </p:nvPr>
        </p:nvGraphicFramePr>
        <p:xfrm>
          <a:off x="838200" y="2403507"/>
          <a:ext cx="10344150" cy="64008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46164058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712563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617614299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936177482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14077198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167853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5606851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17071171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5566391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43997896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Id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AB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AF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AH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EJ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Class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969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000ff2bfdfe9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0.209377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3109.03329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85.200147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22.394407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8.138688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..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46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DEFC4F1-0A28-9FD7-50F7-A0B095EA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725" y="-12618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000FD-E246-6C3F-4596-702D4FAB6E31}"/>
              </a:ext>
            </a:extLst>
          </p:cNvPr>
          <p:cNvSpPr txBox="1"/>
          <p:nvPr/>
        </p:nvSpPr>
        <p:spPr>
          <a:xfrm>
            <a:off x="838200" y="3814414"/>
            <a:ext cx="587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being classify as sick (1) or healthy (0)​</a:t>
            </a:r>
            <a:endParaRPr lang="en-IL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669A95-6F9B-38B0-9D7C-2CECE9E5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8964"/>
              </p:ext>
            </p:extLst>
          </p:nvPr>
        </p:nvGraphicFramePr>
        <p:xfrm>
          <a:off x="838200" y="4325923"/>
          <a:ext cx="6440424" cy="1188720"/>
        </p:xfrm>
        <a:graphic>
          <a:graphicData uri="http://schemas.openxmlformats.org/drawingml/2006/table">
            <a:tbl>
              <a:tblPr/>
              <a:tblGrid>
                <a:gridCol w="3110119">
                  <a:extLst>
                    <a:ext uri="{9D8B030D-6E8A-4147-A177-3AD203B41FA5}">
                      <a16:colId xmlns:a16="http://schemas.microsoft.com/office/drawing/2014/main" val="448742544"/>
                    </a:ext>
                  </a:extLst>
                </a:gridCol>
                <a:gridCol w="1669739">
                  <a:extLst>
                    <a:ext uri="{9D8B030D-6E8A-4147-A177-3AD203B41FA5}">
                      <a16:colId xmlns:a16="http://schemas.microsoft.com/office/drawing/2014/main" val="464539665"/>
                    </a:ext>
                  </a:extLst>
                </a:gridCol>
                <a:gridCol w="1660566">
                  <a:extLst>
                    <a:ext uri="{9D8B030D-6E8A-4147-A177-3AD203B41FA5}">
                      <a16:colId xmlns:a16="http://schemas.microsoft.com/office/drawing/2014/main" val="1987998070"/>
                    </a:ext>
                  </a:extLst>
                </a:gridCol>
              </a:tblGrid>
              <a:tr h="4247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Id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1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64492"/>
                  </a:ext>
                </a:extLst>
              </a:tr>
              <a:tr h="4247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000ff2bfdfe9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0.75 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3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0.25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69820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8B3300D1-B64E-A238-9495-6B4EC440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74151"/>
            <a:ext cx="117432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659-A68D-5C63-FD18-7B221801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IL" b="1" dirty="0"/>
              <a:t>ata difficulties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6AB8-7DB1-5A04-BE22-69244B1B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484328"/>
            <a:ext cx="2882475" cy="823912"/>
          </a:xfrm>
        </p:spPr>
        <p:txBody>
          <a:bodyPr/>
          <a:lstStyle/>
          <a:p>
            <a:r>
              <a:rPr lang="en-US" sz="1400" dirty="0"/>
              <a:t>Data can't be separate easily (56 dimensions).</a:t>
            </a:r>
            <a:endParaRPr lang="en-IL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A360-D31A-EDB8-E66A-6BFA3408D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630632"/>
            <a:ext cx="2896671" cy="823912"/>
          </a:xfrm>
        </p:spPr>
        <p:txBody>
          <a:bodyPr/>
          <a:lstStyle/>
          <a:p>
            <a:r>
              <a:rPr lang="en-US" sz="1400" dirty="0"/>
              <a:t>Even after using PCA, reducing data dimension to 2 or 3.</a:t>
            </a:r>
            <a:endParaRPr lang="en-IL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00C3C6-9506-829C-0D05-889E0326B5F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1400" dirty="0"/>
              <a:t>Moreover, small dataset, as in this scenario, can easily lead to overfitting. </a:t>
            </a:r>
            <a:endParaRPr lang="en-IL" sz="1400" dirty="0"/>
          </a:p>
        </p:txBody>
      </p:sp>
      <p:pic>
        <p:nvPicPr>
          <p:cNvPr id="2050" name="Picture 2" descr="A graph showing a graph showing a graph showing a graph showing a graph showing a graph showing a graph showing a graph showing a graph showing a graph showing a graph showing a graph showing a graph showing&#10;&#10;Description automatically generated">
            <a:extLst>
              <a:ext uri="{FF2B5EF4-FFF2-40B4-BE49-F238E27FC236}">
                <a16:creationId xmlns:a16="http://schemas.microsoft.com/office/drawing/2014/main" id="{AF3C7A8D-E1D8-5B8D-F466-2B84F464F78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29" y="3833813"/>
            <a:ext cx="2667705" cy="19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8ACCA2-4D58-7789-E5E2-216FD75AFB0B}"/>
              </a:ext>
            </a:extLst>
          </p:cNvPr>
          <p:cNvPicPr>
            <a:picLocks noGrp="1" noChangeAspect="1" noChangeArrowheads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44" y="3833813"/>
            <a:ext cx="2223088" cy="19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1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5D70-91CA-27E1-1364-FEF61643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IL" b="1" dirty="0"/>
              <a:t>arget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5BE1-89AF-613B-D515-5F18BDE410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6775"/>
            <a:ext cx="6237158" cy="3697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Goal​</a:t>
            </a:r>
          </a:p>
          <a:p>
            <a:pPr lvl="1"/>
            <a:r>
              <a:rPr lang="en-US" dirty="0"/>
              <a:t>Achieve a score below 0.5 using own models and ideas​</a:t>
            </a:r>
          </a:p>
          <a:p>
            <a:r>
              <a:rPr lang="en-US" dirty="0"/>
              <a:t>Intermediate Goal​</a:t>
            </a:r>
          </a:p>
          <a:p>
            <a:pPr lvl="1"/>
            <a:r>
              <a:rPr lang="en-US" dirty="0"/>
              <a:t>Use existing solutions and make improvements​</a:t>
            </a:r>
          </a:p>
          <a:p>
            <a:pPr lvl="1"/>
            <a:r>
              <a:rPr lang="en-US" dirty="0"/>
              <a:t>Aim to reach the top 500​</a:t>
            </a:r>
          </a:p>
          <a:p>
            <a:r>
              <a:rPr lang="en-US" dirty="0"/>
              <a:t>Ultimate Goal​</a:t>
            </a:r>
          </a:p>
          <a:p>
            <a:pPr lvl="1"/>
            <a:r>
              <a:rPr lang="en-US" dirty="0"/>
              <a:t>Break into the top 250​</a:t>
            </a:r>
          </a:p>
          <a:p>
            <a:endParaRPr lang="en-IL" dirty="0"/>
          </a:p>
        </p:txBody>
      </p:sp>
      <p:pic>
        <p:nvPicPr>
          <p:cNvPr id="3074" name="Picture 2" descr="A close-up of a number&#10;&#10;Description automatically generated">
            <a:extLst>
              <a:ext uri="{FF2B5EF4-FFF2-40B4-BE49-F238E27FC236}">
                <a16:creationId xmlns:a16="http://schemas.microsoft.com/office/drawing/2014/main" id="{1405F50C-E7A9-C5AC-7DE0-BFDC4C1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1" y="4846278"/>
            <a:ext cx="6237159" cy="9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780819-8FA5-5C5D-D8CF-EF8F51AA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47881"/>
              </p:ext>
            </p:extLst>
          </p:nvPr>
        </p:nvGraphicFramePr>
        <p:xfrm>
          <a:off x="7689954" y="2302807"/>
          <a:ext cx="3663846" cy="2072640"/>
        </p:xfrm>
        <a:graphic>
          <a:graphicData uri="http://schemas.openxmlformats.org/drawingml/2006/table">
            <a:tbl>
              <a:tblPr/>
              <a:tblGrid>
                <a:gridCol w="1444316">
                  <a:extLst>
                    <a:ext uri="{9D8B030D-6E8A-4147-A177-3AD203B41FA5}">
                      <a16:colId xmlns:a16="http://schemas.microsoft.com/office/drawing/2014/main" val="2457718465"/>
                    </a:ext>
                  </a:extLst>
                </a:gridCol>
                <a:gridCol w="2219530">
                  <a:extLst>
                    <a:ext uri="{9D8B030D-6E8A-4147-A177-3AD203B41FA5}">
                      <a16:colId xmlns:a16="http://schemas.microsoft.com/office/drawing/2014/main" val="203403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TOP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Score (&lt;)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2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0.38190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5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0.40344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36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0.42292 ​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18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0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9CFD-477B-FCAC-048D-1A53CCF6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ADA-9025-B678-D431-C132D678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 Models attempts​</a:t>
            </a:r>
            <a:endParaRPr lang="en-IL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A1B1B-FCAC-343D-3245-7D731D21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27049"/>
            <a:ext cx="2330726" cy="804859"/>
          </a:xfrm>
        </p:spPr>
        <p:txBody>
          <a:bodyPr/>
          <a:lstStyle/>
          <a:p>
            <a:r>
              <a:rPr lang="en-IL" dirty="0"/>
              <a:t>KNN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AB10F-C437-56CF-0E26-0D8ECCBE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188034"/>
            <a:ext cx="2330726" cy="1777789"/>
          </a:xfrm>
        </p:spPr>
        <p:txBody>
          <a:bodyPr>
            <a:normAutofit/>
          </a:bodyPr>
          <a:lstStyle/>
          <a:p>
            <a:r>
              <a:rPr lang="en-US" dirty="0"/>
              <a:t>Explored K-Nearest Neighbors (KNN) models with various k values to predict class probabilities.​</a:t>
            </a:r>
          </a:p>
          <a:p>
            <a:r>
              <a:rPr lang="en-US" dirty="0"/>
              <a:t>Best results: 0.783​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2DFE1A-B4DF-E9F9-7122-2C1A5D4B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2827048"/>
            <a:ext cx="2342205" cy="804859"/>
          </a:xfrm>
        </p:spPr>
        <p:txBody>
          <a:bodyPr/>
          <a:lstStyle/>
          <a:p>
            <a:r>
              <a:rPr lang="en-IL" dirty="0"/>
              <a:t>Kmeans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979836-4299-492E-F564-0915DB8CC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4188034"/>
            <a:ext cx="2342205" cy="1777789"/>
          </a:xfrm>
        </p:spPr>
        <p:txBody>
          <a:bodyPr>
            <a:normAutofit/>
          </a:bodyPr>
          <a:lstStyle/>
          <a:p>
            <a:r>
              <a:rPr lang="en-US" dirty="0"/>
              <a:t>Attempted K-means clustering but found it less effective compared to other methods.​</a:t>
            </a:r>
          </a:p>
          <a:p>
            <a:r>
              <a:rPr lang="en-US" dirty="0"/>
              <a:t>Best results: 4.1​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B22536-79BE-6A1D-F1A0-1C8F5C2963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276749"/>
            <a:ext cx="2330726" cy="804859"/>
          </a:xfrm>
        </p:spPr>
        <p:txBody>
          <a:bodyPr/>
          <a:lstStyle/>
          <a:p>
            <a:r>
              <a:rPr lang="en-IL" dirty="0"/>
              <a:t>Neural Networks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DC881B-4C5B-A46F-ED0B-9CFD0A11A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4188034"/>
            <a:ext cx="2330726" cy="1777789"/>
          </a:xfrm>
        </p:spPr>
        <p:txBody>
          <a:bodyPr>
            <a:normAutofit/>
          </a:bodyPr>
          <a:lstStyle/>
          <a:p>
            <a:r>
              <a:rPr lang="en-US" dirty="0"/>
              <a:t>Experimented with Neural Networks, facing challenges like overfitting and suboptimal results.​</a:t>
            </a:r>
          </a:p>
          <a:p>
            <a:r>
              <a:rPr lang="en-US" dirty="0"/>
              <a:t>Best results: 0.741​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4B7B852-A390-DB23-3E56-571AC9D8677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276393"/>
            <a:ext cx="2330726" cy="804859"/>
          </a:xfrm>
        </p:spPr>
        <p:txBody>
          <a:bodyPr/>
          <a:lstStyle/>
          <a:p>
            <a:r>
              <a:rPr lang="en-IL" dirty="0"/>
              <a:t>Random Forest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DB0FE8-3549-A208-5193-7C05ABBF9B9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4187678"/>
            <a:ext cx="2330726" cy="1777789"/>
          </a:xfrm>
        </p:spPr>
        <p:txBody>
          <a:bodyPr>
            <a:normAutofit/>
          </a:bodyPr>
          <a:lstStyle/>
          <a:p>
            <a:r>
              <a:rPr lang="en-US" dirty="0"/>
              <a:t>Utilized Random Forest algorithm, focusing on decision tree aggregation for more reliable outcomes.​</a:t>
            </a:r>
          </a:p>
          <a:p>
            <a:r>
              <a:rPr lang="en-US" dirty="0"/>
              <a:t>Best results: 0.442​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188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91B2-4EC8-3252-4780-86922774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improvements​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1F0C-BE06-6F5E-6D26-C2E113DCD2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6775"/>
            <a:ext cx="5832424" cy="3697288"/>
          </a:xfrm>
        </p:spPr>
        <p:txBody>
          <a:bodyPr/>
          <a:lstStyle/>
          <a:p>
            <a:r>
              <a:rPr lang="en-US" dirty="0"/>
              <a:t>selecting the best values for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and </a:t>
            </a:r>
            <a:r>
              <a:rPr lang="en-US" dirty="0" err="1"/>
              <a:t>random_state</a:t>
            </a:r>
            <a:r>
              <a:rPr lang="en-US" dirty="0"/>
              <a:t> (after </a:t>
            </a:r>
            <a:r>
              <a:rPr lang="en-US" dirty="0" err="1"/>
              <a:t>train_test_split</a:t>
            </a:r>
            <a:r>
              <a:rPr lang="en-US" dirty="0"/>
              <a:t>)​</a:t>
            </a:r>
          </a:p>
          <a:p>
            <a:r>
              <a:rPr lang="en-US" dirty="0"/>
              <a:t>Improved from 0.5 to 0.442​</a:t>
            </a:r>
          </a:p>
          <a:p>
            <a:endParaRPr lang="en-IL" dirty="0"/>
          </a:p>
        </p:txBody>
      </p:sp>
      <p:pic>
        <p:nvPicPr>
          <p:cNvPr id="4098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27C3F46F-2EE1-0397-DC9C-1CB8AEE8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088057"/>
            <a:ext cx="49403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6179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1882</TotalTime>
  <Words>893</Words>
  <Application>Microsoft Macintosh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Tenorite</vt:lpstr>
      <vt:lpstr>Times</vt:lpstr>
      <vt:lpstr>Monoline</vt:lpstr>
      <vt:lpstr>ICR - Identifying Age-Related Conditions</vt:lpstr>
      <vt:lpstr>Agenda</vt:lpstr>
      <vt:lpstr>Project overview</vt:lpstr>
      <vt:lpstr>Data details</vt:lpstr>
      <vt:lpstr>Example data &amp; submission</vt:lpstr>
      <vt:lpstr>Data difficulties</vt:lpstr>
      <vt:lpstr>Target results</vt:lpstr>
      <vt:lpstr>Initial Models attempts​</vt:lpstr>
      <vt:lpstr>Random Forest improvements​</vt:lpstr>
      <vt:lpstr>preprocessing</vt:lpstr>
      <vt:lpstr>Advanced Methods Overview​</vt:lpstr>
      <vt:lpstr>Boost</vt:lpstr>
      <vt:lpstr>Tabpfn</vt:lpstr>
      <vt:lpstr>Best attempts​</vt:lpstr>
      <vt:lpstr>Future improvements</vt:lpstr>
      <vt:lpstr>Results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Levy</dc:creator>
  <cp:lastModifiedBy>Amir Levy</cp:lastModifiedBy>
  <cp:revision>1</cp:revision>
  <dcterms:created xsi:type="dcterms:W3CDTF">2024-11-23T07:18:32Z</dcterms:created>
  <dcterms:modified xsi:type="dcterms:W3CDTF">2024-11-24T14:41:30Z</dcterms:modified>
</cp:coreProperties>
</file>