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4" name="Shape 174"/>
          <p:cNvSpPr/>
          <p:nvPr>
            <p:ph type="sldImg"/>
          </p:nvPr>
        </p:nvSpPr>
        <p:spPr>
          <a:xfrm>
            <a:off x="1143000" y="685800"/>
            <a:ext cx="4572000" cy="3429000"/>
          </a:xfrm>
          <a:prstGeom prst="rect">
            <a:avLst/>
          </a:prstGeom>
        </p:spPr>
        <p:txBody>
          <a:bodyPr/>
          <a:lstStyle/>
          <a:p>
            <a:pPr/>
          </a:p>
        </p:txBody>
      </p:sp>
      <p:sp>
        <p:nvSpPr>
          <p:cNvPr id="175" name="Shape 17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spTree>
      <p:nvGrpSpPr>
        <p:cNvPr id="1" name=""/>
        <p:cNvGrpSpPr/>
        <p:nvPr/>
      </p:nvGrpSpPr>
      <p:grpSpPr>
        <a:xfrm>
          <a:off x="0" y="0"/>
          <a:ext cx="0" cy="0"/>
          <a:chOff x="0" y="0"/>
          <a:chExt cx="0" cy="0"/>
        </a:xfrm>
      </p:grpSpPr>
      <p:sp>
        <p:nvSpPr>
          <p:cNvPr id="11" name="Auteur et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Auteur et date</a:t>
            </a:r>
          </a:p>
        </p:txBody>
      </p:sp>
      <p:sp>
        <p:nvSpPr>
          <p:cNvPr id="12" name="Titre de la présentation"/>
          <p:cNvSpPr txBox="1"/>
          <p:nvPr>
            <p:ph type="title" hasCustomPrompt="1"/>
          </p:nvPr>
        </p:nvSpPr>
        <p:spPr>
          <a:xfrm>
            <a:off x="1206496" y="2574991"/>
            <a:ext cx="21971004" cy="4648201"/>
          </a:xfrm>
          <a:prstGeom prst="rect">
            <a:avLst/>
          </a:prstGeom>
        </p:spPr>
        <p:txBody>
          <a:bodyPr anchor="b"/>
          <a:lstStyle>
            <a:lvl1pPr>
              <a:defRPr spc="-232" sz="11600"/>
            </a:lvl1pPr>
          </a:lstStyle>
          <a:p>
            <a:pPr/>
            <a:r>
              <a:t>Titre de la présentation</a:t>
            </a:r>
          </a:p>
        </p:txBody>
      </p:sp>
      <p:sp>
        <p:nvSpPr>
          <p:cNvPr id="13" name="Texte niveau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Sous-titre de la présentation</a:t>
            </a:r>
          </a:p>
          <a:p>
            <a:pPr lvl="1"/>
            <a:r>
              <a:t/>
            </a:r>
          </a:p>
          <a:p>
            <a:pPr lvl="2"/>
            <a:r>
              <a:t/>
            </a:r>
          </a:p>
          <a:p>
            <a:pPr lvl="3"/>
            <a:r>
              <a:t/>
            </a:r>
          </a:p>
          <a:p>
            <a:pPr lvl="4"/>
            <a:r>
              <a:t/>
            </a:r>
          </a:p>
        </p:txBody>
      </p:sp>
      <p:sp>
        <p:nvSpPr>
          <p:cNvPr id="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spTree>
      <p:nvGrpSpPr>
        <p:cNvPr id="1" name=""/>
        <p:cNvGrpSpPr/>
        <p:nvPr/>
      </p:nvGrpSpPr>
      <p:grpSpPr>
        <a:xfrm>
          <a:off x="0" y="0"/>
          <a:ext cx="0" cy="0"/>
          <a:chOff x="0" y="0"/>
          <a:chExt cx="0" cy="0"/>
        </a:xfrm>
      </p:grpSpPr>
      <p:sp>
        <p:nvSpPr>
          <p:cNvPr id="98" name="Texte niveau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Déclaration</a:t>
            </a:r>
          </a:p>
          <a:p>
            <a:pPr lvl="1"/>
            <a:r>
              <a:t/>
            </a:r>
          </a:p>
          <a:p>
            <a:pPr lvl="2"/>
            <a:r>
              <a:t/>
            </a:r>
          </a:p>
          <a:p>
            <a:pPr lvl="3"/>
            <a:r>
              <a:t/>
            </a:r>
          </a:p>
          <a:p>
            <a:pPr lvl="4"/>
            <a:r>
              <a:t/>
            </a:r>
          </a:p>
        </p:txBody>
      </p:sp>
      <p:sp>
        <p:nvSpPr>
          <p:cNvPr id="9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spTree>
      <p:nvGrpSpPr>
        <p:cNvPr id="1" name=""/>
        <p:cNvGrpSpPr/>
        <p:nvPr/>
      </p:nvGrpSpPr>
      <p:grpSpPr>
        <a:xfrm>
          <a:off x="0" y="0"/>
          <a:ext cx="0" cy="0"/>
          <a:chOff x="0" y="0"/>
          <a:chExt cx="0" cy="0"/>
        </a:xfrm>
      </p:grpSpPr>
      <p:sp>
        <p:nvSpPr>
          <p:cNvPr id="106" name="Texte niveau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Données clés"/>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Données clés</a:t>
            </a:r>
          </a:p>
        </p:txBody>
      </p:sp>
      <p:sp>
        <p:nvSpPr>
          <p:cNvPr id="10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Texte niveau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 Citation notable »</a:t>
            </a:r>
          </a:p>
          <a:p>
            <a:pPr lvl="1"/>
            <a:r>
              <a:t/>
            </a:r>
          </a:p>
          <a:p>
            <a:pPr lvl="2"/>
            <a:r>
              <a:t/>
            </a:r>
          </a:p>
          <a:p>
            <a:pPr lvl="3"/>
            <a:r>
              <a:t/>
            </a:r>
          </a:p>
          <a:p>
            <a:pPr lvl="4"/>
            <a:r>
              <a:t/>
            </a:r>
          </a:p>
        </p:txBody>
      </p:sp>
      <p:sp>
        <p:nvSpPr>
          <p:cNvPr id="11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24" name="Bol de salade avec du riz frit, des œufs durs et des baguette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l avec des beignets de saumon, de la salade et du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l de pâtes pappardelle avec du beurre maître d’hôtel, des noisettes grillées et des lamelles de parmesan"/>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l de salade avec du riz frit, des œufs durs et des baguette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4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149" name="Texte niveau 1…"/>
          <p:cNvSpPr txBox="1"/>
          <p:nvPr>
            <p:ph type="body" idx="1"/>
          </p:nvPr>
        </p:nvSpPr>
        <p:spPr>
          <a:xfrm>
            <a:off x="4833937" y="1785937"/>
            <a:ext cx="14733985" cy="10161985"/>
          </a:xfrm>
          <a:prstGeom prst="rect">
            <a:avLst/>
          </a:prstGeom>
        </p:spPr>
        <p:txBody>
          <a:bodyPr lIns="53578" tIns="53578" rIns="53578" bIns="53578" anchor="ctr">
            <a:noAutofit/>
          </a:bodyPr>
          <a:lstStyle>
            <a:lvl1pPr marL="815473" indent="-561473" defTabSz="821531">
              <a:lnSpc>
                <a:spcPct val="100000"/>
              </a:lnSpc>
              <a:spcBef>
                <a:spcPts val="6600"/>
              </a:spcBef>
              <a:buSzPct val="171000"/>
              <a:defRPr>
                <a:latin typeface="Gill Sans"/>
                <a:ea typeface="Gill Sans"/>
                <a:cs typeface="Gill Sans"/>
                <a:sym typeface="Gill Sans"/>
              </a:defRPr>
            </a:lvl1pPr>
            <a:lvl2pPr marL="1158373" indent="-561473" defTabSz="821531">
              <a:lnSpc>
                <a:spcPct val="100000"/>
              </a:lnSpc>
              <a:spcBef>
                <a:spcPts val="6600"/>
              </a:spcBef>
              <a:buSzPct val="171000"/>
              <a:defRPr>
                <a:latin typeface="Gill Sans"/>
                <a:ea typeface="Gill Sans"/>
                <a:cs typeface="Gill Sans"/>
                <a:sym typeface="Gill Sans"/>
              </a:defRPr>
            </a:lvl2pPr>
            <a:lvl3pPr marL="1501273" indent="-561473" defTabSz="821531">
              <a:lnSpc>
                <a:spcPct val="100000"/>
              </a:lnSpc>
              <a:spcBef>
                <a:spcPts val="6600"/>
              </a:spcBef>
              <a:buSzPct val="171000"/>
              <a:defRPr>
                <a:latin typeface="Gill Sans"/>
                <a:ea typeface="Gill Sans"/>
                <a:cs typeface="Gill Sans"/>
                <a:sym typeface="Gill Sans"/>
              </a:defRPr>
            </a:lvl3pPr>
            <a:lvl4pPr marL="1856873" indent="-561473" defTabSz="821531">
              <a:lnSpc>
                <a:spcPct val="100000"/>
              </a:lnSpc>
              <a:spcBef>
                <a:spcPts val="6600"/>
              </a:spcBef>
              <a:buSzPct val="171000"/>
              <a:defRPr>
                <a:latin typeface="Gill Sans"/>
                <a:ea typeface="Gill Sans"/>
                <a:cs typeface="Gill Sans"/>
                <a:sym typeface="Gill Sans"/>
              </a:defRPr>
            </a:lvl4pPr>
            <a:lvl5pPr marL="2199773" indent="-561473" defTabSz="821531">
              <a:lnSpc>
                <a:spcPct val="100000"/>
              </a:lnSpc>
              <a:spcBef>
                <a:spcPts val="6600"/>
              </a:spcBef>
              <a:buSzPct val="171000"/>
              <a:defRPr>
                <a:latin typeface="Gill Sans"/>
                <a:ea typeface="Gill Sans"/>
                <a:cs typeface="Gill Sans"/>
                <a:sym typeface="Gill Sans"/>
              </a:defRPr>
            </a:lvl5pPr>
          </a:lstStyle>
          <a:p>
            <a:pPr/>
            <a:r>
              <a:t>Texte niveau 1</a:t>
            </a:r>
          </a:p>
          <a:p>
            <a:pPr lvl="1"/>
            <a:r>
              <a:t>Texte niveau 2</a:t>
            </a:r>
          </a:p>
          <a:p>
            <a:pPr lvl="2"/>
            <a:r>
              <a:t>Texte niveau 3</a:t>
            </a:r>
          </a:p>
          <a:p>
            <a:pPr lvl="3"/>
            <a:r>
              <a:t>Texte niveau 4</a:t>
            </a:r>
          </a:p>
          <a:p>
            <a:pPr lvl="4"/>
            <a:r>
              <a:t>Texte niveau 5</a:t>
            </a:r>
          </a:p>
        </p:txBody>
      </p:sp>
      <p:sp>
        <p:nvSpPr>
          <p:cNvPr id="150" name="Numéro de diapositive"/>
          <p:cNvSpPr txBox="1"/>
          <p:nvPr>
            <p:ph type="sldNum" sz="quarter" idx="2"/>
          </p:nvPr>
        </p:nvSpPr>
        <p:spPr>
          <a:xfrm>
            <a:off x="12008842" y="13108781"/>
            <a:ext cx="348457" cy="373857"/>
          </a:xfrm>
          <a:prstGeom prst="rect">
            <a:avLst/>
          </a:prstGeom>
        </p:spPr>
        <p:txBody>
          <a:bodyPr lIns="53578" tIns="53578" rIns="53578" bIns="53578" anchor="t"/>
          <a:lstStyle>
            <a:lvl1pPr defTabSz="821531">
              <a:defRPr>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e de titre">
    <p:spTree>
      <p:nvGrpSpPr>
        <p:cNvPr id="1" name=""/>
        <p:cNvGrpSpPr/>
        <p:nvPr/>
      </p:nvGrpSpPr>
      <p:grpSpPr>
        <a:xfrm>
          <a:off x="0" y="0"/>
          <a:ext cx="0" cy="0"/>
          <a:chOff x="0" y="0"/>
          <a:chExt cx="0" cy="0"/>
        </a:xfrm>
      </p:grpSpPr>
      <p:sp>
        <p:nvSpPr>
          <p:cNvPr id="157" name="Texte du titre"/>
          <p:cNvSpPr txBox="1"/>
          <p:nvPr>
            <p:ph type="title"/>
          </p:nvPr>
        </p:nvSpPr>
        <p:spPr>
          <a:xfrm>
            <a:off x="4419600" y="4260850"/>
            <a:ext cx="15544800" cy="2940050"/>
          </a:xfrm>
          <a:prstGeom prst="rect">
            <a:avLst/>
          </a:prstGeom>
        </p:spPr>
        <p:txBody>
          <a:bodyPr lIns="91439" tIns="91439" rIns="91439" bIns="91439" anchor="ctr"/>
          <a:lstStyle>
            <a:lvl1pPr algn="ctr" defTabSz="914400">
              <a:lnSpc>
                <a:spcPct val="100000"/>
              </a:lnSpc>
              <a:defRPr b="0" spc="0" sz="8800">
                <a:latin typeface="Calibri"/>
                <a:ea typeface="Calibri"/>
                <a:cs typeface="Calibri"/>
                <a:sym typeface="Calibri"/>
              </a:defRPr>
            </a:lvl1pPr>
          </a:lstStyle>
          <a:p>
            <a:pPr/>
            <a:r>
              <a:t>Texte du titre</a:t>
            </a:r>
          </a:p>
        </p:txBody>
      </p:sp>
      <p:sp>
        <p:nvSpPr>
          <p:cNvPr id="158" name="Texte niveau 1…"/>
          <p:cNvSpPr txBox="1"/>
          <p:nvPr>
            <p:ph type="body" sz="quarter" idx="1"/>
          </p:nvPr>
        </p:nvSpPr>
        <p:spPr>
          <a:xfrm>
            <a:off x="5791200" y="7772400"/>
            <a:ext cx="12801600" cy="3505200"/>
          </a:xfrm>
          <a:prstGeom prst="rect">
            <a:avLst/>
          </a:prstGeom>
        </p:spPr>
        <p:txBody>
          <a:bodyPr lIns="91439" tIns="91439" rIns="91439" bIns="91439"/>
          <a:lstStyle>
            <a:lvl1pPr marL="0" indent="0" algn="ctr" defTabSz="914400">
              <a:lnSpc>
                <a:spcPct val="100000"/>
              </a:lnSpc>
              <a:spcBef>
                <a:spcPts val="1500"/>
              </a:spcBef>
              <a:buSzTx/>
              <a:buNone/>
              <a:defRPr sz="6400">
                <a:solidFill>
                  <a:srgbClr val="888888"/>
                </a:solidFill>
                <a:latin typeface="Calibri"/>
                <a:ea typeface="Calibri"/>
                <a:cs typeface="Calibri"/>
                <a:sym typeface="Calibri"/>
              </a:defRPr>
            </a:lvl1pPr>
            <a:lvl2pPr marL="0" indent="457200" algn="ctr" defTabSz="914400">
              <a:lnSpc>
                <a:spcPct val="100000"/>
              </a:lnSpc>
              <a:spcBef>
                <a:spcPts val="1500"/>
              </a:spcBef>
              <a:buSzTx/>
              <a:buNone/>
              <a:defRPr sz="6400">
                <a:solidFill>
                  <a:srgbClr val="888888"/>
                </a:solidFill>
                <a:latin typeface="Calibri"/>
                <a:ea typeface="Calibri"/>
                <a:cs typeface="Calibri"/>
                <a:sym typeface="Calibri"/>
              </a:defRPr>
            </a:lvl2pPr>
            <a:lvl3pPr marL="0" indent="914400" algn="ctr" defTabSz="914400">
              <a:lnSpc>
                <a:spcPct val="100000"/>
              </a:lnSpc>
              <a:spcBef>
                <a:spcPts val="1500"/>
              </a:spcBef>
              <a:buSzTx/>
              <a:buNone/>
              <a:defRPr sz="6400">
                <a:solidFill>
                  <a:srgbClr val="888888"/>
                </a:solidFill>
                <a:latin typeface="Calibri"/>
                <a:ea typeface="Calibri"/>
                <a:cs typeface="Calibri"/>
                <a:sym typeface="Calibri"/>
              </a:defRPr>
            </a:lvl3pPr>
            <a:lvl4pPr marL="0" indent="1371600" algn="ctr" defTabSz="914400">
              <a:lnSpc>
                <a:spcPct val="100000"/>
              </a:lnSpc>
              <a:spcBef>
                <a:spcPts val="1500"/>
              </a:spcBef>
              <a:buSzTx/>
              <a:buNone/>
              <a:defRPr sz="6400">
                <a:solidFill>
                  <a:srgbClr val="888888"/>
                </a:solidFill>
                <a:latin typeface="Calibri"/>
                <a:ea typeface="Calibri"/>
                <a:cs typeface="Calibri"/>
                <a:sym typeface="Calibri"/>
              </a:defRPr>
            </a:lvl4pPr>
            <a:lvl5pPr marL="0" indent="1828800" algn="ctr" defTabSz="914400">
              <a:lnSpc>
                <a:spcPct val="100000"/>
              </a:lnSpc>
              <a:spcBef>
                <a:spcPts val="1500"/>
              </a:spcBef>
              <a:buSzTx/>
              <a:buNone/>
              <a:defRPr sz="6400">
                <a:solidFill>
                  <a:srgbClr val="888888"/>
                </a:solidFill>
                <a:latin typeface="Calibri"/>
                <a:ea typeface="Calibri"/>
                <a:cs typeface="Calibri"/>
                <a:sym typeface="Calibri"/>
              </a:defRPr>
            </a:lvl5pPr>
          </a:lstStyle>
          <a:p>
            <a:pPr/>
            <a:r>
              <a:t>Texte niveau 1</a:t>
            </a:r>
          </a:p>
          <a:p>
            <a:pPr lvl="1"/>
            <a:r>
              <a:t>Texte niveau 2</a:t>
            </a:r>
          </a:p>
          <a:p>
            <a:pPr lvl="2"/>
            <a:r>
              <a:t>Texte niveau 3</a:t>
            </a:r>
          </a:p>
          <a:p>
            <a:pPr lvl="3"/>
            <a:r>
              <a:t>Texte niveau 4</a:t>
            </a:r>
          </a:p>
          <a:p>
            <a:pPr lvl="4"/>
            <a:r>
              <a:t>Texte niveau 5</a:t>
            </a:r>
          </a:p>
        </p:txBody>
      </p:sp>
      <p:sp>
        <p:nvSpPr>
          <p:cNvPr id="159" name="Numéro de diapositive"/>
          <p:cNvSpPr txBox="1"/>
          <p:nvPr>
            <p:ph type="sldNum" sz="quarter" idx="2"/>
          </p:nvPr>
        </p:nvSpPr>
        <p:spPr>
          <a:xfrm>
            <a:off x="19917052" y="12835870"/>
            <a:ext cx="504548" cy="483910"/>
          </a:xfrm>
          <a:prstGeom prst="rect">
            <a:avLst/>
          </a:prstGeom>
        </p:spPr>
        <p:txBody>
          <a:bodyPr lIns="91439" tIns="91439" rIns="91439" bIns="91439" anchor="ctr"/>
          <a:lstStyle>
            <a:lvl1pPr algn="r" defTabSz="9144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contenu">
    <p:spTree>
      <p:nvGrpSpPr>
        <p:cNvPr id="1" name=""/>
        <p:cNvGrpSpPr/>
        <p:nvPr/>
      </p:nvGrpSpPr>
      <p:grpSpPr>
        <a:xfrm>
          <a:off x="0" y="0"/>
          <a:ext cx="0" cy="0"/>
          <a:chOff x="0" y="0"/>
          <a:chExt cx="0" cy="0"/>
        </a:xfrm>
      </p:grpSpPr>
      <p:sp>
        <p:nvSpPr>
          <p:cNvPr id="166" name="Texte du titre"/>
          <p:cNvSpPr txBox="1"/>
          <p:nvPr>
            <p:ph type="title"/>
          </p:nvPr>
        </p:nvSpPr>
        <p:spPr>
          <a:xfrm>
            <a:off x="3962400" y="549276"/>
            <a:ext cx="16459200" cy="2286001"/>
          </a:xfrm>
          <a:prstGeom prst="rect">
            <a:avLst/>
          </a:prstGeom>
        </p:spPr>
        <p:txBody>
          <a:bodyPr lIns="91439" tIns="91439" rIns="91439" bIns="91439" anchor="ctr"/>
          <a:lstStyle>
            <a:lvl1pPr algn="ctr" defTabSz="914400">
              <a:lnSpc>
                <a:spcPct val="100000"/>
              </a:lnSpc>
              <a:defRPr b="0" spc="0" sz="8800">
                <a:latin typeface="Calibri"/>
                <a:ea typeface="Calibri"/>
                <a:cs typeface="Calibri"/>
                <a:sym typeface="Calibri"/>
              </a:defRPr>
            </a:lvl1pPr>
          </a:lstStyle>
          <a:p>
            <a:pPr/>
            <a:r>
              <a:t>Texte du titre</a:t>
            </a:r>
          </a:p>
        </p:txBody>
      </p:sp>
      <p:sp>
        <p:nvSpPr>
          <p:cNvPr id="167" name="Texte niveau 1…"/>
          <p:cNvSpPr txBox="1"/>
          <p:nvPr>
            <p:ph type="body" idx="1"/>
          </p:nvPr>
        </p:nvSpPr>
        <p:spPr>
          <a:xfrm>
            <a:off x="3962400" y="3200400"/>
            <a:ext cx="16459200" cy="9051926"/>
          </a:xfrm>
          <a:prstGeom prst="rect">
            <a:avLst/>
          </a:prstGeom>
        </p:spPr>
        <p:txBody>
          <a:bodyPr lIns="91439" tIns="91439" rIns="91439" bIns="91439"/>
          <a:lstStyle>
            <a:lvl1pPr marL="685800" indent="-685800" defTabSz="914400">
              <a:lnSpc>
                <a:spcPct val="100000"/>
              </a:lnSpc>
              <a:spcBef>
                <a:spcPts val="1500"/>
              </a:spcBef>
              <a:buSzPct val="100000"/>
              <a:buFont typeface="Arial"/>
              <a:defRPr sz="6400">
                <a:latin typeface="Calibri"/>
                <a:ea typeface="Calibri"/>
                <a:cs typeface="Calibri"/>
                <a:sym typeface="Calibri"/>
              </a:defRPr>
            </a:lvl1pPr>
            <a:lvl2pPr marL="1110342" indent="-653142" defTabSz="914400">
              <a:lnSpc>
                <a:spcPct val="100000"/>
              </a:lnSpc>
              <a:spcBef>
                <a:spcPts val="1500"/>
              </a:spcBef>
              <a:buSzPct val="100000"/>
              <a:buFont typeface="Arial"/>
              <a:buChar char="–"/>
              <a:defRPr sz="6400">
                <a:latin typeface="Calibri"/>
                <a:ea typeface="Calibri"/>
                <a:cs typeface="Calibri"/>
                <a:sym typeface="Calibri"/>
              </a:defRPr>
            </a:lvl2pPr>
            <a:lvl3pPr marL="1524000" defTabSz="914400">
              <a:lnSpc>
                <a:spcPct val="100000"/>
              </a:lnSpc>
              <a:spcBef>
                <a:spcPts val="1500"/>
              </a:spcBef>
              <a:buSzPct val="100000"/>
              <a:buFont typeface="Arial"/>
              <a:defRPr sz="6400">
                <a:latin typeface="Calibri"/>
                <a:ea typeface="Calibri"/>
                <a:cs typeface="Calibri"/>
                <a:sym typeface="Calibri"/>
              </a:defRPr>
            </a:lvl3pPr>
            <a:lvl4pPr marL="2103120" indent="-731520" defTabSz="914400">
              <a:lnSpc>
                <a:spcPct val="100000"/>
              </a:lnSpc>
              <a:spcBef>
                <a:spcPts val="1500"/>
              </a:spcBef>
              <a:buSzPct val="100000"/>
              <a:buFont typeface="Arial"/>
              <a:buChar char="–"/>
              <a:defRPr sz="6400">
                <a:latin typeface="Calibri"/>
                <a:ea typeface="Calibri"/>
                <a:cs typeface="Calibri"/>
                <a:sym typeface="Calibri"/>
              </a:defRPr>
            </a:lvl4pPr>
            <a:lvl5pPr marL="2560320" indent="-731520" defTabSz="914400">
              <a:lnSpc>
                <a:spcPct val="100000"/>
              </a:lnSpc>
              <a:spcBef>
                <a:spcPts val="1500"/>
              </a:spcBef>
              <a:buSzPct val="100000"/>
              <a:buFont typeface="Arial"/>
              <a:buChar char="»"/>
              <a:defRPr sz="6400">
                <a:latin typeface="Calibri"/>
                <a:ea typeface="Calibri"/>
                <a:cs typeface="Calibri"/>
                <a:sym typeface="Calibri"/>
              </a:defRPr>
            </a:lvl5pPr>
          </a:lstStyle>
          <a:p>
            <a:pPr/>
            <a:r>
              <a:t>Texte niveau 1</a:t>
            </a:r>
          </a:p>
          <a:p>
            <a:pPr lvl="1"/>
            <a:r>
              <a:t>Texte niveau 2</a:t>
            </a:r>
          </a:p>
          <a:p>
            <a:pPr lvl="2"/>
            <a:r>
              <a:t>Texte niveau 3</a:t>
            </a:r>
          </a:p>
          <a:p>
            <a:pPr lvl="3"/>
            <a:r>
              <a:t>Texte niveau 4</a:t>
            </a:r>
          </a:p>
          <a:p>
            <a:pPr lvl="4"/>
            <a:r>
              <a:t>Texte niveau 5</a:t>
            </a:r>
          </a:p>
        </p:txBody>
      </p:sp>
      <p:sp>
        <p:nvSpPr>
          <p:cNvPr id="168" name="Numéro de diapositive"/>
          <p:cNvSpPr txBox="1"/>
          <p:nvPr>
            <p:ph type="sldNum" sz="quarter" idx="2"/>
          </p:nvPr>
        </p:nvSpPr>
        <p:spPr>
          <a:xfrm>
            <a:off x="19917052" y="12835870"/>
            <a:ext cx="504548" cy="483910"/>
          </a:xfrm>
          <a:prstGeom prst="rect">
            <a:avLst/>
          </a:prstGeom>
        </p:spPr>
        <p:txBody>
          <a:bodyPr lIns="91439" tIns="91439" rIns="91439" bIns="91439" anchor="ctr"/>
          <a:lstStyle>
            <a:lvl1pPr algn="r" defTabSz="9144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spTree>
      <p:nvGrpSpPr>
        <p:cNvPr id="1" name=""/>
        <p:cNvGrpSpPr/>
        <p:nvPr/>
      </p:nvGrpSpPr>
      <p:grpSpPr>
        <a:xfrm>
          <a:off x="0" y="0"/>
          <a:ext cx="0" cy="0"/>
          <a:chOff x="0" y="0"/>
          <a:chExt cx="0" cy="0"/>
        </a:xfrm>
      </p:grpSpPr>
      <p:sp>
        <p:nvSpPr>
          <p:cNvPr id="21" name="Avocats et citrons vert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itre de la présentation"/>
          <p:cNvSpPr txBox="1"/>
          <p:nvPr>
            <p:ph type="title" hasCustomPrompt="1"/>
          </p:nvPr>
        </p:nvSpPr>
        <p:spPr>
          <a:xfrm>
            <a:off x="1206500" y="7124700"/>
            <a:ext cx="21971000" cy="4648200"/>
          </a:xfrm>
          <a:prstGeom prst="rect">
            <a:avLst/>
          </a:prstGeom>
        </p:spPr>
        <p:txBody>
          <a:bodyPr anchor="b"/>
          <a:lstStyle>
            <a:lvl1pPr>
              <a:defRPr spc="-232" sz="11600"/>
            </a:lvl1pPr>
          </a:lstStyle>
          <a:p>
            <a:pPr/>
            <a:r>
              <a:t>Titre de la présentation</a:t>
            </a:r>
          </a:p>
        </p:txBody>
      </p:sp>
      <p:sp>
        <p:nvSpPr>
          <p:cNvPr id="23" name="Auteur et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Auteur et date</a:t>
            </a:r>
          </a:p>
        </p:txBody>
      </p:sp>
      <p:sp>
        <p:nvSpPr>
          <p:cNvPr id="24" name="Texte niveau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Sous-titre de la présentation</a:t>
            </a:r>
          </a:p>
          <a:p>
            <a:pPr lvl="1"/>
            <a:r>
              <a:t/>
            </a:r>
          </a:p>
          <a:p>
            <a:pPr lvl="2"/>
            <a:r>
              <a:t/>
            </a:r>
          </a:p>
          <a:p>
            <a:pPr lvl="3"/>
            <a:r>
              <a:t/>
            </a:r>
          </a:p>
          <a:p>
            <a:pPr lvl="4"/>
            <a:r>
              <a:t/>
            </a:r>
          </a:p>
        </p:txBody>
      </p:sp>
      <p:sp>
        <p:nvSpPr>
          <p:cNvPr id="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Bol avec des beignets de saumon, de la salade et du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itre de diapositive"/>
          <p:cNvSpPr txBox="1"/>
          <p:nvPr>
            <p:ph type="title" hasCustomPrompt="1"/>
          </p:nvPr>
        </p:nvSpPr>
        <p:spPr>
          <a:xfrm>
            <a:off x="1206500" y="1270000"/>
            <a:ext cx="9779000" cy="5882273"/>
          </a:xfrm>
          <a:prstGeom prst="rect">
            <a:avLst/>
          </a:prstGeom>
        </p:spPr>
        <p:txBody>
          <a:bodyPr anchor="b"/>
          <a:lstStyle/>
          <a:p>
            <a:pPr/>
            <a:r>
              <a:t>Titre de diapositive</a:t>
            </a:r>
          </a:p>
        </p:txBody>
      </p:sp>
      <p:sp>
        <p:nvSpPr>
          <p:cNvPr id="34" name="Texte niveau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Sous-titre de diapositive</a:t>
            </a:r>
          </a:p>
          <a:p>
            <a:pPr lvl="1"/>
            <a:r>
              <a:t/>
            </a:r>
          </a:p>
          <a:p>
            <a:pPr lvl="2"/>
            <a:r>
              <a:t/>
            </a:r>
          </a:p>
          <a:p>
            <a:pPr lvl="3"/>
            <a:r>
              <a:t/>
            </a:r>
          </a:p>
          <a:p>
            <a:pPr lvl="4"/>
            <a:r>
              <a:t/>
            </a:r>
          </a:p>
        </p:txBody>
      </p:sp>
      <p:sp>
        <p:nvSpPr>
          <p:cNvPr id="35" name="Numéro de diapositiv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itre de diapositive"/>
          <p:cNvSpPr txBox="1"/>
          <p:nvPr>
            <p:ph type="title" hasCustomPrompt="1"/>
          </p:nvPr>
        </p:nvSpPr>
        <p:spPr>
          <a:prstGeom prst="rect">
            <a:avLst/>
          </a:prstGeom>
        </p:spPr>
        <p:txBody>
          <a:bodyPr/>
          <a:lstStyle/>
          <a:p>
            <a:pPr/>
            <a:r>
              <a:t>Titre de diapositive</a:t>
            </a:r>
          </a:p>
        </p:txBody>
      </p:sp>
      <p:sp>
        <p:nvSpPr>
          <p:cNvPr id="43" name="Sous-titre de diapositiv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diapositive</a:t>
            </a:r>
          </a:p>
        </p:txBody>
      </p:sp>
      <p:sp>
        <p:nvSpPr>
          <p:cNvPr id="44"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numCol="2" spcCol="1098550"/>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Sous-titre de diapositiv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diapositive</a:t>
            </a:r>
          </a:p>
        </p:txBody>
      </p:sp>
      <p:sp>
        <p:nvSpPr>
          <p:cNvPr id="61" name="Texte niveau 1…"/>
          <p:cNvSpPr txBox="1"/>
          <p:nvPr>
            <p:ph type="body" sz="half" idx="1" hasCustomPrompt="1"/>
          </p:nvPr>
        </p:nvSpPr>
        <p:spPr>
          <a:xfrm>
            <a:off x="1206500" y="4248504"/>
            <a:ext cx="9779000" cy="8256630"/>
          </a:xfrm>
          <a:prstGeom prst="rect">
            <a:avLst/>
          </a:prstGeom>
        </p:spPr>
        <p:txBody>
          <a:bodyPr/>
          <a:lstStyle/>
          <a:p>
            <a:pPr/>
            <a:r>
              <a:t>Texte de puce de diapositive</a:t>
            </a:r>
          </a:p>
          <a:p>
            <a:pPr lvl="1"/>
            <a:r>
              <a:t/>
            </a:r>
          </a:p>
          <a:p>
            <a:pPr lvl="2"/>
            <a:r>
              <a:t/>
            </a:r>
          </a:p>
          <a:p>
            <a:pPr lvl="3"/>
            <a:r>
              <a:t/>
            </a:r>
          </a:p>
          <a:p>
            <a:pPr lvl="4"/>
            <a:r>
              <a:t/>
            </a:r>
          </a:p>
        </p:txBody>
      </p:sp>
      <p:sp>
        <p:nvSpPr>
          <p:cNvPr id="62" name="Bol de pâtes pappardelle avec du beurre maître d’hôtel, des noisettes grillées et des lamelles de parmesan"/>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itre de diapositive"/>
          <p:cNvSpPr txBox="1"/>
          <p:nvPr>
            <p:ph type="title" hasCustomPrompt="1"/>
          </p:nvPr>
        </p:nvSpPr>
        <p:spPr>
          <a:xfrm>
            <a:off x="1206500" y="1079500"/>
            <a:ext cx="9779000" cy="1435100"/>
          </a:xfrm>
          <a:prstGeom prst="rect">
            <a:avLst/>
          </a:prstGeom>
        </p:spPr>
        <p:txBody>
          <a:bodyPr/>
          <a:lstStyle/>
          <a:p>
            <a:pPr/>
            <a:r>
              <a:t>Titre de diapositive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Titre de section"/>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Titre de section</a:t>
            </a:r>
          </a:p>
        </p:txBody>
      </p:sp>
      <p:sp>
        <p:nvSpPr>
          <p:cNvPr id="72" name="Numéro de diapositiv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79" name="Titre de diapositive"/>
          <p:cNvSpPr txBox="1"/>
          <p:nvPr>
            <p:ph type="title" hasCustomPrompt="1"/>
          </p:nvPr>
        </p:nvSpPr>
        <p:spPr>
          <a:xfrm>
            <a:off x="1206500" y="1079500"/>
            <a:ext cx="21971000" cy="1434949"/>
          </a:xfrm>
          <a:prstGeom prst="rect">
            <a:avLst/>
          </a:prstGeom>
        </p:spPr>
        <p:txBody>
          <a:bodyPr/>
          <a:lstStyle/>
          <a:p>
            <a:pPr/>
            <a:r>
              <a:t>Titre de diapositive</a:t>
            </a:r>
          </a:p>
        </p:txBody>
      </p:sp>
      <p:sp>
        <p:nvSpPr>
          <p:cNvPr id="80" name="Sous-titre de diapositiv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diapositive</a:t>
            </a:r>
          </a:p>
        </p:txBody>
      </p:sp>
      <p:sp>
        <p:nvSpPr>
          <p:cNvPr id="8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88" name="Titre de l’ordre du jour"/>
          <p:cNvSpPr txBox="1"/>
          <p:nvPr>
            <p:ph type="title" hasCustomPrompt="1"/>
          </p:nvPr>
        </p:nvSpPr>
        <p:spPr>
          <a:xfrm>
            <a:off x="1206500" y="1079500"/>
            <a:ext cx="21971000" cy="1435100"/>
          </a:xfrm>
          <a:prstGeom prst="rect">
            <a:avLst/>
          </a:prstGeom>
        </p:spPr>
        <p:txBody>
          <a:bodyPr/>
          <a:lstStyle/>
          <a:p>
            <a:pPr/>
            <a:r>
              <a:t>Titre de l’ordre du jour</a:t>
            </a:r>
          </a:p>
        </p:txBody>
      </p:sp>
      <p:sp>
        <p:nvSpPr>
          <p:cNvPr id="89" name="Sous-titre de l’ordre du jour"/>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l’ordre du jour</a:t>
            </a:r>
          </a:p>
        </p:txBody>
      </p:sp>
      <p:sp>
        <p:nvSpPr>
          <p:cNvPr id="90" name="Texte niveau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Rubriques de l’ordre du jour</a:t>
            </a:r>
          </a:p>
          <a:p>
            <a:pPr lvl="1"/>
            <a:r>
              <a:t/>
            </a:r>
          </a:p>
          <a:p>
            <a:pPr lvl="2"/>
            <a:r>
              <a:t/>
            </a:r>
          </a:p>
          <a:p>
            <a:pPr lvl="3"/>
            <a:r>
              <a:t/>
            </a:r>
          </a:p>
          <a:p>
            <a:pPr lvl="4"/>
            <a:r>
              <a:t/>
            </a:r>
          </a:p>
        </p:txBody>
      </p:sp>
      <p:sp>
        <p:nvSpPr>
          <p:cNvPr id="9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re de diapositiv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Titre de diapositive</a:t>
            </a:r>
          </a:p>
        </p:txBody>
      </p:sp>
      <p:sp>
        <p:nvSpPr>
          <p:cNvPr id="3" name="Texte niveau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4" name="Numéro de diapositive"/>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image.pdf" descr="image.pdf"/>
          <p:cNvPicPr>
            <a:picLocks noChangeAspect="0"/>
          </p:cNvPicPr>
          <p:nvPr/>
        </p:nvPicPr>
        <p:blipFill>
          <a:blip r:embed="rId2">
            <a:extLst/>
          </a:blip>
          <a:stretch>
            <a:fillRect/>
          </a:stretch>
        </p:blipFill>
        <p:spPr>
          <a:xfrm>
            <a:off x="16174640" y="9794875"/>
            <a:ext cx="4857751" cy="3429000"/>
          </a:xfrm>
          <a:prstGeom prst="rect">
            <a:avLst/>
          </a:prstGeom>
          <a:ln w="12700">
            <a:miter lim="400000"/>
          </a:ln>
        </p:spPr>
      </p:pic>
      <p:sp>
        <p:nvSpPr>
          <p:cNvPr id="178" name="Rectangle"/>
          <p:cNvSpPr/>
          <p:nvPr/>
        </p:nvSpPr>
        <p:spPr>
          <a:xfrm>
            <a:off x="16245358" y="9873922"/>
            <a:ext cx="4763988" cy="3270911"/>
          </a:xfrm>
          <a:prstGeom prst="rect">
            <a:avLst/>
          </a:prstGeom>
          <a:solidFill>
            <a:srgbClr val="929292">
              <a:alpha val="60000"/>
            </a:srgbClr>
          </a:solidFill>
          <a:ln w="3175">
            <a:solidFill>
              <a:srgbClr val="000000"/>
            </a:solidFill>
          </a:ln>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pic>
        <p:nvPicPr>
          <p:cNvPr id="179" name="image.pdf" descr="image.pdf"/>
          <p:cNvPicPr>
            <a:picLocks noChangeAspect="0"/>
          </p:cNvPicPr>
          <p:nvPr/>
        </p:nvPicPr>
        <p:blipFill>
          <a:blip r:embed="rId3">
            <a:extLst/>
          </a:blip>
          <a:stretch>
            <a:fillRect/>
          </a:stretch>
        </p:blipFill>
        <p:spPr>
          <a:xfrm>
            <a:off x="10370343" y="1647031"/>
            <a:ext cx="4857751" cy="3357563"/>
          </a:xfrm>
          <a:prstGeom prst="rect">
            <a:avLst/>
          </a:prstGeom>
          <a:ln w="3175">
            <a:solidFill>
              <a:srgbClr val="000000"/>
            </a:solidFill>
            <a:miter lim="400000"/>
          </a:ln>
        </p:spPr>
      </p:pic>
      <p:sp>
        <p:nvSpPr>
          <p:cNvPr id="180" name="Flèche"/>
          <p:cNvSpPr/>
          <p:nvPr/>
        </p:nvSpPr>
        <p:spPr>
          <a:xfrm rot="2880000">
            <a:off x="12571702" y="2942804"/>
            <a:ext cx="809626" cy="321469"/>
          </a:xfrm>
          <a:prstGeom prst="rightArrow">
            <a:avLst>
              <a:gd name="adj1" fmla="val 50000"/>
              <a:gd name="adj2" fmla="val 44271"/>
            </a:avLst>
          </a:prstGeom>
          <a:solidFill>
            <a:srgbClr val="4349AA"/>
          </a:solidFill>
          <a:ln w="12700">
            <a:miter lim="400000"/>
          </a:ln>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sp>
        <p:nvSpPr>
          <p:cNvPr id="181" name="Flèche"/>
          <p:cNvSpPr/>
          <p:nvPr/>
        </p:nvSpPr>
        <p:spPr>
          <a:xfrm rot="2880000">
            <a:off x="10628602" y="3847679"/>
            <a:ext cx="809626" cy="321469"/>
          </a:xfrm>
          <a:prstGeom prst="rightArrow">
            <a:avLst>
              <a:gd name="adj1" fmla="val 50000"/>
              <a:gd name="adj2" fmla="val 44271"/>
            </a:avLst>
          </a:prstGeom>
          <a:solidFill>
            <a:srgbClr val="FF2600"/>
          </a:solidFill>
          <a:ln w="12700">
            <a:miter lim="400000"/>
          </a:ln>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sp>
        <p:nvSpPr>
          <p:cNvPr id="182" name="ZT0"/>
          <p:cNvSpPr txBox="1"/>
          <p:nvPr/>
        </p:nvSpPr>
        <p:spPr>
          <a:xfrm>
            <a:off x="11096625" y="4994275"/>
            <a:ext cx="750030" cy="4826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ZT0</a:t>
            </a:r>
          </a:p>
        </p:txBody>
      </p:sp>
      <p:sp>
        <p:nvSpPr>
          <p:cNvPr id="183" name="ZT12"/>
          <p:cNvSpPr txBox="1"/>
          <p:nvPr/>
        </p:nvSpPr>
        <p:spPr>
          <a:xfrm>
            <a:off x="13503275" y="5000625"/>
            <a:ext cx="908951" cy="48260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ZT12</a:t>
            </a:r>
          </a:p>
        </p:txBody>
      </p:sp>
      <p:sp>
        <p:nvSpPr>
          <p:cNvPr id="184" name="CT0"/>
          <p:cNvSpPr txBox="1"/>
          <p:nvPr/>
        </p:nvSpPr>
        <p:spPr>
          <a:xfrm>
            <a:off x="11223625" y="13163550"/>
            <a:ext cx="781843" cy="48260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CT0</a:t>
            </a:r>
          </a:p>
        </p:txBody>
      </p:sp>
      <p:sp>
        <p:nvSpPr>
          <p:cNvPr id="185" name="CT12"/>
          <p:cNvSpPr txBox="1"/>
          <p:nvPr/>
        </p:nvSpPr>
        <p:spPr>
          <a:xfrm>
            <a:off x="13484225" y="13163550"/>
            <a:ext cx="940763" cy="48260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CT12</a:t>
            </a:r>
          </a:p>
        </p:txBody>
      </p:sp>
      <p:pic>
        <p:nvPicPr>
          <p:cNvPr id="186" name="image.pdf" descr="image.pdf"/>
          <p:cNvPicPr>
            <a:picLocks noChangeAspect="0"/>
          </p:cNvPicPr>
          <p:nvPr/>
        </p:nvPicPr>
        <p:blipFill>
          <a:blip r:embed="rId4">
            <a:extLst/>
          </a:blip>
          <a:stretch>
            <a:fillRect/>
          </a:stretch>
        </p:blipFill>
        <p:spPr>
          <a:xfrm>
            <a:off x="10620375" y="5593953"/>
            <a:ext cx="4446985" cy="4018360"/>
          </a:xfrm>
          <a:prstGeom prst="rect">
            <a:avLst/>
          </a:prstGeom>
          <a:ln w="12700">
            <a:miter lim="400000"/>
          </a:ln>
        </p:spPr>
      </p:pic>
      <p:sp>
        <p:nvSpPr>
          <p:cNvPr id="187" name="Rectangle"/>
          <p:cNvSpPr/>
          <p:nvPr/>
        </p:nvSpPr>
        <p:spPr>
          <a:xfrm>
            <a:off x="10645244" y="7075409"/>
            <a:ext cx="4402934" cy="2469663"/>
          </a:xfrm>
          <a:prstGeom prst="rect">
            <a:avLst/>
          </a:prstGeom>
          <a:solidFill>
            <a:srgbClr val="929292">
              <a:alpha val="45000"/>
            </a:srgbClr>
          </a:solidFill>
          <a:ln w="3175"/>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sp>
        <p:nvSpPr>
          <p:cNvPr id="188" name="Rectangle"/>
          <p:cNvSpPr/>
          <p:nvPr/>
        </p:nvSpPr>
        <p:spPr>
          <a:xfrm>
            <a:off x="13674014" y="6570251"/>
            <a:ext cx="1374165" cy="505159"/>
          </a:xfrm>
          <a:prstGeom prst="rect">
            <a:avLst/>
          </a:prstGeom>
          <a:solidFill>
            <a:srgbClr val="929292">
              <a:alpha val="45000"/>
            </a:srgbClr>
          </a:solidFill>
          <a:ln w="3175"/>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grpSp>
        <p:nvGrpSpPr>
          <p:cNvPr id="191" name="Grouper"/>
          <p:cNvGrpSpPr/>
          <p:nvPr/>
        </p:nvGrpSpPr>
        <p:grpSpPr>
          <a:xfrm>
            <a:off x="10459640" y="9826625"/>
            <a:ext cx="4822032" cy="3357563"/>
            <a:chOff x="0" y="0"/>
            <a:chExt cx="4822031" cy="3357562"/>
          </a:xfrm>
        </p:grpSpPr>
        <p:pic>
          <p:nvPicPr>
            <p:cNvPr id="189" name="image.pdf" descr="image.pdf"/>
            <p:cNvPicPr>
              <a:picLocks noChangeAspect="0"/>
            </p:cNvPicPr>
            <p:nvPr/>
          </p:nvPicPr>
          <p:blipFill>
            <a:blip r:embed="rId5">
              <a:extLst/>
            </a:blip>
            <a:stretch>
              <a:fillRect/>
            </a:stretch>
          </p:blipFill>
          <p:spPr>
            <a:xfrm>
              <a:off x="0" y="8762"/>
              <a:ext cx="4822032" cy="3338830"/>
            </a:xfrm>
            <a:prstGeom prst="rect">
              <a:avLst/>
            </a:prstGeom>
            <a:ln w="12700" cap="flat">
              <a:noFill/>
              <a:miter lim="400000"/>
            </a:ln>
            <a:effectLst/>
          </p:spPr>
        </p:pic>
        <p:sp>
          <p:nvSpPr>
            <p:cNvPr id="190" name="Rectangle"/>
            <p:cNvSpPr/>
            <p:nvPr/>
          </p:nvSpPr>
          <p:spPr>
            <a:xfrm>
              <a:off x="0" y="0"/>
              <a:ext cx="4822032" cy="3357563"/>
            </a:xfrm>
            <a:prstGeom prst="rect">
              <a:avLst/>
            </a:prstGeom>
            <a:solidFill>
              <a:srgbClr val="929292">
                <a:alpha val="45000"/>
              </a:srgbClr>
            </a:solidFill>
            <a:ln w="3175" cap="flat">
              <a:solidFill>
                <a:srgbClr val="000000">
                  <a:alpha val="75000"/>
                </a:srgbClr>
              </a:solidFill>
              <a:prstDash val="solid"/>
              <a:round/>
            </a:ln>
            <a:effectLst/>
          </p:spPr>
          <p:txBody>
            <a:bodyPr wrap="square" lIns="71437" tIns="71437" rIns="71437" bIns="71437" numCol="1" anchor="ctr">
              <a:noAutofit/>
            </a:bodyP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grpSp>
      <p:pic>
        <p:nvPicPr>
          <p:cNvPr id="192" name="image.pdf" descr="image.pdf"/>
          <p:cNvPicPr>
            <a:picLocks noChangeAspect="0"/>
          </p:cNvPicPr>
          <p:nvPr/>
        </p:nvPicPr>
        <p:blipFill>
          <a:blip r:embed="rId6">
            <a:extLst/>
          </a:blip>
          <a:stretch>
            <a:fillRect/>
          </a:stretch>
        </p:blipFill>
        <p:spPr>
          <a:xfrm>
            <a:off x="16210359" y="1619249"/>
            <a:ext cx="4804173" cy="3429001"/>
          </a:xfrm>
          <a:prstGeom prst="rect">
            <a:avLst/>
          </a:prstGeom>
          <a:ln w="12700">
            <a:miter lim="400000"/>
          </a:ln>
        </p:spPr>
      </p:pic>
      <p:grpSp>
        <p:nvGrpSpPr>
          <p:cNvPr id="197" name="Grouper"/>
          <p:cNvGrpSpPr/>
          <p:nvPr/>
        </p:nvGrpSpPr>
        <p:grpSpPr>
          <a:xfrm>
            <a:off x="16388953" y="5611812"/>
            <a:ext cx="4454116" cy="3987801"/>
            <a:chOff x="0" y="0"/>
            <a:chExt cx="4454115" cy="3987800"/>
          </a:xfrm>
        </p:grpSpPr>
        <p:pic>
          <p:nvPicPr>
            <p:cNvPr id="193" name="Capture d’écran 2011-11-23 à 20.08.44.png" descr="Capture d’écran 2011-11-23 à 20.08.44.png"/>
            <p:cNvPicPr>
              <a:picLocks noChangeAspect="1"/>
            </p:cNvPicPr>
            <p:nvPr/>
          </p:nvPicPr>
          <p:blipFill>
            <a:blip r:embed="rId7">
              <a:extLst/>
            </a:blip>
            <a:stretch>
              <a:fillRect/>
            </a:stretch>
          </p:blipFill>
          <p:spPr>
            <a:xfrm>
              <a:off x="0" y="0"/>
              <a:ext cx="4454116" cy="3987800"/>
            </a:xfrm>
            <a:prstGeom prst="rect">
              <a:avLst/>
            </a:prstGeom>
            <a:ln w="12700" cap="flat">
              <a:noFill/>
              <a:miter lim="400000"/>
            </a:ln>
            <a:effectLst/>
          </p:spPr>
        </p:pic>
        <p:grpSp>
          <p:nvGrpSpPr>
            <p:cNvPr id="196" name="Grouper"/>
            <p:cNvGrpSpPr/>
            <p:nvPr/>
          </p:nvGrpSpPr>
          <p:grpSpPr>
            <a:xfrm>
              <a:off x="17859" y="1017984"/>
              <a:ext cx="4402934" cy="2969725"/>
              <a:chOff x="0" y="0"/>
              <a:chExt cx="4402933" cy="2969724"/>
            </a:xfrm>
          </p:grpSpPr>
          <p:sp>
            <p:nvSpPr>
              <p:cNvPr id="194" name="Rectangle"/>
              <p:cNvSpPr/>
              <p:nvPr/>
            </p:nvSpPr>
            <p:spPr>
              <a:xfrm>
                <a:off x="0" y="500062"/>
                <a:ext cx="4402934" cy="2469663"/>
              </a:xfrm>
              <a:prstGeom prst="rect">
                <a:avLst/>
              </a:prstGeom>
              <a:solidFill>
                <a:srgbClr val="929292">
                  <a:alpha val="45000"/>
                </a:srgbClr>
              </a:solidFill>
              <a:ln w="3175" cap="flat">
                <a:noFill/>
                <a:round/>
              </a:ln>
              <a:effectLst/>
            </p:spPr>
            <p:txBody>
              <a:bodyPr wrap="square" lIns="71437" tIns="71437" rIns="71437" bIns="71437" numCol="1" anchor="ctr">
                <a:noAutofit/>
              </a:bodyP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sp>
            <p:nvSpPr>
              <p:cNvPr id="195" name="Rectangle"/>
              <p:cNvSpPr/>
              <p:nvPr/>
            </p:nvSpPr>
            <p:spPr>
              <a:xfrm>
                <a:off x="3018234" y="0"/>
                <a:ext cx="1374165" cy="505159"/>
              </a:xfrm>
              <a:prstGeom prst="rect">
                <a:avLst/>
              </a:prstGeom>
              <a:solidFill>
                <a:srgbClr val="929292">
                  <a:alpha val="45000"/>
                </a:srgbClr>
              </a:solidFill>
              <a:ln w="3175" cap="flat">
                <a:noFill/>
                <a:round/>
              </a:ln>
              <a:effectLst/>
            </p:spPr>
            <p:txBody>
              <a:bodyPr wrap="square" lIns="71437" tIns="71437" rIns="71437" bIns="71437" numCol="1" anchor="ctr">
                <a:noAutofit/>
              </a:bodyP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grpSp>
      </p:grpSp>
      <p:sp>
        <p:nvSpPr>
          <p:cNvPr id="198" name="wild type"/>
          <p:cNvSpPr txBox="1"/>
          <p:nvPr/>
        </p:nvSpPr>
        <p:spPr>
          <a:xfrm>
            <a:off x="11951128" y="1145472"/>
            <a:ext cx="1492730" cy="5357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b="1" i="1" sz="2200">
                <a:solidFill>
                  <a:srgbClr val="000000"/>
                </a:solidFill>
                <a:uFill>
                  <a:solidFill>
                    <a:srgbClr val="FFFFFF"/>
                  </a:solidFill>
                </a:uFill>
                <a:latin typeface="Helvetica"/>
                <a:ea typeface="Helvetica"/>
                <a:cs typeface="Helvetica"/>
                <a:sym typeface="Helvetica"/>
              </a:defRPr>
            </a:lvl1pPr>
          </a:lstStyle>
          <a:p>
            <a:pPr/>
            <a:r>
              <a:t>wild type</a:t>
            </a:r>
          </a:p>
        </p:txBody>
      </p:sp>
      <p:sp>
        <p:nvSpPr>
          <p:cNvPr id="199" name="per0"/>
          <p:cNvSpPr txBox="1"/>
          <p:nvPr/>
        </p:nvSpPr>
        <p:spPr>
          <a:xfrm>
            <a:off x="18032015" y="1145472"/>
            <a:ext cx="825829" cy="5357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marL="81280" marR="81280" algn="l" defTabSz="1821656">
              <a:defRPr b="1" i="1" sz="2200">
                <a:solidFill>
                  <a:srgbClr val="000000"/>
                </a:solidFill>
                <a:uFill>
                  <a:solidFill>
                    <a:srgbClr val="FFFFFF"/>
                  </a:solidFill>
                </a:uFill>
                <a:latin typeface="Helvetica"/>
                <a:ea typeface="Helvetica"/>
                <a:cs typeface="Helvetica"/>
                <a:sym typeface="Helvetica"/>
              </a:defRPr>
            </a:pPr>
            <a:r>
              <a:t>per</a:t>
            </a:r>
            <a:r>
              <a:rPr baseline="31999"/>
              <a:t>0</a:t>
            </a:r>
          </a:p>
        </p:txBody>
      </p:sp>
      <p:sp>
        <p:nvSpPr>
          <p:cNvPr id="200" name="Flèche"/>
          <p:cNvSpPr/>
          <p:nvPr/>
        </p:nvSpPr>
        <p:spPr>
          <a:xfrm rot="2880000">
            <a:off x="18731900" y="3644902"/>
            <a:ext cx="809626" cy="321470"/>
          </a:xfrm>
          <a:prstGeom prst="rightArrow">
            <a:avLst>
              <a:gd name="adj1" fmla="val 50000"/>
              <a:gd name="adj2" fmla="val 44271"/>
            </a:avLst>
          </a:prstGeom>
          <a:ln w="3175">
            <a:solidFill>
              <a:srgbClr val="0042AA"/>
            </a:solidFill>
            <a:miter lim="400000"/>
          </a:ln>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sp>
        <p:nvSpPr>
          <p:cNvPr id="201" name="Flèche"/>
          <p:cNvSpPr/>
          <p:nvPr/>
        </p:nvSpPr>
        <p:spPr>
          <a:xfrm rot="2880000">
            <a:off x="16463759" y="3877074"/>
            <a:ext cx="809626" cy="321469"/>
          </a:xfrm>
          <a:prstGeom prst="rightArrow">
            <a:avLst>
              <a:gd name="adj1" fmla="val 50000"/>
              <a:gd name="adj2" fmla="val 44271"/>
            </a:avLst>
          </a:prstGeom>
          <a:ln w="3175">
            <a:solidFill>
              <a:srgbClr val="E32400"/>
            </a:solidFill>
            <a:miter lim="400000"/>
          </a:ln>
        </p:spPr>
        <p:txBody>
          <a:bodyPr lIns="71437" tIns="71437" rIns="71437" bIns="71437" anchor="ctr"/>
          <a:lstStyle/>
          <a:p>
            <a:pPr marL="81280" marR="81280" algn="l" defTabSz="1821656">
              <a:defRPr sz="4000">
                <a:solidFill>
                  <a:srgbClr val="000000"/>
                </a:solidFill>
                <a:uFill>
                  <a:solidFill>
                    <a:srgbClr val="000000"/>
                  </a:solidFill>
                </a:uFill>
                <a:latin typeface="Helvetica"/>
                <a:ea typeface="Helvetica"/>
                <a:cs typeface="Helvetica"/>
                <a:sym typeface="Helvetica"/>
              </a:defRPr>
            </a:pPr>
          </a:p>
        </p:txBody>
      </p:sp>
      <p:sp>
        <p:nvSpPr>
          <p:cNvPr id="202" name="Light:Dark…"/>
          <p:cNvSpPr txBox="1"/>
          <p:nvPr/>
        </p:nvSpPr>
        <p:spPr>
          <a:xfrm>
            <a:off x="7321919" y="2627135"/>
            <a:ext cx="4143376" cy="8255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marL="81280" marR="81280" defTabSz="1821656">
              <a:defRPr sz="1800">
                <a:solidFill>
                  <a:srgbClr val="000000"/>
                </a:solidFill>
                <a:uFill>
                  <a:solidFill>
                    <a:srgbClr val="FFFFFF"/>
                  </a:solidFill>
                </a:uFill>
                <a:latin typeface="Helvetica"/>
                <a:ea typeface="Helvetica"/>
                <a:cs typeface="Helvetica"/>
                <a:sym typeface="Helvetica"/>
              </a:defRPr>
            </a:pPr>
            <a:r>
              <a:t>Light:Dark </a:t>
            </a:r>
          </a:p>
          <a:p>
            <a:pPr marL="81280" marR="81280" defTabSz="1821656">
              <a:defRPr sz="1800">
                <a:solidFill>
                  <a:srgbClr val="000000"/>
                </a:solidFill>
                <a:uFill>
                  <a:solidFill>
                    <a:srgbClr val="FFFFFF"/>
                  </a:solidFill>
                </a:uFill>
                <a:latin typeface="Helvetica"/>
                <a:ea typeface="Helvetica"/>
                <a:cs typeface="Helvetica"/>
                <a:sym typeface="Helvetica"/>
              </a:defRPr>
            </a:pPr>
            <a:r>
              <a:t>(LD)</a:t>
            </a:r>
          </a:p>
        </p:txBody>
      </p:sp>
      <p:sp>
        <p:nvSpPr>
          <p:cNvPr id="203" name="Constant…"/>
          <p:cNvSpPr txBox="1"/>
          <p:nvPr/>
        </p:nvSpPr>
        <p:spPr>
          <a:xfrm>
            <a:off x="7598740" y="10895227"/>
            <a:ext cx="3589735" cy="981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marL="81280" marR="81280" defTabSz="1821656">
              <a:defRPr sz="1800">
                <a:solidFill>
                  <a:srgbClr val="000000"/>
                </a:solidFill>
                <a:uFill>
                  <a:solidFill>
                    <a:srgbClr val="FFFFFF"/>
                  </a:solidFill>
                </a:uFill>
                <a:latin typeface="Helvetica"/>
                <a:ea typeface="Helvetica"/>
                <a:cs typeface="Helvetica"/>
                <a:sym typeface="Helvetica"/>
              </a:defRPr>
            </a:pPr>
            <a:r>
              <a:t>Constant </a:t>
            </a:r>
          </a:p>
          <a:p>
            <a:pPr marL="81280" marR="81280" defTabSz="1821656">
              <a:defRPr sz="1800">
                <a:solidFill>
                  <a:srgbClr val="000000"/>
                </a:solidFill>
                <a:uFill>
                  <a:solidFill>
                    <a:srgbClr val="FFFFFF"/>
                  </a:solidFill>
                </a:uFill>
                <a:latin typeface="Helvetica"/>
                <a:ea typeface="Helvetica"/>
                <a:cs typeface="Helvetica"/>
                <a:sym typeface="Helvetica"/>
              </a:defRPr>
            </a:pPr>
            <a:r>
              <a:t>Darkness </a:t>
            </a:r>
          </a:p>
          <a:p>
            <a:pPr marL="81280" marR="81280" defTabSz="1821656">
              <a:defRPr sz="1800">
                <a:solidFill>
                  <a:srgbClr val="000000"/>
                </a:solidFill>
                <a:uFill>
                  <a:solidFill>
                    <a:srgbClr val="FFFFFF"/>
                  </a:solidFill>
                </a:uFill>
                <a:latin typeface="Helvetica"/>
                <a:ea typeface="Helvetica"/>
                <a:cs typeface="Helvetica"/>
                <a:sym typeface="Helvetica"/>
              </a:defRPr>
            </a:pPr>
            <a:r>
              <a:t>(DD)</a:t>
            </a:r>
          </a:p>
        </p:txBody>
      </p:sp>
      <p:sp>
        <p:nvSpPr>
          <p:cNvPr id="204" name="Zeitgeber Time"/>
          <p:cNvSpPr txBox="1"/>
          <p:nvPr/>
        </p:nvSpPr>
        <p:spPr>
          <a:xfrm>
            <a:off x="8914021" y="4994275"/>
            <a:ext cx="2148085" cy="4826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Zeitgeber Time</a:t>
            </a:r>
          </a:p>
        </p:txBody>
      </p:sp>
      <p:sp>
        <p:nvSpPr>
          <p:cNvPr id="205" name="Circadian Time"/>
          <p:cNvSpPr txBox="1"/>
          <p:nvPr/>
        </p:nvSpPr>
        <p:spPr>
          <a:xfrm>
            <a:off x="8914091" y="13163550"/>
            <a:ext cx="2147946" cy="48260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Circadian Time</a:t>
            </a:r>
          </a:p>
        </p:txBody>
      </p:sp>
      <p:sp>
        <p:nvSpPr>
          <p:cNvPr id="206" name="A bimodal activity profile in Drosophila"/>
          <p:cNvSpPr txBox="1"/>
          <p:nvPr/>
        </p:nvSpPr>
        <p:spPr>
          <a:xfrm>
            <a:off x="9266301" y="19480"/>
            <a:ext cx="11149591" cy="876301"/>
          </a:xfrm>
          <a:prstGeom prst="rect">
            <a:avLst/>
          </a:prstGeom>
          <a:ln w="12700">
            <a:miter lim="400000"/>
          </a:ln>
          <a:extLst>
            <a:ext uri="{C572A759-6A51-4108-AA02-DFA0A04FC94B}">
              <ma14:wrappingTextBoxFlag xmlns:ma14="http://schemas.microsoft.com/office/mac/drawingml/2011/main" val="1"/>
            </a:ext>
          </a:extLst>
        </p:spPr>
        <p:txBody>
          <a:bodyPr lIns="101600" tIns="101600" rIns="101600" bIns="101600" anchor="ctr">
            <a:spAutoFit/>
          </a:bodyPr>
          <a:lstStyle>
            <a:lvl1pPr defTabSz="2590800">
              <a:defRPr sz="4400">
                <a:solidFill>
                  <a:srgbClr val="000000"/>
                </a:solidFill>
                <a:latin typeface="Helvetica"/>
                <a:ea typeface="Helvetica"/>
                <a:cs typeface="Helvetica"/>
                <a:sym typeface="Helvetica"/>
              </a:defRPr>
            </a:lvl1pPr>
          </a:lstStyle>
          <a:p>
            <a:pPr/>
            <a:r>
              <a:t>A bimodal activity profile in Drosophila</a:t>
            </a:r>
          </a:p>
        </p:txBody>
      </p:sp>
      <p:pic>
        <p:nvPicPr>
          <p:cNvPr id="207" name="image4.png" descr="image4.png"/>
          <p:cNvPicPr>
            <a:picLocks noChangeAspect="1"/>
          </p:cNvPicPr>
          <p:nvPr/>
        </p:nvPicPr>
        <p:blipFill>
          <a:blip r:embed="rId8">
            <a:extLst/>
          </a:blip>
          <a:stretch>
            <a:fillRect/>
          </a:stretch>
        </p:blipFill>
        <p:spPr>
          <a:xfrm>
            <a:off x="3426221" y="519888"/>
            <a:ext cx="4140201" cy="3103191"/>
          </a:xfrm>
          <a:prstGeom prst="rect">
            <a:avLst/>
          </a:prstGeom>
          <a:ln w="12700">
            <a:miter lim="400000"/>
          </a:ln>
        </p:spPr>
      </p:pic>
      <p:sp>
        <p:nvSpPr>
          <p:cNvPr id="208" name="Activity monitor"/>
          <p:cNvSpPr txBox="1"/>
          <p:nvPr/>
        </p:nvSpPr>
        <p:spPr>
          <a:xfrm>
            <a:off x="3387477" y="3663006"/>
            <a:ext cx="2720599" cy="63500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spAutoFit/>
          </a:bodyPr>
          <a:lstStyle>
            <a:lvl1pPr marL="57149" marR="57149" algn="l" defTabSz="1285875">
              <a:defRPr sz="1800">
                <a:solidFill>
                  <a:srgbClr val="000000"/>
                </a:solidFill>
                <a:uFill>
                  <a:solidFill>
                    <a:srgbClr val="FFFFFF"/>
                  </a:solidFill>
                </a:uFill>
                <a:latin typeface="Helvetica"/>
                <a:ea typeface="Helvetica"/>
                <a:cs typeface="Helvetica"/>
                <a:sym typeface="Helvetica"/>
              </a:defRPr>
            </a:lvl1pPr>
          </a:lstStyle>
          <a:p>
            <a:pPr/>
            <a:r>
              <a:t>Activity monitor</a:t>
            </a:r>
          </a:p>
        </p:txBody>
      </p:sp>
      <p:pic>
        <p:nvPicPr>
          <p:cNvPr id="209" name="Capture d’écran 2016-11-25 à 15.19.11.png" descr="Capture d’écran 2016-11-25 à 15.19.11.png"/>
          <p:cNvPicPr>
            <a:picLocks noChangeAspect="1"/>
          </p:cNvPicPr>
          <p:nvPr/>
        </p:nvPicPr>
        <p:blipFill>
          <a:blip r:embed="rId9">
            <a:extLst/>
          </a:blip>
          <a:stretch>
            <a:fillRect/>
          </a:stretch>
        </p:blipFill>
        <p:spPr>
          <a:xfrm>
            <a:off x="3436389" y="8660358"/>
            <a:ext cx="4064001" cy="2878668"/>
          </a:xfrm>
          <a:prstGeom prst="rect">
            <a:avLst/>
          </a:prstGeom>
          <a:ln w="12700">
            <a:miter lim="400000"/>
          </a:ln>
        </p:spPr>
      </p:pic>
      <p:pic>
        <p:nvPicPr>
          <p:cNvPr id="210" name="Capture d’écran 2016-11-25 à 15.18.47.png" descr="Capture d’écran 2016-11-25 à 15.18.47.png"/>
          <p:cNvPicPr>
            <a:picLocks noChangeAspect="1"/>
          </p:cNvPicPr>
          <p:nvPr/>
        </p:nvPicPr>
        <p:blipFill>
          <a:blip r:embed="rId10">
            <a:extLst/>
          </a:blip>
          <a:stretch>
            <a:fillRect/>
          </a:stretch>
        </p:blipFill>
        <p:spPr>
          <a:xfrm>
            <a:off x="3436389" y="5705428"/>
            <a:ext cx="4064001" cy="2866723"/>
          </a:xfrm>
          <a:prstGeom prst="rect">
            <a:avLst/>
          </a:prstGeom>
          <a:ln w="12700">
            <a:miter lim="400000"/>
          </a:ln>
        </p:spPr>
      </p:pic>
      <p:sp>
        <p:nvSpPr>
          <p:cNvPr id="211" name="Male"/>
          <p:cNvSpPr txBox="1"/>
          <p:nvPr/>
        </p:nvSpPr>
        <p:spPr>
          <a:xfrm>
            <a:off x="4809239" y="5778225"/>
            <a:ext cx="1374165" cy="42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marL="81280" marR="81280" algn="l" defTabSz="1821656">
              <a:defRPr b="1" sz="1800">
                <a:solidFill>
                  <a:srgbClr val="000000"/>
                </a:solidFill>
                <a:uFill>
                  <a:solidFill>
                    <a:srgbClr val="FFFFFF"/>
                  </a:solidFill>
                </a:uFill>
                <a:latin typeface="Helvetica"/>
                <a:ea typeface="Helvetica"/>
                <a:cs typeface="Helvetica"/>
                <a:sym typeface="Helvetica"/>
              </a:defRPr>
            </a:lvl1pPr>
          </a:lstStyle>
          <a:p>
            <a:pPr/>
            <a:r>
              <a:t>Male</a:t>
            </a:r>
          </a:p>
        </p:txBody>
      </p:sp>
      <p:sp>
        <p:nvSpPr>
          <p:cNvPr id="212" name="Female"/>
          <p:cNvSpPr txBox="1"/>
          <p:nvPr/>
        </p:nvSpPr>
        <p:spPr>
          <a:xfrm>
            <a:off x="4809239" y="8879523"/>
            <a:ext cx="1374165" cy="42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marL="81280" marR="81280" algn="l" defTabSz="1821656">
              <a:defRPr b="1" sz="1800">
                <a:solidFill>
                  <a:srgbClr val="000000"/>
                </a:solidFill>
                <a:uFill>
                  <a:solidFill>
                    <a:srgbClr val="FFFFFF"/>
                  </a:solidFill>
                </a:uFill>
                <a:latin typeface="Helvetica"/>
                <a:ea typeface="Helvetica"/>
                <a:cs typeface="Helvetica"/>
                <a:sym typeface="Helvetica"/>
              </a:defRPr>
            </a:lvl1pPr>
          </a:lstStyle>
          <a:p>
            <a:pPr/>
            <a:r>
              <a:t>Female</a:t>
            </a:r>
          </a:p>
        </p:txBody>
      </p:sp>
      <p:sp>
        <p:nvSpPr>
          <p:cNvPr id="213" name="Rectangle"/>
          <p:cNvSpPr/>
          <p:nvPr/>
        </p:nvSpPr>
        <p:spPr>
          <a:xfrm>
            <a:off x="3437170" y="11639933"/>
            <a:ext cx="4013201" cy="254001"/>
          </a:xfrm>
          <a:prstGeom prst="rect">
            <a:avLst/>
          </a:prstGeom>
          <a:solidFill>
            <a:srgbClr val="000000"/>
          </a:solidFill>
          <a:ln w="3175">
            <a:solidFill>
              <a:srgbClr val="000000"/>
            </a:solidFill>
          </a:ln>
        </p:spPr>
        <p:txBody>
          <a:bodyPr lIns="101600" tIns="101600" rIns="101600" bIns="101600" anchor="ctr"/>
          <a:lstStyle/>
          <a:p>
            <a:pPr marL="81279" marR="81279" algn="l" defTabSz="1828800">
              <a:defRPr sz="4400">
                <a:solidFill>
                  <a:srgbClr val="000000"/>
                </a:solidFill>
                <a:uFill>
                  <a:solidFill>
                    <a:srgbClr val="000000"/>
                  </a:solidFill>
                </a:uFill>
                <a:latin typeface="Times Roman"/>
                <a:ea typeface="Times Roman"/>
                <a:cs typeface="Times Roman"/>
                <a:sym typeface="Times Roman"/>
              </a:defRPr>
            </a:pPr>
          </a:p>
        </p:txBody>
      </p:sp>
      <p:sp>
        <p:nvSpPr>
          <p:cNvPr id="214" name="Rectangle"/>
          <p:cNvSpPr/>
          <p:nvPr/>
        </p:nvSpPr>
        <p:spPr>
          <a:xfrm>
            <a:off x="4440470" y="11639933"/>
            <a:ext cx="2006601" cy="254001"/>
          </a:xfrm>
          <a:prstGeom prst="rect">
            <a:avLst/>
          </a:prstGeom>
          <a:solidFill>
            <a:srgbClr val="FFFFFF"/>
          </a:solidFill>
          <a:ln w="3175">
            <a:solidFill>
              <a:srgbClr val="000000"/>
            </a:solidFill>
          </a:ln>
        </p:spPr>
        <p:txBody>
          <a:bodyPr lIns="101600" tIns="101600" rIns="101600" bIns="101600" anchor="ctr"/>
          <a:lstStyle/>
          <a:p>
            <a:pPr marL="81279" marR="81279" algn="l" defTabSz="1828800">
              <a:defRPr sz="4400">
                <a:solidFill>
                  <a:srgbClr val="000000"/>
                </a:solidFill>
                <a:uFill>
                  <a:solidFill>
                    <a:srgbClr val="000000"/>
                  </a:solidFill>
                </a:uFill>
                <a:latin typeface="Times Roman"/>
                <a:ea typeface="Times Roman"/>
                <a:cs typeface="Times Roman"/>
                <a:sym typeface="Times Roman"/>
              </a:defRPr>
            </a:pPr>
          </a:p>
        </p:txBody>
      </p:sp>
      <p:sp>
        <p:nvSpPr>
          <p:cNvPr id="215" name="Helfrich-Forster, 2000"/>
          <p:cNvSpPr txBox="1"/>
          <p:nvPr/>
        </p:nvSpPr>
        <p:spPr>
          <a:xfrm>
            <a:off x="3279750" y="11994843"/>
            <a:ext cx="2434899" cy="4826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marL="81280" marR="81280" algn="l" defTabSz="1821656">
              <a:defRPr sz="1800">
                <a:solidFill>
                  <a:srgbClr val="000000"/>
                </a:solidFill>
                <a:uFill>
                  <a:solidFill>
                    <a:srgbClr val="FFFFFF"/>
                  </a:solidFill>
                </a:uFill>
                <a:latin typeface="Helvetica"/>
                <a:ea typeface="Helvetica"/>
                <a:cs typeface="Helvetica"/>
                <a:sym typeface="Helvetica"/>
              </a:defRPr>
            </a:lvl1pPr>
          </a:lstStyle>
          <a:p>
            <a:pPr/>
            <a:r>
              <a:t>Helfrich-Forster, 2000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ZoneTexte 3"/>
          <p:cNvSpPr txBox="1"/>
          <p:nvPr/>
        </p:nvSpPr>
        <p:spPr>
          <a:xfrm>
            <a:off x="3047999" y="342733"/>
            <a:ext cx="18001098" cy="49318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tIns="91439" bIns="91439">
            <a:spAutoFit/>
          </a:bodyPr>
          <a:lstStyle/>
          <a:p>
            <a:pPr algn="l" defTabSz="914400">
              <a:defRPr b="1" sz="4800">
                <a:solidFill>
                  <a:srgbClr val="376092"/>
                </a:solidFill>
                <a:latin typeface="Calibri"/>
                <a:ea typeface="Calibri"/>
                <a:cs typeface="Calibri"/>
                <a:sym typeface="Calibri"/>
              </a:defRPr>
            </a:pPr>
            <a:r>
              <a:t>Collection of 200 wild type inbred strains of </a:t>
            </a:r>
            <a:r>
              <a:rPr i="1"/>
              <a:t>Drosophila Melanogaster</a:t>
            </a:r>
            <a:endParaRPr i="1"/>
          </a:p>
          <a:p>
            <a:pPr algn="l" defTabSz="914400">
              <a:defRPr b="1" sz="4000">
                <a:solidFill>
                  <a:srgbClr val="376092"/>
                </a:solidFill>
                <a:latin typeface="Calibri"/>
                <a:ea typeface="Calibri"/>
                <a:cs typeface="Calibri"/>
                <a:sym typeface="Calibri"/>
              </a:defRPr>
            </a:pPr>
            <a:r>
              <a:t>« RAL lines »:</a:t>
            </a: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r>
              <a:t>-     Described in Mackay et al, Nature 2012. The </a:t>
            </a:r>
            <a:r>
              <a:rPr i="1"/>
              <a:t>Drosophila melanogaster</a:t>
            </a:r>
            <a:r>
              <a:t> Genetic Reference Panel</a:t>
            </a:r>
          </a:p>
          <a:p>
            <a:pPr algn="l" defTabSz="914400">
              <a:defRPr sz="3200">
                <a:solidFill>
                  <a:srgbClr val="000000"/>
                </a:solidFill>
                <a:latin typeface="Calibri"/>
                <a:ea typeface="Calibri"/>
                <a:cs typeface="Calibri"/>
                <a:sym typeface="Calibri"/>
              </a:defRPr>
            </a:pPr>
            <a:r>
              <a:t>      (DGRP), a community resource for analysis of population genomics and quantitative traits.</a:t>
            </a: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r>
              <a:t>-     Inbred lines (20 backcrosses) made from females collected in 2003 at the farmer's market in Raleigh,   	USA</a:t>
            </a:r>
          </a:p>
          <a:p>
            <a:pPr marL="571500" indent="-571500" algn="l" defTabSz="914400">
              <a:buSzPct val="100000"/>
              <a:buChar char="-"/>
              <a:defRPr sz="3200">
                <a:solidFill>
                  <a:srgbClr val="000000"/>
                </a:solidFill>
                <a:latin typeface="Calibri"/>
                <a:ea typeface="Calibri"/>
                <a:cs typeface="Calibri"/>
                <a:sym typeface="Calibri"/>
              </a:defRPr>
            </a:pPr>
            <a:r>
              <a:t>Fully sequenced, flies available at Bloomington stock center.</a:t>
            </a:r>
          </a:p>
        </p:txBody>
      </p:sp>
      <p:pic>
        <p:nvPicPr>
          <p:cNvPr id="218" name="Image 2" descr="Image 2"/>
          <p:cNvPicPr>
            <a:picLocks noChangeAspect="1"/>
          </p:cNvPicPr>
          <p:nvPr/>
        </p:nvPicPr>
        <p:blipFill>
          <a:blip r:embed="rId2">
            <a:extLst/>
          </a:blip>
          <a:stretch>
            <a:fillRect/>
          </a:stretch>
        </p:blipFill>
        <p:spPr>
          <a:xfrm>
            <a:off x="11506200" y="7977864"/>
            <a:ext cx="9474200" cy="5185893"/>
          </a:xfrm>
          <a:prstGeom prst="rect">
            <a:avLst/>
          </a:prstGeom>
          <a:ln w="12700">
            <a:miter lim="400000"/>
          </a:ln>
        </p:spPr>
      </p:pic>
      <p:sp>
        <p:nvSpPr>
          <p:cNvPr id="219" name="ZoneTexte 4"/>
          <p:cNvSpPr txBox="1"/>
          <p:nvPr/>
        </p:nvSpPr>
        <p:spPr>
          <a:xfrm>
            <a:off x="13597973" y="6438975"/>
            <a:ext cx="5239787" cy="536199"/>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914400">
              <a:defRPr sz="2800">
                <a:solidFill>
                  <a:srgbClr val="000000"/>
                </a:solidFill>
                <a:latin typeface="Calibri"/>
                <a:ea typeface="Calibri"/>
                <a:cs typeface="Calibri"/>
                <a:sym typeface="Calibri"/>
              </a:defRPr>
            </a:lvl1pPr>
          </a:lstStyle>
          <a:p>
            <a:pPr/>
            <a:r>
              <a:t>Geographic origin of RAL collection</a:t>
            </a:r>
          </a:p>
        </p:txBody>
      </p:sp>
      <p:sp>
        <p:nvSpPr>
          <p:cNvPr id="220" name="Connecteur droit avec flèche 5"/>
          <p:cNvSpPr/>
          <p:nvPr/>
        </p:nvSpPr>
        <p:spPr>
          <a:xfrm flipH="1">
            <a:off x="14478000" y="7153494"/>
            <a:ext cx="1574797" cy="1888907"/>
          </a:xfrm>
          <a:prstGeom prst="line">
            <a:avLst/>
          </a:prstGeom>
          <a:ln w="50800">
            <a:solidFill>
              <a:srgbClr val="4F81BD"/>
            </a:solidFill>
            <a:tailEnd type="triangle"/>
          </a:ln>
          <a:effectLst>
            <a:outerShdw sx="100000" sy="100000" kx="0" ky="0" algn="b" rotWithShape="0" blurRad="76200" dist="38100" dir="5400000">
              <a:srgbClr val="000000">
                <a:alpha val="38000"/>
              </a:srgbClr>
            </a:outerShdw>
          </a:effectLst>
        </p:spPr>
        <p:txBody>
          <a:bodyPr tIns="91439" bIns="91439"/>
          <a:lstStyle/>
          <a:p>
            <a:pPr algn="l" defTabSz="914400">
              <a:defRPr sz="3600">
                <a:solidFill>
                  <a:srgbClr val="000000"/>
                </a:solidFill>
                <a:latin typeface="Calibri"/>
                <a:ea typeface="Calibri"/>
                <a:cs typeface="Calibri"/>
                <a:sym typeface="Calibri"/>
              </a:defRPr>
            </a:pPr>
          </a:p>
        </p:txBody>
      </p:sp>
      <p:sp>
        <p:nvSpPr>
          <p:cNvPr id="221" name="ZoneTexte 6"/>
          <p:cNvSpPr txBox="1"/>
          <p:nvPr/>
        </p:nvSpPr>
        <p:spPr>
          <a:xfrm>
            <a:off x="3604605" y="10352888"/>
            <a:ext cx="7378355" cy="1758375"/>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914400">
              <a:defRPr sz="3600">
                <a:solidFill>
                  <a:srgbClr val="000000"/>
                </a:solidFill>
                <a:latin typeface="Calibri"/>
                <a:ea typeface="Calibri"/>
                <a:cs typeface="Calibri"/>
                <a:sym typeface="Calibri"/>
              </a:defRPr>
            </a:pPr>
            <a:r>
              <a:t>RAL population, 206 samples collected in 2003 by Mackay</a:t>
            </a:r>
          </a:p>
          <a:p>
            <a:pPr algn="l" defTabSz="914400">
              <a:defRPr sz="3600">
                <a:solidFill>
                  <a:srgbClr val="000000"/>
                </a:solidFill>
                <a:latin typeface="Calibri"/>
                <a:ea typeface="Calibri"/>
                <a:cs typeface="Calibri"/>
                <a:sym typeface="Calibri"/>
              </a:defRPr>
            </a:pPr>
            <a:r>
              <a:t>United States, Raleigh North Carolina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ctangle 3"/>
          <p:cNvSpPr txBox="1"/>
          <p:nvPr/>
        </p:nvSpPr>
        <p:spPr>
          <a:xfrm>
            <a:off x="3461175" y="2405691"/>
            <a:ext cx="17055231" cy="1049448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914400">
              <a:defRPr sz="3200">
                <a:solidFill>
                  <a:srgbClr val="000000"/>
                </a:solidFill>
                <a:latin typeface="Calibri"/>
                <a:ea typeface="Calibri"/>
                <a:cs typeface="Calibri"/>
                <a:sym typeface="Calibri"/>
              </a:defRPr>
            </a:pPr>
            <a:r>
              <a:t>Behaviour: adaptation to 3 different photoperiods:</a:t>
            </a:r>
          </a:p>
          <a:p>
            <a:pPr algn="l" defTabSz="914400">
              <a:defRPr sz="3200">
                <a:solidFill>
                  <a:srgbClr val="000000"/>
                </a:solidFill>
                <a:latin typeface="Calibri"/>
                <a:ea typeface="Calibri"/>
                <a:cs typeface="Calibri"/>
                <a:sym typeface="Calibri"/>
              </a:defRPr>
            </a:pPr>
            <a:r>
              <a:t>on 32 males, 2-3 day old:</a:t>
            </a: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r>
              <a:t>          6 long days 16:08 LD                         6 days 12:12 LD                                6 long days 16:08 RD</a:t>
            </a: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p>
          <a:p>
            <a:pPr algn="l" defTabSz="914400">
              <a:defRPr sz="3200">
                <a:solidFill>
                  <a:srgbClr val="000000"/>
                </a:solidFill>
                <a:latin typeface="Calibri"/>
                <a:ea typeface="Calibri"/>
                <a:cs typeface="Calibri"/>
                <a:sym typeface="Calibri"/>
              </a:defRPr>
            </a:pPr>
            <a:r>
              <a:t>Controls :</a:t>
            </a:r>
          </a:p>
          <a:p>
            <a:pPr algn="l" defTabSz="914400">
              <a:defRPr sz="3200">
                <a:solidFill>
                  <a:srgbClr val="000000"/>
                </a:solidFill>
                <a:latin typeface="Calibri"/>
                <a:ea typeface="Calibri"/>
                <a:cs typeface="Calibri"/>
                <a:sym typeface="Calibri"/>
              </a:defRPr>
            </a:pPr>
            <a:r>
              <a:t>-    CantonS </a:t>
            </a:r>
          </a:p>
          <a:p>
            <a:pPr algn="l" defTabSz="914400">
              <a:defRPr sz="3200">
                <a:solidFill>
                  <a:srgbClr val="000000"/>
                </a:solidFill>
                <a:latin typeface="Calibri"/>
                <a:ea typeface="Calibri"/>
                <a:cs typeface="Calibri"/>
                <a:sym typeface="Calibri"/>
              </a:defRPr>
            </a:pPr>
            <a:r>
              <a:t>-    Mutants of genes involved in clock synchronisation by light :  Cry</a:t>
            </a:r>
            <a:r>
              <a:rPr baseline="31000"/>
              <a:t>02</a:t>
            </a:r>
            <a:r>
              <a:t>,  NorpA</a:t>
            </a:r>
            <a:r>
              <a:rPr baseline="31000"/>
              <a:t>P24</a:t>
            </a:r>
            <a:r>
              <a:t>,  Ort</a:t>
            </a:r>
            <a:r>
              <a:rPr baseline="31000"/>
              <a:t>1</a:t>
            </a:r>
            <a:r>
              <a:t>HisCl</a:t>
            </a:r>
            <a:r>
              <a:rPr baseline="31000"/>
              <a:t>134</a:t>
            </a:r>
            <a:endParaRPr baseline="31000"/>
          </a:p>
          <a:p>
            <a:pPr algn="l" defTabSz="914400">
              <a:defRPr sz="3200">
                <a:solidFill>
                  <a:srgbClr val="000000"/>
                </a:solidFill>
                <a:latin typeface="Calibri"/>
                <a:ea typeface="Calibri"/>
                <a:cs typeface="Calibri"/>
                <a:sym typeface="Calibri"/>
              </a:defRPr>
            </a:pPr>
            <a:r>
              <a:t> </a:t>
            </a:r>
          </a:p>
        </p:txBody>
      </p:sp>
      <p:pic>
        <p:nvPicPr>
          <p:cNvPr id="224" name="Espace réservé du contenu 22" descr="Espace réservé du contenu 22"/>
          <p:cNvPicPr>
            <a:picLocks noChangeAspect="1"/>
          </p:cNvPicPr>
          <p:nvPr/>
        </p:nvPicPr>
        <p:blipFill>
          <a:blip r:embed="rId2">
            <a:extLst/>
          </a:blip>
          <a:stretch>
            <a:fillRect/>
          </a:stretch>
        </p:blipFill>
        <p:spPr>
          <a:xfrm>
            <a:off x="3048000" y="6955413"/>
            <a:ext cx="17987326" cy="2925118"/>
          </a:xfrm>
          <a:prstGeom prst="rect">
            <a:avLst/>
          </a:prstGeom>
          <a:ln w="12700">
            <a:miter lim="400000"/>
          </a:ln>
        </p:spPr>
      </p:pic>
      <p:sp>
        <p:nvSpPr>
          <p:cNvPr id="225" name="ZoneTexte 6"/>
          <p:cNvSpPr txBox="1"/>
          <p:nvPr/>
        </p:nvSpPr>
        <p:spPr>
          <a:xfrm>
            <a:off x="4571995" y="397932"/>
            <a:ext cx="15417806" cy="1212275"/>
          </a:xfrm>
          <a:prstGeom prst="rect">
            <a:avLst/>
          </a:prstGeom>
          <a:gradFill>
            <a:gsLst>
              <a:gs pos="0">
                <a:srgbClr val="A2C3FF"/>
              </a:gs>
              <a:gs pos="35000">
                <a:srgbClr val="BDD4FF"/>
              </a:gs>
              <a:gs pos="100000">
                <a:srgbClr val="E6EEFF"/>
              </a:gs>
            </a:gsLst>
            <a:lin ang="16200000"/>
          </a:gradFill>
          <a:ln w="12700">
            <a:solidFill>
              <a:srgbClr val="4A7EBB"/>
            </a:solidFill>
          </a:ln>
          <a:effectLst>
            <a:outerShdw sx="100000" sy="100000" kx="0" ky="0" algn="b" rotWithShape="0" blurRad="76200" dist="38100" dir="5400000">
              <a:srgbClr val="000000">
                <a:alpha val="38000"/>
              </a:srgbClr>
            </a:outerShdw>
          </a:effectLst>
          <a:extLst>
            <a:ext uri="{C572A759-6A51-4108-AA02-DFA0A04FC94B}">
              <ma14:wrappingTextBoxFlag xmlns:ma14="http://schemas.microsoft.com/office/mac/drawingml/2011/main" val="1"/>
            </a:ext>
          </a:extLst>
        </p:spPr>
        <p:txBody>
          <a:bodyPr tIns="91439" bIns="91439">
            <a:spAutoFit/>
          </a:bodyPr>
          <a:lstStyle/>
          <a:p>
            <a:pPr algn="l" defTabSz="914400">
              <a:defRPr b="1" sz="3600" u="sng">
                <a:solidFill>
                  <a:srgbClr val="000000"/>
                </a:solidFill>
                <a:latin typeface="Calibri"/>
                <a:ea typeface="Calibri"/>
                <a:cs typeface="Calibri"/>
                <a:sym typeface="Calibri"/>
              </a:defRPr>
            </a:pPr>
            <a:r>
              <a:t>NaturalNeuro </a:t>
            </a:r>
            <a:r>
              <a:rPr u="none"/>
              <a:t>Goal</a:t>
            </a:r>
            <a:r>
              <a:rPr b="0" u="none"/>
              <a:t> :   	</a:t>
            </a:r>
            <a:endParaRPr b="0" u="none"/>
          </a:p>
          <a:p>
            <a:pPr algn="l" defTabSz="914400">
              <a:defRPr sz="3600">
                <a:solidFill>
                  <a:srgbClr val="000000"/>
                </a:solidFill>
                <a:latin typeface="Calibri"/>
                <a:ea typeface="Calibri"/>
                <a:cs typeface="Calibri"/>
                <a:sym typeface="Calibri"/>
              </a:defRPr>
            </a:pPr>
            <a:r>
              <a:t>study </a:t>
            </a:r>
            <a:r>
              <a:rPr u="sng"/>
              <a:t>variability</a:t>
            </a:r>
            <a:r>
              <a:t> in activity pattern, particularly in circadian entrainment by light.</a:t>
            </a:r>
          </a:p>
        </p:txBody>
      </p:sp>
      <p:sp>
        <p:nvSpPr>
          <p:cNvPr id="226" name="Rectangle 34"/>
          <p:cNvSpPr/>
          <p:nvPr/>
        </p:nvSpPr>
        <p:spPr>
          <a:xfrm>
            <a:off x="4825996" y="5113866"/>
            <a:ext cx="2506135" cy="321735"/>
          </a:xfrm>
          <a:prstGeom prst="rect">
            <a:avLst/>
          </a:prstGeom>
          <a:solidFill>
            <a:srgbClr val="DCE6F2"/>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27" name="Rectangle 35"/>
          <p:cNvSpPr/>
          <p:nvPr/>
        </p:nvSpPr>
        <p:spPr>
          <a:xfrm>
            <a:off x="10126127" y="5113866"/>
            <a:ext cx="2506135" cy="321735"/>
          </a:xfrm>
          <a:prstGeom prst="rect">
            <a:avLst/>
          </a:prstGeom>
          <a:solidFill>
            <a:srgbClr val="DCE6F2"/>
          </a:solidFill>
          <a:ln w="12700">
            <a:solidFill>
              <a:srgbClr val="4F81BD"/>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28" name="Rectangle 36"/>
          <p:cNvSpPr/>
          <p:nvPr/>
        </p:nvSpPr>
        <p:spPr>
          <a:xfrm>
            <a:off x="16086666" y="5113866"/>
            <a:ext cx="2506135" cy="321735"/>
          </a:xfrm>
          <a:prstGeom prst="rect">
            <a:avLst/>
          </a:prstGeom>
          <a:solidFill>
            <a:srgbClr val="FF391C"/>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29" name="Rectangle 37"/>
          <p:cNvSpPr/>
          <p:nvPr/>
        </p:nvSpPr>
        <p:spPr>
          <a:xfrm>
            <a:off x="10126127" y="5113866"/>
            <a:ext cx="643471" cy="321735"/>
          </a:xfrm>
          <a:prstGeom prst="rect">
            <a:avLst/>
          </a:prstGeom>
          <a:solidFill>
            <a:srgbClr val="000000"/>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30" name="Rectangle 38"/>
          <p:cNvSpPr/>
          <p:nvPr/>
        </p:nvSpPr>
        <p:spPr>
          <a:xfrm>
            <a:off x="11988792" y="5113866"/>
            <a:ext cx="643471" cy="321735"/>
          </a:xfrm>
          <a:prstGeom prst="rect">
            <a:avLst/>
          </a:prstGeom>
          <a:solidFill>
            <a:srgbClr val="000000"/>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31" name="Rectangle 39"/>
          <p:cNvSpPr/>
          <p:nvPr/>
        </p:nvSpPr>
        <p:spPr>
          <a:xfrm>
            <a:off x="4825996" y="5113866"/>
            <a:ext cx="338671" cy="321735"/>
          </a:xfrm>
          <a:prstGeom prst="rect">
            <a:avLst/>
          </a:prstGeom>
          <a:solidFill>
            <a:srgbClr val="000000"/>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32" name="Rectangle 40"/>
          <p:cNvSpPr/>
          <p:nvPr/>
        </p:nvSpPr>
        <p:spPr>
          <a:xfrm>
            <a:off x="6993459" y="5113866"/>
            <a:ext cx="338671" cy="321735"/>
          </a:xfrm>
          <a:prstGeom prst="rect">
            <a:avLst/>
          </a:prstGeom>
          <a:solidFill>
            <a:srgbClr val="000000"/>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33" name="Rectangle 41"/>
          <p:cNvSpPr/>
          <p:nvPr/>
        </p:nvSpPr>
        <p:spPr>
          <a:xfrm>
            <a:off x="16086666" y="5113866"/>
            <a:ext cx="338671" cy="321735"/>
          </a:xfrm>
          <a:prstGeom prst="rect">
            <a:avLst/>
          </a:prstGeom>
          <a:solidFill>
            <a:srgbClr val="000000"/>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
        <p:nvSpPr>
          <p:cNvPr id="234" name="Rectangle 42"/>
          <p:cNvSpPr/>
          <p:nvPr/>
        </p:nvSpPr>
        <p:spPr>
          <a:xfrm>
            <a:off x="18254130" y="5113866"/>
            <a:ext cx="338671" cy="321735"/>
          </a:xfrm>
          <a:prstGeom prst="rect">
            <a:avLst/>
          </a:prstGeom>
          <a:solidFill>
            <a:srgbClr val="000000"/>
          </a:solidFill>
          <a:ln w="12700">
            <a:solidFill>
              <a:srgbClr val="4A7EBB"/>
            </a:solidFill>
          </a:ln>
          <a:effectLst>
            <a:outerShdw sx="100000" sy="100000" kx="0" ky="0" algn="b" rotWithShape="0" blurRad="76200" dist="38100" dir="5400000">
              <a:srgbClr val="000000">
                <a:alpha val="35000"/>
              </a:srgbClr>
            </a:outerShdw>
          </a:effectLst>
        </p:spPr>
        <p:txBody>
          <a:bodyPr tIns="91439" bIns="91439" anchor="ctr"/>
          <a:lstStyle/>
          <a:p>
            <a:pPr defTabSz="914400">
              <a:defRPr sz="36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About twenty lines show activity profiles very different from the wild type reference strain"/>
          <p:cNvSpPr txBox="1"/>
          <p:nvPr/>
        </p:nvSpPr>
        <p:spPr>
          <a:xfrm>
            <a:off x="661579" y="846881"/>
            <a:ext cx="13157533" cy="1205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600"/>
            </a:lvl1pPr>
          </a:lstStyle>
          <a:p>
            <a:pPr/>
            <a:r>
              <a:t>About twenty lines show activity profiles very different from the wild type reference strain</a:t>
            </a:r>
          </a:p>
        </p:txBody>
      </p:sp>
      <p:sp>
        <p:nvSpPr>
          <p:cNvPr id="237" name="ZoneTexte 10"/>
          <p:cNvSpPr txBox="1"/>
          <p:nvPr/>
        </p:nvSpPr>
        <p:spPr>
          <a:xfrm>
            <a:off x="3397531" y="11262931"/>
            <a:ext cx="117168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LD 16:8</a:t>
            </a:r>
          </a:p>
        </p:txBody>
      </p:sp>
      <p:sp>
        <p:nvSpPr>
          <p:cNvPr id="238" name="ZoneTexte 10"/>
          <p:cNvSpPr txBox="1"/>
          <p:nvPr/>
        </p:nvSpPr>
        <p:spPr>
          <a:xfrm>
            <a:off x="5983503" y="11262931"/>
            <a:ext cx="122228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RD 16:8</a:t>
            </a:r>
          </a:p>
        </p:txBody>
      </p:sp>
      <p:pic>
        <p:nvPicPr>
          <p:cNvPr id="239" name="Image" descr="Image"/>
          <p:cNvPicPr>
            <a:picLocks noChangeAspect="1"/>
          </p:cNvPicPr>
          <p:nvPr/>
        </p:nvPicPr>
        <p:blipFill>
          <a:blip r:embed="rId2">
            <a:extLst/>
          </a:blip>
          <a:stretch>
            <a:fillRect/>
          </a:stretch>
        </p:blipFill>
        <p:spPr>
          <a:xfrm>
            <a:off x="2679110" y="4184650"/>
            <a:ext cx="5245101" cy="6870700"/>
          </a:xfrm>
          <a:prstGeom prst="rect">
            <a:avLst/>
          </a:prstGeom>
          <a:ln w="12700">
            <a:miter lim="400000"/>
          </a:ln>
        </p:spPr>
      </p:pic>
      <p:pic>
        <p:nvPicPr>
          <p:cNvPr id="240" name="Image" descr="Image"/>
          <p:cNvPicPr>
            <a:picLocks noChangeAspect="1"/>
          </p:cNvPicPr>
          <p:nvPr/>
        </p:nvPicPr>
        <p:blipFill>
          <a:blip r:embed="rId3">
            <a:extLst/>
          </a:blip>
          <a:stretch>
            <a:fillRect/>
          </a:stretch>
        </p:blipFill>
        <p:spPr>
          <a:xfrm>
            <a:off x="13310933" y="4371210"/>
            <a:ext cx="5245101" cy="6781801"/>
          </a:xfrm>
          <a:prstGeom prst="rect">
            <a:avLst/>
          </a:prstGeom>
          <a:ln w="12700">
            <a:miter lim="400000"/>
          </a:ln>
        </p:spPr>
      </p:pic>
      <p:sp>
        <p:nvSpPr>
          <p:cNvPr id="241" name="ZoneTexte 10"/>
          <p:cNvSpPr txBox="1"/>
          <p:nvPr/>
        </p:nvSpPr>
        <p:spPr>
          <a:xfrm>
            <a:off x="14029354" y="11230592"/>
            <a:ext cx="117168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LD 16:8</a:t>
            </a:r>
          </a:p>
        </p:txBody>
      </p:sp>
      <p:sp>
        <p:nvSpPr>
          <p:cNvPr id="242" name="ZoneTexte 10"/>
          <p:cNvSpPr txBox="1"/>
          <p:nvPr/>
        </p:nvSpPr>
        <p:spPr>
          <a:xfrm>
            <a:off x="16615326" y="11230592"/>
            <a:ext cx="122228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RD 16:8</a:t>
            </a:r>
          </a:p>
        </p:txBody>
      </p:sp>
      <p:sp>
        <p:nvSpPr>
          <p:cNvPr id="243" name="ZoneTexte 10"/>
          <p:cNvSpPr txBox="1"/>
          <p:nvPr/>
        </p:nvSpPr>
        <p:spPr>
          <a:xfrm>
            <a:off x="8797945" y="11230592"/>
            <a:ext cx="54437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DD</a:t>
            </a:r>
          </a:p>
        </p:txBody>
      </p:sp>
      <p:sp>
        <p:nvSpPr>
          <p:cNvPr id="244" name="ZoneTexte 10"/>
          <p:cNvSpPr txBox="1"/>
          <p:nvPr/>
        </p:nvSpPr>
        <p:spPr>
          <a:xfrm>
            <a:off x="8079639" y="5245422"/>
            <a:ext cx="156057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Arrhythmic</a:t>
            </a:r>
          </a:p>
        </p:txBody>
      </p:sp>
      <p:sp>
        <p:nvSpPr>
          <p:cNvPr id="245" name="ZoneTexte 10"/>
          <p:cNvSpPr txBox="1"/>
          <p:nvPr/>
        </p:nvSpPr>
        <p:spPr>
          <a:xfrm>
            <a:off x="8043981" y="7532241"/>
            <a:ext cx="205230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Rhythmic, 24h</a:t>
            </a:r>
          </a:p>
        </p:txBody>
      </p:sp>
      <p:sp>
        <p:nvSpPr>
          <p:cNvPr id="246" name="ZoneTexte 10"/>
          <p:cNvSpPr txBox="1"/>
          <p:nvPr/>
        </p:nvSpPr>
        <p:spPr>
          <a:xfrm>
            <a:off x="19451459" y="11179724"/>
            <a:ext cx="54437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DD</a:t>
            </a:r>
          </a:p>
        </p:txBody>
      </p:sp>
      <p:sp>
        <p:nvSpPr>
          <p:cNvPr id="247" name="ZoneTexte 10"/>
          <p:cNvSpPr txBox="1"/>
          <p:nvPr/>
        </p:nvSpPr>
        <p:spPr>
          <a:xfrm>
            <a:off x="8043981" y="9819059"/>
            <a:ext cx="205230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Rhythmic, 24h</a:t>
            </a:r>
          </a:p>
        </p:txBody>
      </p:sp>
      <p:sp>
        <p:nvSpPr>
          <p:cNvPr id="248" name="ZoneTexte 10"/>
          <p:cNvSpPr txBox="1"/>
          <p:nvPr/>
        </p:nvSpPr>
        <p:spPr>
          <a:xfrm>
            <a:off x="18850044" y="5194554"/>
            <a:ext cx="269553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Partially arrhythmic</a:t>
            </a:r>
          </a:p>
        </p:txBody>
      </p:sp>
      <p:sp>
        <p:nvSpPr>
          <p:cNvPr id="249" name="ZoneTexte 10"/>
          <p:cNvSpPr txBox="1"/>
          <p:nvPr/>
        </p:nvSpPr>
        <p:spPr>
          <a:xfrm>
            <a:off x="18850044" y="9819059"/>
            <a:ext cx="269553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Partially arrhythmic</a:t>
            </a:r>
          </a:p>
        </p:txBody>
      </p:sp>
      <p:sp>
        <p:nvSpPr>
          <p:cNvPr id="250" name="ZoneTexte 10"/>
          <p:cNvSpPr txBox="1"/>
          <p:nvPr/>
        </p:nvSpPr>
        <p:spPr>
          <a:xfrm>
            <a:off x="18843025" y="7494020"/>
            <a:ext cx="452552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defTabSz="457200">
              <a:defRPr>
                <a:solidFill>
                  <a:srgbClr val="000000"/>
                </a:solidFill>
                <a:latin typeface="Helvetica"/>
                <a:ea typeface="Helvetica"/>
                <a:cs typeface="Helvetica"/>
                <a:sym typeface="Helvetica"/>
              </a:defRPr>
            </a:pPr>
            <a:r>
              <a:t>Rhythmic, 24h</a:t>
            </a:r>
          </a:p>
          <a:p>
            <a:pPr algn="l" defTabSz="457200">
              <a:defRPr>
                <a:solidFill>
                  <a:srgbClr val="000000"/>
                </a:solidFill>
                <a:latin typeface="Helvetica"/>
                <a:ea typeface="Helvetica"/>
                <a:cs typeface="Helvetica"/>
                <a:sym typeface="Helvetica"/>
              </a:defRPr>
            </a:pPr>
            <a:r>
              <a:t>2 other lines with a similar profile</a:t>
            </a:r>
          </a:p>
        </p:txBody>
      </p:sp>
      <p:pic>
        <p:nvPicPr>
          <p:cNvPr id="251" name="Image" descr="Image"/>
          <p:cNvPicPr>
            <a:picLocks noChangeAspect="1"/>
          </p:cNvPicPr>
          <p:nvPr/>
        </p:nvPicPr>
        <p:blipFill>
          <a:blip r:embed="rId4">
            <a:extLst/>
          </a:blip>
          <a:stretch>
            <a:fillRect/>
          </a:stretch>
        </p:blipFill>
        <p:spPr>
          <a:xfrm>
            <a:off x="15756118" y="817263"/>
            <a:ext cx="5257801" cy="21209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Clock genes or photoreception genes sequence analysis and preliminary molecular results"/>
          <p:cNvSpPr txBox="1"/>
          <p:nvPr/>
        </p:nvSpPr>
        <p:spPr>
          <a:xfrm>
            <a:off x="5741104" y="618705"/>
            <a:ext cx="14140326" cy="1205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600"/>
            </a:lvl1pPr>
          </a:lstStyle>
          <a:p>
            <a:pPr/>
            <a:r>
              <a:t>Clock genes or photoreception genes sequence analysis and preliminary molecular results</a:t>
            </a:r>
          </a:p>
        </p:txBody>
      </p:sp>
      <p:sp>
        <p:nvSpPr>
          <p:cNvPr id="254" name="ZoneTexte 10"/>
          <p:cNvSpPr txBox="1"/>
          <p:nvPr/>
        </p:nvSpPr>
        <p:spPr>
          <a:xfrm>
            <a:off x="3397531" y="11262931"/>
            <a:ext cx="117168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LD 16:8</a:t>
            </a:r>
          </a:p>
        </p:txBody>
      </p:sp>
      <p:sp>
        <p:nvSpPr>
          <p:cNvPr id="255" name="ZoneTexte 10"/>
          <p:cNvSpPr txBox="1"/>
          <p:nvPr/>
        </p:nvSpPr>
        <p:spPr>
          <a:xfrm>
            <a:off x="5983503" y="11262931"/>
            <a:ext cx="122228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RD 16:8</a:t>
            </a:r>
          </a:p>
        </p:txBody>
      </p:sp>
      <p:pic>
        <p:nvPicPr>
          <p:cNvPr id="256" name="Image" descr="Image"/>
          <p:cNvPicPr>
            <a:picLocks noChangeAspect="1"/>
          </p:cNvPicPr>
          <p:nvPr/>
        </p:nvPicPr>
        <p:blipFill>
          <a:blip r:embed="rId2">
            <a:extLst/>
          </a:blip>
          <a:stretch>
            <a:fillRect/>
          </a:stretch>
        </p:blipFill>
        <p:spPr>
          <a:xfrm>
            <a:off x="2679110" y="4184650"/>
            <a:ext cx="5245101" cy="6870700"/>
          </a:xfrm>
          <a:prstGeom prst="rect">
            <a:avLst/>
          </a:prstGeom>
          <a:ln w="12700">
            <a:miter lim="400000"/>
          </a:ln>
        </p:spPr>
      </p:pic>
      <p:pic>
        <p:nvPicPr>
          <p:cNvPr id="257" name="Image" descr="Image"/>
          <p:cNvPicPr>
            <a:picLocks noChangeAspect="1"/>
          </p:cNvPicPr>
          <p:nvPr/>
        </p:nvPicPr>
        <p:blipFill>
          <a:blip r:embed="rId3">
            <a:extLst/>
          </a:blip>
          <a:stretch>
            <a:fillRect/>
          </a:stretch>
        </p:blipFill>
        <p:spPr>
          <a:xfrm>
            <a:off x="13310933" y="4371210"/>
            <a:ext cx="5245101" cy="6781801"/>
          </a:xfrm>
          <a:prstGeom prst="rect">
            <a:avLst/>
          </a:prstGeom>
          <a:ln w="12700">
            <a:miter lim="400000"/>
          </a:ln>
        </p:spPr>
      </p:pic>
      <p:sp>
        <p:nvSpPr>
          <p:cNvPr id="258" name="ZoneTexte 10"/>
          <p:cNvSpPr txBox="1"/>
          <p:nvPr/>
        </p:nvSpPr>
        <p:spPr>
          <a:xfrm>
            <a:off x="14029354" y="11230592"/>
            <a:ext cx="117168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LD 16:8</a:t>
            </a:r>
          </a:p>
        </p:txBody>
      </p:sp>
      <p:sp>
        <p:nvSpPr>
          <p:cNvPr id="259" name="ZoneTexte 10"/>
          <p:cNvSpPr txBox="1"/>
          <p:nvPr/>
        </p:nvSpPr>
        <p:spPr>
          <a:xfrm>
            <a:off x="16615326" y="11230592"/>
            <a:ext cx="122228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RD 16:8</a:t>
            </a:r>
          </a:p>
        </p:txBody>
      </p:sp>
      <p:sp>
        <p:nvSpPr>
          <p:cNvPr id="260" name="ZoneTexte 10"/>
          <p:cNvSpPr txBox="1"/>
          <p:nvPr/>
        </p:nvSpPr>
        <p:spPr>
          <a:xfrm>
            <a:off x="8797945" y="11230592"/>
            <a:ext cx="54437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DD</a:t>
            </a:r>
          </a:p>
        </p:txBody>
      </p:sp>
      <p:sp>
        <p:nvSpPr>
          <p:cNvPr id="261" name="ZoneTexte 10"/>
          <p:cNvSpPr txBox="1"/>
          <p:nvPr/>
        </p:nvSpPr>
        <p:spPr>
          <a:xfrm>
            <a:off x="8079639" y="4267522"/>
            <a:ext cx="156057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Arrhythmic</a:t>
            </a:r>
          </a:p>
        </p:txBody>
      </p:sp>
      <p:sp>
        <p:nvSpPr>
          <p:cNvPr id="262" name="ZoneTexte 10"/>
          <p:cNvSpPr txBox="1"/>
          <p:nvPr/>
        </p:nvSpPr>
        <p:spPr>
          <a:xfrm>
            <a:off x="8043981" y="6770241"/>
            <a:ext cx="205230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Rhythmic, 24h</a:t>
            </a:r>
          </a:p>
        </p:txBody>
      </p:sp>
      <p:sp>
        <p:nvSpPr>
          <p:cNvPr id="263" name="ZoneTexte 10"/>
          <p:cNvSpPr txBox="1"/>
          <p:nvPr/>
        </p:nvSpPr>
        <p:spPr>
          <a:xfrm>
            <a:off x="19451459" y="11179724"/>
            <a:ext cx="54437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DD</a:t>
            </a:r>
          </a:p>
        </p:txBody>
      </p:sp>
      <p:sp>
        <p:nvSpPr>
          <p:cNvPr id="264" name="ZoneTexte 10"/>
          <p:cNvSpPr txBox="1"/>
          <p:nvPr/>
        </p:nvSpPr>
        <p:spPr>
          <a:xfrm>
            <a:off x="8043981" y="9184059"/>
            <a:ext cx="205230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Rhythmic, 24h</a:t>
            </a:r>
          </a:p>
        </p:txBody>
      </p:sp>
      <p:sp>
        <p:nvSpPr>
          <p:cNvPr id="265" name="ZoneTexte 10"/>
          <p:cNvSpPr txBox="1"/>
          <p:nvPr/>
        </p:nvSpPr>
        <p:spPr>
          <a:xfrm>
            <a:off x="18850044" y="4559554"/>
            <a:ext cx="269553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Partially arrhythmic</a:t>
            </a:r>
          </a:p>
        </p:txBody>
      </p:sp>
      <p:sp>
        <p:nvSpPr>
          <p:cNvPr id="266" name="ZoneTexte 10"/>
          <p:cNvSpPr txBox="1"/>
          <p:nvPr/>
        </p:nvSpPr>
        <p:spPr>
          <a:xfrm>
            <a:off x="18850044" y="9184059"/>
            <a:ext cx="269553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Partially arrhythmic</a:t>
            </a:r>
          </a:p>
        </p:txBody>
      </p:sp>
      <p:sp>
        <p:nvSpPr>
          <p:cNvPr id="267" name="ZoneTexte 10"/>
          <p:cNvSpPr txBox="1"/>
          <p:nvPr/>
        </p:nvSpPr>
        <p:spPr>
          <a:xfrm>
            <a:off x="18850044" y="6770241"/>
            <a:ext cx="205230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Rhythmic, 24h</a:t>
            </a:r>
          </a:p>
        </p:txBody>
      </p:sp>
      <p:sp>
        <p:nvSpPr>
          <p:cNvPr id="268" name="ZoneTexte 10"/>
          <p:cNvSpPr txBox="1"/>
          <p:nvPr/>
        </p:nvSpPr>
        <p:spPr>
          <a:xfrm>
            <a:off x="8098015" y="4708939"/>
            <a:ext cx="4093485"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457200">
              <a:defRPr b="1">
                <a:solidFill>
                  <a:schemeClr val="accent1">
                    <a:lumOff val="-13575"/>
                  </a:schemeClr>
                </a:solidFill>
                <a:latin typeface="Helvetica"/>
                <a:ea typeface="Helvetica"/>
                <a:cs typeface="Helvetica"/>
                <a:sym typeface="Helvetica"/>
              </a:defRPr>
            </a:pPr>
            <a:r>
              <a:t>Mutation within </a:t>
            </a:r>
            <a:r>
              <a:rPr i="1"/>
              <a:t>clk</a:t>
            </a:r>
          </a:p>
          <a:p>
            <a:pPr algn="l" defTabSz="457200">
              <a:defRPr b="1">
                <a:solidFill>
                  <a:schemeClr val="accent1">
                    <a:lumOff val="-13575"/>
                  </a:schemeClr>
                </a:solidFill>
                <a:latin typeface="Helvetica"/>
                <a:ea typeface="Helvetica"/>
                <a:cs typeface="Helvetica"/>
                <a:sym typeface="Helvetica"/>
              </a:defRPr>
            </a:pPr>
            <a:r>
              <a:t>no complementation with a </a:t>
            </a:r>
            <a:r>
              <a:rPr i="1"/>
              <a:t>clk </a:t>
            </a:r>
            <a:r>
              <a:t>null allele</a:t>
            </a:r>
          </a:p>
          <a:p>
            <a:pPr algn="l" defTabSz="457200">
              <a:defRPr>
                <a:solidFill>
                  <a:schemeClr val="accent1">
                    <a:lumOff val="-13575"/>
                  </a:schemeClr>
                </a:solidFill>
                <a:latin typeface="Helvetica"/>
                <a:ea typeface="Helvetica"/>
                <a:cs typeface="Helvetica"/>
                <a:sym typeface="Helvetica"/>
              </a:defRPr>
            </a:pPr>
            <a:r>
              <a:t>low amounts of PER/TIM</a:t>
            </a:r>
          </a:p>
        </p:txBody>
      </p:sp>
      <p:sp>
        <p:nvSpPr>
          <p:cNvPr id="269" name="ZoneTexte 10"/>
          <p:cNvSpPr txBox="1"/>
          <p:nvPr/>
        </p:nvSpPr>
        <p:spPr>
          <a:xfrm>
            <a:off x="18844141" y="7156890"/>
            <a:ext cx="3879759"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457200">
              <a:defRPr b="1">
                <a:solidFill>
                  <a:schemeClr val="accent1">
                    <a:lumOff val="-13575"/>
                  </a:schemeClr>
                </a:solidFill>
                <a:latin typeface="Helvetica"/>
                <a:ea typeface="Helvetica"/>
                <a:cs typeface="Helvetica"/>
                <a:sym typeface="Helvetica"/>
              </a:defRPr>
            </a:pPr>
            <a:r>
              <a:t>Deletion in </a:t>
            </a:r>
            <a:r>
              <a:rPr i="1"/>
              <a:t>cry</a:t>
            </a:r>
          </a:p>
          <a:p>
            <a:pPr algn="l" defTabSz="457200">
              <a:defRPr b="1">
                <a:solidFill>
                  <a:schemeClr val="accent1">
                    <a:lumOff val="-13575"/>
                  </a:schemeClr>
                </a:solidFill>
                <a:latin typeface="Helvetica"/>
                <a:ea typeface="Helvetica"/>
                <a:cs typeface="Helvetica"/>
                <a:sym typeface="Helvetica"/>
              </a:defRPr>
            </a:pPr>
            <a:r>
              <a:t>for the 3 lines that do not complement </a:t>
            </a:r>
            <a:r>
              <a:rPr i="1"/>
              <a:t>cry</a:t>
            </a:r>
            <a:r>
              <a:t> null allele (LL rhythmicity)</a:t>
            </a:r>
          </a:p>
        </p:txBody>
      </p:sp>
      <p:sp>
        <p:nvSpPr>
          <p:cNvPr id="270" name="ZoneTexte 10"/>
          <p:cNvSpPr txBox="1"/>
          <p:nvPr/>
        </p:nvSpPr>
        <p:spPr>
          <a:xfrm>
            <a:off x="8068516" y="7163941"/>
            <a:ext cx="3403068"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457200">
              <a:defRPr>
                <a:solidFill>
                  <a:schemeClr val="accent1">
                    <a:lumOff val="-13575"/>
                  </a:schemeClr>
                </a:solidFill>
                <a:latin typeface="Helvetica"/>
                <a:ea typeface="Helvetica"/>
                <a:cs typeface="Helvetica"/>
                <a:sym typeface="Helvetica"/>
              </a:defRPr>
            </a:lvl1pPr>
          </a:lstStyle>
          <a:p>
            <a:pPr/>
            <a:r>
              <a:t>high amounts of TIM</a:t>
            </a:r>
          </a:p>
        </p:txBody>
      </p:sp>
      <p:sp>
        <p:nvSpPr>
          <p:cNvPr id="271" name="Rectangle"/>
          <p:cNvSpPr/>
          <p:nvPr/>
        </p:nvSpPr>
        <p:spPr>
          <a:xfrm>
            <a:off x="2598952" y="6514055"/>
            <a:ext cx="8735249" cy="2293298"/>
          </a:xfrm>
          <a:prstGeom prst="rect">
            <a:avLst/>
          </a:prstGeom>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Etude de deux lignées présentant des défauts spécifiques de synchronisation par la lumière ou la température"/>
          <p:cNvSpPr txBox="1"/>
          <p:nvPr/>
        </p:nvSpPr>
        <p:spPr>
          <a:xfrm>
            <a:off x="5790206" y="387058"/>
            <a:ext cx="15862256" cy="1205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600"/>
            </a:lvl1pPr>
          </a:lstStyle>
          <a:p>
            <a:pPr/>
            <a:r>
              <a:t>Etude de deux lignées présentant des défauts spécifiques de synchronisation par la lumière ou la température</a:t>
            </a:r>
          </a:p>
        </p:txBody>
      </p:sp>
      <p:sp>
        <p:nvSpPr>
          <p:cNvPr id="274" name="Les lignées b et g présentent des défauts de synchronisation mais une rythmicité de type sauvage en DD.  De plus, la lignée b est spécifiquement affectée pour la synchronisation par le lumère, tandis que la lignée g est principalement affectée dans la sy"/>
          <p:cNvSpPr txBox="1"/>
          <p:nvPr/>
        </p:nvSpPr>
        <p:spPr>
          <a:xfrm>
            <a:off x="8130875" y="3105308"/>
            <a:ext cx="15372120" cy="9159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Les lignées b et g présentent des défauts de synchronisation mais une rythmicité de type sauvage en DD.  De plus, la lignée b est spécifiquement affectée pour la synchronisation par le lumère, tandis que la lignée g est principalement affectée dans la synchronisation par la température. </a:t>
            </a:r>
          </a:p>
          <a:p>
            <a:pPr algn="l">
              <a:defRPr b="1" sz="2800"/>
            </a:pPr>
            <a:r>
              <a:t>Elles seront étudiées sur le plan comportemental, génétique et moléculaire dans le but d’identifier de nouveaux composants impliqués dans l’entrainement de l’horloge cérébrale.</a:t>
            </a:r>
          </a:p>
          <a:p>
            <a:pPr algn="l">
              <a:defRPr sz="2800"/>
            </a:pPr>
          </a:p>
          <a:p>
            <a:pPr marL="304800" indent="-304800" algn="l">
              <a:buSzPct val="123000"/>
              <a:buChar char="-"/>
              <a:defRPr sz="2800"/>
            </a:pPr>
            <a:r>
              <a:t>Etude comportementale dans différentes conditions de lumière (photopériode, intensité, qualité spectrale) ou de température (thermopériode, gamme des température)</a:t>
            </a:r>
          </a:p>
          <a:p>
            <a:pPr marL="304800" indent="-304800" algn="l">
              <a:buSzPct val="123000"/>
              <a:buChar char="-"/>
              <a:defRPr sz="2800"/>
            </a:pPr>
          </a:p>
          <a:p>
            <a:pPr marL="304800" indent="-304800" algn="l">
              <a:buSzPct val="123000"/>
              <a:buChar char="-"/>
              <a:defRPr sz="2800"/>
            </a:pPr>
            <a:r>
              <a:t>Cartographie génétique avec utilisation de marqueurs et de délétions couvrant les régions chromosomiques définies (disponibles pour l’ensemble du génome) puis recherche de mutations dans la séquence génomique. Test des gènes candidats avec les outils disponibles (mutants, RNAi)</a:t>
            </a:r>
          </a:p>
          <a:p>
            <a:pPr algn="l">
              <a:defRPr sz="2800"/>
            </a:pPr>
          </a:p>
          <a:p>
            <a:pPr marL="304800" indent="-304800" algn="l">
              <a:buSzPct val="123000"/>
              <a:buChar char="-"/>
              <a:defRPr sz="2800"/>
            </a:pPr>
            <a:r>
              <a:t>Analyse moléculaire dans les conditions environnementales associées aux défauts comportementaux (analyses des gènes d’horloge dans exraits de têtes et par immunomarquages des cerveaux pour identifier les groupes neuronaux impliqués)</a:t>
            </a:r>
          </a:p>
          <a:p>
            <a:pPr algn="l">
              <a:defRPr sz="2800"/>
            </a:pPr>
          </a:p>
        </p:txBody>
      </p:sp>
      <p:sp>
        <p:nvSpPr>
          <p:cNvPr id="275" name="ZoneTexte 10"/>
          <p:cNvSpPr txBox="1"/>
          <p:nvPr/>
        </p:nvSpPr>
        <p:spPr>
          <a:xfrm>
            <a:off x="2577226" y="12358625"/>
            <a:ext cx="297354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HC (25°C-18°C) 16:8</a:t>
            </a:r>
          </a:p>
        </p:txBody>
      </p:sp>
      <p:pic>
        <p:nvPicPr>
          <p:cNvPr id="276" name="Image" descr="Image"/>
          <p:cNvPicPr>
            <a:picLocks noChangeAspect="1"/>
          </p:cNvPicPr>
          <p:nvPr/>
        </p:nvPicPr>
        <p:blipFill>
          <a:blip r:embed="rId2">
            <a:extLst/>
          </a:blip>
          <a:stretch>
            <a:fillRect/>
          </a:stretch>
        </p:blipFill>
        <p:spPr>
          <a:xfrm>
            <a:off x="1384300" y="5300213"/>
            <a:ext cx="5359400" cy="2362201"/>
          </a:xfrm>
          <a:prstGeom prst="rect">
            <a:avLst/>
          </a:prstGeom>
          <a:ln w="12700">
            <a:miter lim="400000"/>
          </a:ln>
        </p:spPr>
      </p:pic>
      <p:sp>
        <p:nvSpPr>
          <p:cNvPr id="277" name="ZoneTexte 10"/>
          <p:cNvSpPr txBox="1"/>
          <p:nvPr/>
        </p:nvSpPr>
        <p:spPr>
          <a:xfrm>
            <a:off x="1956112" y="7664323"/>
            <a:ext cx="117168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LD 16:8</a:t>
            </a:r>
          </a:p>
        </p:txBody>
      </p:sp>
      <p:sp>
        <p:nvSpPr>
          <p:cNvPr id="278" name="ZoneTexte 10"/>
          <p:cNvSpPr txBox="1"/>
          <p:nvPr/>
        </p:nvSpPr>
        <p:spPr>
          <a:xfrm>
            <a:off x="4542085" y="7664323"/>
            <a:ext cx="1222286"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RD 16:8</a:t>
            </a:r>
          </a:p>
        </p:txBody>
      </p:sp>
      <p:pic>
        <p:nvPicPr>
          <p:cNvPr id="279" name="Image" descr="Image"/>
          <p:cNvPicPr>
            <a:picLocks noChangeAspect="1"/>
          </p:cNvPicPr>
          <p:nvPr/>
        </p:nvPicPr>
        <p:blipFill>
          <a:blip r:embed="rId3">
            <a:extLst/>
          </a:blip>
          <a:stretch>
            <a:fillRect/>
          </a:stretch>
        </p:blipFill>
        <p:spPr>
          <a:xfrm>
            <a:off x="1343822" y="10062278"/>
            <a:ext cx="5440356" cy="2284950"/>
          </a:xfrm>
          <a:prstGeom prst="rect">
            <a:avLst/>
          </a:prstGeom>
          <a:ln w="12700">
            <a:miter lim="400000"/>
          </a:ln>
        </p:spPr>
      </p:pic>
      <p:sp>
        <p:nvSpPr>
          <p:cNvPr id="280" name="ZoneTexte 10"/>
          <p:cNvSpPr txBox="1"/>
          <p:nvPr/>
        </p:nvSpPr>
        <p:spPr>
          <a:xfrm>
            <a:off x="2246700" y="9488059"/>
            <a:ext cx="129000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wild type</a:t>
            </a:r>
          </a:p>
        </p:txBody>
      </p:sp>
      <p:sp>
        <p:nvSpPr>
          <p:cNvPr id="281" name="ZoneTexte 10"/>
          <p:cNvSpPr txBox="1"/>
          <p:nvPr/>
        </p:nvSpPr>
        <p:spPr>
          <a:xfrm>
            <a:off x="4669184" y="9488059"/>
            <a:ext cx="96808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RAL-g</a:t>
            </a:r>
          </a:p>
        </p:txBody>
      </p:sp>
      <p:sp>
        <p:nvSpPr>
          <p:cNvPr id="282" name="ZoneTexte 10"/>
          <p:cNvSpPr txBox="1"/>
          <p:nvPr/>
        </p:nvSpPr>
        <p:spPr>
          <a:xfrm>
            <a:off x="131593" y="6251443"/>
            <a:ext cx="96808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RAL-b</a:t>
            </a:r>
          </a:p>
        </p:txBody>
      </p:sp>
      <p:pic>
        <p:nvPicPr>
          <p:cNvPr id="283" name="Image" descr="Image"/>
          <p:cNvPicPr>
            <a:picLocks noChangeAspect="1"/>
          </p:cNvPicPr>
          <p:nvPr/>
        </p:nvPicPr>
        <p:blipFill>
          <a:blip r:embed="rId4">
            <a:extLst/>
          </a:blip>
          <a:stretch>
            <a:fillRect/>
          </a:stretch>
        </p:blipFill>
        <p:spPr>
          <a:xfrm>
            <a:off x="1435100" y="2539168"/>
            <a:ext cx="5257800" cy="2120901"/>
          </a:xfrm>
          <a:prstGeom prst="rect">
            <a:avLst/>
          </a:prstGeom>
          <a:ln w="12700">
            <a:miter lim="400000"/>
          </a:ln>
        </p:spPr>
      </p:pic>
      <p:sp>
        <p:nvSpPr>
          <p:cNvPr id="284" name="ZoneTexte 10"/>
          <p:cNvSpPr txBox="1"/>
          <p:nvPr/>
        </p:nvSpPr>
        <p:spPr>
          <a:xfrm>
            <a:off x="118455" y="3369748"/>
            <a:ext cx="129000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defRPr>
                <a:solidFill>
                  <a:srgbClr val="000000"/>
                </a:solidFill>
                <a:latin typeface="Helvetica"/>
                <a:ea typeface="Helvetica"/>
                <a:cs typeface="Helvetica"/>
                <a:sym typeface="Helvetica"/>
              </a:defRPr>
            </a:lvl1pPr>
          </a:lstStyle>
          <a:p>
            <a:pPr/>
            <a:r>
              <a:t>wild type</a:t>
            </a:r>
          </a:p>
        </p:txBody>
      </p:sp>
      <p:sp>
        <p:nvSpPr>
          <p:cNvPr id="285" name="Carré"/>
          <p:cNvSpPr/>
          <p:nvPr/>
        </p:nvSpPr>
        <p:spPr>
          <a:xfrm>
            <a:off x="2027620" y="10295220"/>
            <a:ext cx="462646" cy="459741"/>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La lignée RAL-892 est identifiée dans un crible de la collection DGRP sur le comportement rythmique en DD, mais l’analyse GWAS n’a pas identifié de loci prépondérants (Harbison et al. 2019). La période du rythme en DD est de 31h à 25°C.…"/>
          <p:cNvSpPr txBox="1"/>
          <p:nvPr/>
        </p:nvSpPr>
        <p:spPr>
          <a:xfrm>
            <a:off x="448001" y="1396679"/>
            <a:ext cx="20901026" cy="2682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La lignée RAL-892 est identifiée dans un crible de la collection DGRP sur le comportement rythmique en DD, mais l’analyse GWAS n’a pas identifié de loci prépondérants (Harbison et al. 2019). La période du rythme en DD est de 31h à 25°C.</a:t>
            </a:r>
          </a:p>
          <a:p>
            <a:pPr algn="l">
              <a:defRPr sz="2800"/>
            </a:pPr>
          </a:p>
          <a:p>
            <a:pPr algn="l">
              <a:defRPr sz="2800"/>
            </a:pPr>
            <a:r>
              <a:t>Le caractère spectaculaire du phénotype a amené l’équipe a effectuer une analyse de la séquence des gènes d’horloge et a identifié une mutation dans le gène </a:t>
            </a:r>
            <a:r>
              <a:rPr i="1"/>
              <a:t>tim</a:t>
            </a:r>
            <a:r>
              <a:t> qui ne complémente pas un allèle nul du gène.</a:t>
            </a:r>
          </a:p>
        </p:txBody>
      </p:sp>
      <p:sp>
        <p:nvSpPr>
          <p:cNvPr id="288" name="Une mutation dans le gène timeless: RAL 892"/>
          <p:cNvSpPr txBox="1"/>
          <p:nvPr/>
        </p:nvSpPr>
        <p:spPr>
          <a:xfrm>
            <a:off x="2897286" y="299125"/>
            <a:ext cx="17963223" cy="647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600"/>
            </a:pPr>
            <a:r>
              <a:t>Une mutation dans le gène </a:t>
            </a:r>
            <a:r>
              <a:rPr i="1"/>
              <a:t>timeless</a:t>
            </a:r>
            <a:r>
              <a:t>: RAL 892</a:t>
            </a:r>
          </a:p>
        </p:txBody>
      </p:sp>
      <p:sp>
        <p:nvSpPr>
          <p:cNvPr id="289" name="ZoneTexte 30"/>
          <p:cNvSpPr txBox="1"/>
          <p:nvPr/>
        </p:nvSpPr>
        <p:spPr>
          <a:xfrm>
            <a:off x="1195647" y="9032461"/>
            <a:ext cx="1900150" cy="46834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457200">
              <a:defRPr>
                <a:solidFill>
                  <a:srgbClr val="000000"/>
                </a:solidFill>
                <a:latin typeface="Calibri"/>
                <a:ea typeface="Calibri"/>
                <a:cs typeface="Calibri"/>
                <a:sym typeface="Calibri"/>
              </a:defRPr>
            </a:lvl1pPr>
          </a:lstStyle>
          <a:p>
            <a:pPr/>
            <a:r>
              <a:t>DGRP Variants</a:t>
            </a:r>
          </a:p>
        </p:txBody>
      </p:sp>
      <p:sp>
        <p:nvSpPr>
          <p:cNvPr id="290" name="ZoneTexte 32"/>
          <p:cNvSpPr txBox="1"/>
          <p:nvPr/>
        </p:nvSpPr>
        <p:spPr>
          <a:xfrm>
            <a:off x="1265547" y="11141299"/>
            <a:ext cx="2067828" cy="46834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457200">
              <a:defRPr>
                <a:solidFill>
                  <a:srgbClr val="000000"/>
                </a:solidFill>
                <a:latin typeface="Calibri"/>
                <a:ea typeface="Calibri"/>
                <a:cs typeface="Calibri"/>
                <a:sym typeface="Calibri"/>
              </a:defRPr>
            </a:lvl1pPr>
          </a:lstStyle>
          <a:p>
            <a:pPr/>
            <a:r>
              <a:t>Known mutants</a:t>
            </a:r>
          </a:p>
        </p:txBody>
      </p:sp>
      <p:sp>
        <p:nvSpPr>
          <p:cNvPr id="291" name="ZoneTexte 33"/>
          <p:cNvSpPr txBox="1"/>
          <p:nvPr/>
        </p:nvSpPr>
        <p:spPr>
          <a:xfrm>
            <a:off x="385212" y="5132310"/>
            <a:ext cx="1230738" cy="46834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457200">
              <a:defRPr i="1">
                <a:solidFill>
                  <a:srgbClr val="000000"/>
                </a:solidFill>
                <a:latin typeface="Calibri"/>
                <a:ea typeface="Calibri"/>
                <a:cs typeface="Calibri"/>
                <a:sym typeface="Calibri"/>
              </a:defRPr>
            </a:pPr>
            <a:r>
              <a:t>tim</a:t>
            </a:r>
            <a:r>
              <a:rPr i="0"/>
              <a:t> gene</a:t>
            </a:r>
          </a:p>
        </p:txBody>
      </p:sp>
      <p:sp>
        <p:nvSpPr>
          <p:cNvPr id="292" name="Rectangle 34"/>
          <p:cNvSpPr/>
          <p:nvPr/>
        </p:nvSpPr>
        <p:spPr>
          <a:xfrm>
            <a:off x="1004535" y="9183675"/>
            <a:ext cx="162027" cy="206121"/>
          </a:xfrm>
          <a:prstGeom prst="rect">
            <a:avLst/>
          </a:prstGeom>
          <a:solidFill>
            <a:srgbClr val="0000FF"/>
          </a:solidFill>
          <a:ln>
            <a:solidFill>
              <a:srgbClr val="0000FF"/>
            </a:solidFill>
          </a:ln>
          <a:effectLst>
            <a:outerShdw sx="100000" sy="100000" kx="0" ky="0" algn="b" rotWithShape="0" blurRad="38100" dist="23000" dir="5400000">
              <a:srgbClr val="000000">
                <a:alpha val="35000"/>
              </a:srgbClr>
            </a:outerShdw>
          </a:effectLst>
        </p:spPr>
        <p:txBody>
          <a:bodyPr lIns="45719" rIns="45719" anchor="ctr"/>
          <a:lstStyle/>
          <a:p>
            <a:pPr defTabSz="457200">
              <a:defRPr sz="1800">
                <a:solidFill>
                  <a:srgbClr val="FFFFFF"/>
                </a:solidFill>
                <a:latin typeface="Calibri"/>
                <a:ea typeface="Calibri"/>
                <a:cs typeface="Calibri"/>
                <a:sym typeface="Calibri"/>
              </a:defRPr>
            </a:pPr>
          </a:p>
        </p:txBody>
      </p:sp>
      <p:sp>
        <p:nvSpPr>
          <p:cNvPr id="293" name="Rectangle 35"/>
          <p:cNvSpPr/>
          <p:nvPr/>
        </p:nvSpPr>
        <p:spPr>
          <a:xfrm>
            <a:off x="995767" y="11196211"/>
            <a:ext cx="162027" cy="206120"/>
          </a:xfrm>
          <a:prstGeom prst="rect">
            <a:avLst/>
          </a:prstGeom>
          <a:solidFill>
            <a:srgbClr val="F00000"/>
          </a:solidFill>
          <a:ln>
            <a:solidFill>
              <a:srgbClr val="F00000"/>
            </a:solidFill>
          </a:ln>
          <a:effectLst>
            <a:outerShdw sx="100000" sy="100000" kx="0" ky="0" algn="b" rotWithShape="0" blurRad="38100" dist="23000" dir="5400000">
              <a:srgbClr val="000000">
                <a:alpha val="35000"/>
              </a:srgbClr>
            </a:outerShdw>
          </a:effectLst>
        </p:spPr>
        <p:txBody>
          <a:bodyPr lIns="45719" rIns="45719" anchor="ctr"/>
          <a:lstStyle/>
          <a:p>
            <a:pPr defTabSz="457200">
              <a:defRPr sz="1800">
                <a:solidFill>
                  <a:srgbClr val="FFFFFF"/>
                </a:solidFill>
                <a:latin typeface="Calibri"/>
                <a:ea typeface="Calibri"/>
                <a:cs typeface="Calibri"/>
                <a:sym typeface="Calibri"/>
              </a:defRPr>
            </a:pPr>
          </a:p>
        </p:txBody>
      </p:sp>
      <p:sp>
        <p:nvSpPr>
          <p:cNvPr id="294" name="Rectangle 36"/>
          <p:cNvSpPr/>
          <p:nvPr/>
        </p:nvSpPr>
        <p:spPr>
          <a:xfrm>
            <a:off x="1072551" y="7755233"/>
            <a:ext cx="162027" cy="206121"/>
          </a:xfrm>
          <a:prstGeom prst="rect">
            <a:avLst/>
          </a:prstGeom>
          <a:solidFill>
            <a:srgbClr val="87AAED"/>
          </a:solidFill>
          <a:ln>
            <a:solidFill>
              <a:srgbClr val="87AAED"/>
            </a:solidFill>
          </a:ln>
          <a:effectLst>
            <a:outerShdw sx="100000" sy="100000" kx="0" ky="0" algn="b" rotWithShape="0" blurRad="38100" dist="23000" dir="5400000">
              <a:srgbClr val="000000">
                <a:alpha val="35000"/>
              </a:srgbClr>
            </a:outerShdw>
          </a:effectLst>
        </p:spPr>
        <p:txBody>
          <a:bodyPr lIns="45719" rIns="45719" anchor="ctr"/>
          <a:lstStyle/>
          <a:p>
            <a:pPr defTabSz="457200">
              <a:defRPr sz="1800">
                <a:solidFill>
                  <a:srgbClr val="FFFFFF"/>
                </a:solidFill>
                <a:latin typeface="Calibri"/>
                <a:ea typeface="Calibri"/>
                <a:cs typeface="Calibri"/>
                <a:sym typeface="Calibri"/>
              </a:defRPr>
            </a:pPr>
          </a:p>
        </p:txBody>
      </p:sp>
      <p:sp>
        <p:nvSpPr>
          <p:cNvPr id="295" name="ZoneTexte 37"/>
          <p:cNvSpPr txBox="1"/>
          <p:nvPr/>
        </p:nvSpPr>
        <p:spPr>
          <a:xfrm>
            <a:off x="1262759" y="7587128"/>
            <a:ext cx="867144" cy="46834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457200">
              <a:defRPr>
                <a:solidFill>
                  <a:srgbClr val="000000"/>
                </a:solidFill>
                <a:latin typeface="Calibri"/>
                <a:ea typeface="Calibri"/>
                <a:cs typeface="Calibri"/>
                <a:sym typeface="Calibri"/>
              </a:defRPr>
            </a:lvl1pPr>
          </a:lstStyle>
          <a:p>
            <a:pPr/>
            <a:r>
              <a:t>Exons</a:t>
            </a:r>
          </a:p>
        </p:txBody>
      </p:sp>
      <p:pic>
        <p:nvPicPr>
          <p:cNvPr id="296" name="Image 41" descr="Image 41"/>
          <p:cNvPicPr>
            <a:picLocks noChangeAspect="1"/>
          </p:cNvPicPr>
          <p:nvPr/>
        </p:nvPicPr>
        <p:blipFill>
          <a:blip r:embed="rId2">
            <a:extLst/>
          </a:blip>
          <a:stretch>
            <a:fillRect/>
          </a:stretch>
        </p:blipFill>
        <p:spPr>
          <a:xfrm>
            <a:off x="2154226" y="4320011"/>
            <a:ext cx="10936718" cy="2130677"/>
          </a:xfrm>
          <a:prstGeom prst="rect">
            <a:avLst/>
          </a:prstGeom>
          <a:ln w="12700">
            <a:miter lim="400000"/>
          </a:ln>
        </p:spPr>
      </p:pic>
      <p:sp>
        <p:nvSpPr>
          <p:cNvPr id="297" name="Bulle narrative : ronde 29"/>
          <p:cNvSpPr/>
          <p:nvPr/>
        </p:nvSpPr>
        <p:spPr>
          <a:xfrm>
            <a:off x="3242581" y="6181914"/>
            <a:ext cx="8599462" cy="5795219"/>
          </a:xfrm>
          <a:custGeom>
            <a:avLst/>
            <a:gdLst/>
            <a:ahLst/>
            <a:cxnLst>
              <a:cxn ang="0">
                <a:pos x="wd2" y="hd2"/>
              </a:cxn>
              <a:cxn ang="5400000">
                <a:pos x="wd2" y="hd2"/>
              </a:cxn>
              <a:cxn ang="10800000">
                <a:pos x="wd2" y="hd2"/>
              </a:cxn>
              <a:cxn ang="16200000">
                <a:pos x="wd2" y="hd2"/>
              </a:cxn>
            </a:cxnLst>
            <a:rect l="0" t="0" r="r" b="b"/>
            <a:pathLst>
              <a:path w="21023" h="21143" fill="norm" stroke="1" extrusionOk="0">
                <a:moveTo>
                  <a:pt x="9746" y="0"/>
                </a:moveTo>
                <a:lnTo>
                  <a:pt x="11606" y="3031"/>
                </a:lnTo>
                <a:cubicBezTo>
                  <a:pt x="12434" y="3758"/>
                  <a:pt x="18636" y="2575"/>
                  <a:pt x="19915" y="4364"/>
                </a:cubicBezTo>
                <a:cubicBezTo>
                  <a:pt x="21194" y="6153"/>
                  <a:pt x="21032" y="11124"/>
                  <a:pt x="20999" y="13764"/>
                </a:cubicBezTo>
                <a:cubicBezTo>
                  <a:pt x="20966" y="16404"/>
                  <a:pt x="21304" y="19005"/>
                  <a:pt x="19719" y="20204"/>
                </a:cubicBezTo>
                <a:cubicBezTo>
                  <a:pt x="18133" y="21403"/>
                  <a:pt x="12820" y="20925"/>
                  <a:pt x="9770" y="20959"/>
                </a:cubicBezTo>
                <a:cubicBezTo>
                  <a:pt x="6720" y="20993"/>
                  <a:pt x="3007" y="21600"/>
                  <a:pt x="1420" y="20408"/>
                </a:cubicBezTo>
                <a:cubicBezTo>
                  <a:pt x="-167" y="19215"/>
                  <a:pt x="132" y="15809"/>
                  <a:pt x="1" y="13736"/>
                </a:cubicBezTo>
                <a:cubicBezTo>
                  <a:pt x="67" y="11594"/>
                  <a:pt x="-296" y="6635"/>
                  <a:pt x="978" y="4840"/>
                </a:cubicBezTo>
                <a:cubicBezTo>
                  <a:pt x="2253" y="3045"/>
                  <a:pt x="6489" y="4294"/>
                  <a:pt x="7893" y="3034"/>
                </a:cubicBezTo>
                <a:lnTo>
                  <a:pt x="9746" y="0"/>
                </a:lnTo>
                <a:close/>
              </a:path>
            </a:pathLst>
          </a:custGeom>
          <a:blipFill>
            <a:blip r:embed="rId3"/>
            <a:stretch>
              <a:fillRect/>
            </a:stretch>
          </a:blipFill>
          <a:ln w="3175">
            <a:solidFill>
              <a:srgbClr val="000000"/>
            </a:solidFill>
          </a:ln>
        </p:spPr>
        <p:txBody>
          <a:bodyPr lIns="45719" rIns="45719" anchor="ctr"/>
          <a:lstStyle/>
          <a:p>
            <a:pPr defTabSz="457200">
              <a:defRPr sz="1800">
                <a:solidFill>
                  <a:srgbClr val="000000"/>
                </a:solidFill>
                <a:latin typeface="Calibri"/>
                <a:ea typeface="Calibri"/>
                <a:cs typeface="Calibri"/>
                <a:sym typeface="Calibri"/>
              </a:defRPr>
            </a:pPr>
          </a:p>
        </p:txBody>
      </p:sp>
      <p:sp>
        <p:nvSpPr>
          <p:cNvPr id="298" name="Ellipse 46"/>
          <p:cNvSpPr/>
          <p:nvPr/>
        </p:nvSpPr>
        <p:spPr>
          <a:xfrm>
            <a:off x="7627857" y="8998006"/>
            <a:ext cx="1506301" cy="544107"/>
          </a:xfrm>
          <a:prstGeom prst="ellipse">
            <a:avLst/>
          </a:prstGeom>
          <a:ln w="12700">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defTabSz="457200">
              <a:defRPr sz="1800">
                <a:solidFill>
                  <a:srgbClr val="FFFFFF"/>
                </a:solidFill>
                <a:latin typeface="Calibri"/>
                <a:ea typeface="Calibri"/>
                <a:cs typeface="Calibri"/>
                <a:sym typeface="Calibri"/>
              </a:defRPr>
            </a:pPr>
          </a:p>
        </p:txBody>
      </p:sp>
      <p:sp>
        <p:nvSpPr>
          <p:cNvPr id="299" name="Ellipse 51"/>
          <p:cNvSpPr/>
          <p:nvPr/>
        </p:nvSpPr>
        <p:spPr>
          <a:xfrm>
            <a:off x="8203121" y="9885783"/>
            <a:ext cx="1506301" cy="544107"/>
          </a:xfrm>
          <a:prstGeom prst="ellipse">
            <a:avLst/>
          </a:prstGeom>
          <a:ln w="12700">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defTabSz="457200">
              <a:defRPr sz="1800">
                <a:solidFill>
                  <a:srgbClr val="FFFFFF"/>
                </a:solidFill>
                <a:latin typeface="Calibri"/>
                <a:ea typeface="Calibri"/>
                <a:cs typeface="Calibri"/>
                <a:sym typeface="Calibri"/>
              </a:defRPr>
            </a:pPr>
          </a:p>
        </p:txBody>
      </p:sp>
      <p:sp>
        <p:nvSpPr>
          <p:cNvPr id="300" name="ZoneTexte 39"/>
          <p:cNvSpPr txBox="1"/>
          <p:nvPr/>
        </p:nvSpPr>
        <p:spPr>
          <a:xfrm>
            <a:off x="9200180" y="9176867"/>
            <a:ext cx="3964441" cy="125854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457200">
              <a:defRPr>
                <a:solidFill>
                  <a:srgbClr val="FF0000"/>
                </a:solidFill>
                <a:latin typeface="Calibri"/>
                <a:ea typeface="Calibri"/>
                <a:cs typeface="Calibri"/>
                <a:sym typeface="Calibri"/>
              </a:defRPr>
            </a:pPr>
            <a:r>
              <a:t>mutation faux sens: M1101K</a:t>
            </a:r>
          </a:p>
          <a:p>
            <a:pPr algn="l" defTabSz="457200">
              <a:defRPr>
                <a:solidFill>
                  <a:srgbClr val="FF0000"/>
                </a:solidFill>
                <a:latin typeface="Calibri"/>
                <a:ea typeface="Calibri"/>
                <a:cs typeface="Calibri"/>
                <a:sym typeface="Calibri"/>
              </a:defRPr>
            </a:pPr>
          </a:p>
          <a:p>
            <a:pPr algn="l" defTabSz="457200">
              <a:defRPr>
                <a:solidFill>
                  <a:srgbClr val="FF0000"/>
                </a:solidFill>
                <a:latin typeface="Calibri"/>
                <a:ea typeface="Calibri"/>
                <a:cs typeface="Calibri"/>
                <a:sym typeface="Calibri"/>
              </a:defRPr>
            </a:pPr>
            <a:r>
              <a:t>         mutation synonyme</a:t>
            </a:r>
          </a:p>
        </p:txBody>
      </p:sp>
      <p:sp>
        <p:nvSpPr>
          <p:cNvPr id="301" name="Les mutants déjà identifiés dans cette région du gène tim affectent la compensation de température"/>
          <p:cNvSpPr txBox="1"/>
          <p:nvPr/>
        </p:nvSpPr>
        <p:spPr>
          <a:xfrm>
            <a:off x="7707054" y="11999150"/>
            <a:ext cx="5665172" cy="1387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Les mutants déjà identifiés dans cette région du gène </a:t>
            </a:r>
            <a:r>
              <a:rPr i="1"/>
              <a:t>tim</a:t>
            </a:r>
            <a:r>
              <a:t> affectent la compensation de température</a:t>
            </a:r>
          </a:p>
        </p:txBody>
      </p:sp>
      <p:sp>
        <p:nvSpPr>
          <p:cNvPr id="302" name="Ellipse 46"/>
          <p:cNvSpPr/>
          <p:nvPr/>
        </p:nvSpPr>
        <p:spPr>
          <a:xfrm>
            <a:off x="515215" y="12420619"/>
            <a:ext cx="1506300" cy="544107"/>
          </a:xfrm>
          <a:prstGeom prst="ellipse">
            <a:avLst/>
          </a:prstGeom>
          <a:ln w="12700">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defTabSz="457200">
              <a:defRPr sz="1800">
                <a:solidFill>
                  <a:srgbClr val="FFFFFF"/>
                </a:solidFill>
                <a:latin typeface="Calibri"/>
                <a:ea typeface="Calibri"/>
                <a:cs typeface="Calibri"/>
                <a:sym typeface="Calibri"/>
              </a:defRPr>
            </a:pPr>
          </a:p>
        </p:txBody>
      </p:sp>
      <p:sp>
        <p:nvSpPr>
          <p:cNvPr id="303" name="mutations présentes uniquement chez RAL 892"/>
          <p:cNvSpPr txBox="1"/>
          <p:nvPr/>
        </p:nvSpPr>
        <p:spPr>
          <a:xfrm>
            <a:off x="2172957" y="12215050"/>
            <a:ext cx="4320157" cy="9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mutations présentes uniquement chez RAL 892</a:t>
            </a:r>
          </a:p>
        </p:txBody>
      </p:sp>
      <p:pic>
        <p:nvPicPr>
          <p:cNvPr id="304" name="Image" descr="Image"/>
          <p:cNvPicPr>
            <a:picLocks noChangeAspect="1"/>
          </p:cNvPicPr>
          <p:nvPr/>
        </p:nvPicPr>
        <p:blipFill>
          <a:blip r:embed="rId4">
            <a:extLst/>
          </a:blip>
          <a:stretch>
            <a:fillRect/>
          </a:stretch>
        </p:blipFill>
        <p:spPr>
          <a:xfrm>
            <a:off x="14740194" y="6335642"/>
            <a:ext cx="9462921" cy="3045303"/>
          </a:xfrm>
          <a:prstGeom prst="rect">
            <a:avLst/>
          </a:prstGeom>
          <a:ln w="12700">
            <a:miter lim="400000"/>
          </a:ln>
        </p:spPr>
      </p:pic>
      <p:sp>
        <p:nvSpPr>
          <p:cNvPr id="305" name="Des niveaux élevés de TIM et des niveaux faibles de PER sont observés chez RAL 892"/>
          <p:cNvSpPr txBox="1"/>
          <p:nvPr/>
        </p:nvSpPr>
        <p:spPr>
          <a:xfrm>
            <a:off x="15281385" y="9680214"/>
            <a:ext cx="7841926" cy="9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Des niveaux élevés de TIM et des niveaux faibles de PER sont observés chez RAL 892</a:t>
            </a:r>
          </a:p>
        </p:txBody>
      </p:sp>
      <p:sp>
        <p:nvSpPr>
          <p:cNvPr id="306" name="PER"/>
          <p:cNvSpPr txBox="1"/>
          <p:nvPr/>
        </p:nvSpPr>
        <p:spPr>
          <a:xfrm>
            <a:off x="16095536" y="5512928"/>
            <a:ext cx="805588" cy="523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a:r>
              <a:t>PER</a:t>
            </a:r>
          </a:p>
        </p:txBody>
      </p:sp>
      <p:sp>
        <p:nvSpPr>
          <p:cNvPr id="307" name="TIM"/>
          <p:cNvSpPr txBox="1"/>
          <p:nvPr/>
        </p:nvSpPr>
        <p:spPr>
          <a:xfrm>
            <a:off x="21968192" y="5512928"/>
            <a:ext cx="720243" cy="523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a:r>
              <a:t>TIM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9" name="Capture d’écran 2021-06-12 à 12.54.33.png" descr="Capture d’écran 2021-06-12 à 12.54.33.png"/>
          <p:cNvPicPr>
            <a:picLocks noChangeAspect="1"/>
          </p:cNvPicPr>
          <p:nvPr/>
        </p:nvPicPr>
        <p:blipFill>
          <a:blip r:embed="rId2">
            <a:extLst/>
          </a:blip>
          <a:stretch>
            <a:fillRect/>
          </a:stretch>
        </p:blipFill>
        <p:spPr>
          <a:xfrm>
            <a:off x="10555994" y="6927067"/>
            <a:ext cx="13129111" cy="6568028"/>
          </a:xfrm>
          <a:prstGeom prst="rect">
            <a:avLst/>
          </a:prstGeom>
          <a:ln w="12700">
            <a:miter lim="400000"/>
          </a:ln>
        </p:spPr>
      </p:pic>
      <p:sp>
        <p:nvSpPr>
          <p:cNvPr id="310" name="proportion of diurnal activity in LD 12:12"/>
          <p:cNvSpPr txBox="1"/>
          <p:nvPr/>
        </p:nvSpPr>
        <p:spPr>
          <a:xfrm>
            <a:off x="11211020" y="7680284"/>
            <a:ext cx="55738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proportion of diurnal activity in LD 12:12</a:t>
            </a:r>
          </a:p>
        </p:txBody>
      </p:sp>
      <p:pic>
        <p:nvPicPr>
          <p:cNvPr id="311" name="Capture d’écran 2021-06-12 à 12.58.09.png" descr="Capture d’écran 2021-06-12 à 12.58.09.png"/>
          <p:cNvPicPr>
            <a:picLocks noChangeAspect="1"/>
          </p:cNvPicPr>
          <p:nvPr/>
        </p:nvPicPr>
        <p:blipFill>
          <a:blip r:embed="rId3">
            <a:extLst/>
          </a:blip>
          <a:stretch>
            <a:fillRect/>
          </a:stretch>
        </p:blipFill>
        <p:spPr>
          <a:xfrm>
            <a:off x="10527337" y="635925"/>
            <a:ext cx="13301015" cy="5809964"/>
          </a:xfrm>
          <a:prstGeom prst="rect">
            <a:avLst/>
          </a:prstGeom>
          <a:ln w="12700">
            <a:miter lim="400000"/>
          </a:ln>
        </p:spPr>
      </p:pic>
      <p:sp>
        <p:nvSpPr>
          <p:cNvPr id="312" name="average activity in LD 12:12"/>
          <p:cNvSpPr txBox="1"/>
          <p:nvPr/>
        </p:nvSpPr>
        <p:spPr>
          <a:xfrm>
            <a:off x="12057907" y="1147558"/>
            <a:ext cx="388010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average activity in LD 12:12</a:t>
            </a:r>
          </a:p>
        </p:txBody>
      </p:sp>
      <p:sp>
        <p:nvSpPr>
          <p:cNvPr id="313" name="%"/>
          <p:cNvSpPr txBox="1"/>
          <p:nvPr/>
        </p:nvSpPr>
        <p:spPr>
          <a:xfrm>
            <a:off x="10282974" y="6561660"/>
            <a:ext cx="342901"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a:t>
            </a:r>
          </a:p>
        </p:txBody>
      </p:sp>
      <p:sp>
        <p:nvSpPr>
          <p:cNvPr id="314" name="beam crosses/30 mn"/>
          <p:cNvSpPr txBox="1"/>
          <p:nvPr/>
        </p:nvSpPr>
        <p:spPr>
          <a:xfrm>
            <a:off x="10132142" y="285435"/>
            <a:ext cx="2261541"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beam crosses/30 mn</a:t>
            </a:r>
          </a:p>
        </p:txBody>
      </p:sp>
      <p:sp>
        <p:nvSpPr>
          <p:cNvPr id="315" name="Quantitative analysis…"/>
          <p:cNvSpPr txBox="1"/>
          <p:nvPr/>
        </p:nvSpPr>
        <p:spPr>
          <a:xfrm>
            <a:off x="1526077" y="775272"/>
            <a:ext cx="5921198"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pPr>
            <a:r>
              <a:t>Quantitative analysis </a:t>
            </a:r>
          </a:p>
          <a:p>
            <a:pPr>
              <a:defRPr b="1" sz="3600"/>
            </a:pPr>
            <a:r>
              <a:t>of the activity-sleep profile</a:t>
            </a:r>
          </a:p>
        </p:txBody>
      </p:sp>
      <p:sp>
        <p:nvSpPr>
          <p:cNvPr id="316" name="Several approaches will be realized in collaboration with Arthur Tenenhaus…"/>
          <p:cNvSpPr txBox="1"/>
          <p:nvPr/>
        </p:nvSpPr>
        <p:spPr>
          <a:xfrm>
            <a:off x="665946" y="3917968"/>
            <a:ext cx="8514437" cy="65686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Several approaches will be realized in collaboration with Arthur Tenenhaus</a:t>
            </a:r>
          </a:p>
          <a:p>
            <a:pPr algn="l">
              <a:defRPr sz="2800"/>
            </a:pPr>
            <a:r>
              <a:t>(Signals and Systems Laboratory</a:t>
            </a:r>
          </a:p>
          <a:p>
            <a:pPr algn="l">
              <a:defRPr sz="2800"/>
            </a:pPr>
            <a:r>
              <a:t>UPSaclay/CentraleSupelec - CNRS) to process behavioral data and define parameters for GWAS analysis of genomic and behavioral data</a:t>
            </a:r>
          </a:p>
          <a:p>
            <a:pPr algn="l">
              <a:defRPr sz="2800"/>
            </a:pPr>
          </a:p>
          <a:p>
            <a:pPr algn="l">
              <a:defRPr sz="2800"/>
            </a:pPr>
            <a:r>
              <a:t>Use of predefined parameters (diurnal activity, morning/evening ratio, peak position, etc.) for GWAS analysis</a:t>
            </a:r>
          </a:p>
          <a:p>
            <a:pPr algn="l">
              <a:defRPr sz="2800"/>
            </a:pPr>
          </a:p>
          <a:p>
            <a:pPr algn="l">
              <a:defRPr sz="2800"/>
            </a:pPr>
            <a:r>
              <a:t>Development of methods to analyze data in the form of curves: functional principal component analysis, functional data clustering approaches</a:t>
            </a:r>
          </a:p>
        </p:txBody>
      </p:sp>
      <p:sp>
        <p:nvSpPr>
          <p:cNvPr id="317" name="GWAS: Genome-Wide Association Study"/>
          <p:cNvSpPr txBox="1"/>
          <p:nvPr/>
        </p:nvSpPr>
        <p:spPr>
          <a:xfrm>
            <a:off x="737274" y="11926854"/>
            <a:ext cx="570707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GWAS: Genome-Wide Association Study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