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/>
    <p:restoredTop sz="96405"/>
  </p:normalViewPr>
  <p:slideViewPr>
    <p:cSldViewPr snapToGrid="0" snapToObjects="1">
      <p:cViewPr varScale="1">
        <p:scale>
          <a:sx n="160" d="100"/>
          <a:sy n="16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95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71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7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FC9-AAEE-4E4F-9FA8-8BF1A216C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/>
              <a:t>Cross-System Social Web User Modeling Personalization of 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B8CAC-38F4-F24E-910A-1C3CBEABE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 err="1"/>
              <a:t>Amirmasood</a:t>
            </a:r>
            <a:r>
              <a:rPr lang="en-US" dirty="0"/>
              <a:t> </a:t>
            </a:r>
            <a:r>
              <a:rPr lang="en-US" dirty="0" err="1"/>
              <a:t>Sheidayi</a:t>
            </a:r>
            <a:endParaRPr lang="en-US" dirty="0"/>
          </a:p>
          <a:p>
            <a:pPr algn="l"/>
            <a:r>
              <a:rPr lang="en-US" dirty="0"/>
              <a:t>Supervisor: Dr. </a:t>
            </a:r>
            <a:r>
              <a:rPr lang="en-US" dirty="0" err="1"/>
              <a:t>Elaheh</a:t>
            </a:r>
            <a:r>
              <a:rPr lang="en-US" dirty="0"/>
              <a:t> </a:t>
            </a:r>
            <a:r>
              <a:rPr lang="en-US" dirty="0" err="1"/>
              <a:t>Homayounvala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9648-E8CE-6B48-8E25-5417359E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E8CE3-18D3-2B47-B86C-280329F730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80230"/>
            <a:ext cx="5601931" cy="188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CDE1A-7DA3-7F4F-B815-C4C73DE6B0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17" y="319533"/>
            <a:ext cx="5524500" cy="3792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C397D-5051-C541-A78F-EF7735437E70}"/>
              </a:ext>
            </a:extLst>
          </p:cNvPr>
          <p:cNvSpPr txBox="1"/>
          <p:nvPr/>
        </p:nvSpPr>
        <p:spPr>
          <a:xfrm>
            <a:off x="677334" y="4112259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Video 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Subscriber 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Video 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Hidden Subscriber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86526-4FEA-6940-A407-D4A9169146CC}"/>
              </a:ext>
            </a:extLst>
          </p:cNvPr>
          <p:cNvSpPr txBox="1"/>
          <p:nvPr/>
        </p:nvSpPr>
        <p:spPr>
          <a:xfrm>
            <a:off x="6418217" y="4402327"/>
            <a:ext cx="191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Status: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OK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34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DC9F-2B14-7C49-B098-46E0F4F4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EF97D-7036-4C4B-8DC2-22F9BA58F8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6280453" cy="332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8B7C4-0E6A-F54A-95C3-0D54FCA6AF3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32" y="1270000"/>
            <a:ext cx="4549140" cy="3323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C96D1-A9DC-6F44-ABAB-8264A639F67A}"/>
              </a:ext>
            </a:extLst>
          </p:cNvPr>
          <p:cNvSpPr txBox="1"/>
          <p:nvPr/>
        </p:nvSpPr>
        <p:spPr>
          <a:xfrm>
            <a:off x="677334" y="4710837"/>
            <a:ext cx="353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Cloud of Links on </a:t>
            </a:r>
          </a:p>
          <a:p>
            <a:r>
              <a:rPr lang="en-US" dirty="0"/>
              <a:t>About page of YouTube Channels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6B28D-3419-2141-9675-47B28C45C8B5}"/>
              </a:ext>
            </a:extLst>
          </p:cNvPr>
          <p:cNvSpPr txBox="1"/>
          <p:nvPr/>
        </p:nvSpPr>
        <p:spPr>
          <a:xfrm>
            <a:off x="6999432" y="4710837"/>
            <a:ext cx="3328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Social Media Links Distribution</a:t>
            </a:r>
          </a:p>
          <a:p>
            <a:pPr marL="342900" indent="-342900">
              <a:buAutoNum type="arabicPeriod"/>
            </a:pPr>
            <a:r>
              <a:rPr lang="en-US" dirty="0"/>
              <a:t>Twitter</a:t>
            </a:r>
          </a:p>
          <a:p>
            <a:pPr marL="342900" indent="-342900">
              <a:buAutoNum type="arabicPeriod"/>
            </a:pPr>
            <a:r>
              <a:rPr lang="en-US" dirty="0"/>
              <a:t>Facebook</a:t>
            </a:r>
          </a:p>
          <a:p>
            <a:pPr marL="342900" indent="-342900">
              <a:buAutoNum type="arabicPeriod"/>
            </a:pPr>
            <a:r>
              <a:rPr lang="en-US" dirty="0"/>
              <a:t>Instagram</a:t>
            </a:r>
          </a:p>
          <a:p>
            <a:pPr marL="342900" indent="-342900">
              <a:buAutoNum type="arabicPeriod"/>
            </a:pP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9038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79F1-F6BF-3D49-B99B-CEFC0840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3A52-2FD3-1A4C-8163-1493B532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Twitter followers</a:t>
            </a:r>
          </a:p>
          <a:p>
            <a:pPr>
              <a:lnSpc>
                <a:spcPct val="250000"/>
              </a:lnSpc>
            </a:pPr>
            <a:r>
              <a:rPr lang="en-US" dirty="0"/>
              <a:t>YouTube subscriber count</a:t>
            </a:r>
          </a:p>
          <a:p>
            <a:pPr>
              <a:lnSpc>
                <a:spcPct val="250000"/>
              </a:lnSpc>
            </a:pPr>
            <a:r>
              <a:rPr lang="en-US" dirty="0"/>
              <a:t>Total YouTube view count</a:t>
            </a:r>
          </a:p>
          <a:p>
            <a:pPr>
              <a:lnSpc>
                <a:spcPct val="250000"/>
              </a:lnSpc>
            </a:pPr>
            <a:r>
              <a:rPr lang="en-US" dirty="0"/>
              <a:t>The difference of view count and a subscriber count of YouTube</a:t>
            </a:r>
          </a:p>
          <a:p>
            <a:pPr>
              <a:lnSpc>
                <a:spcPct val="250000"/>
              </a:lnSpc>
            </a:pPr>
            <a:r>
              <a:rPr lang="en-US" dirty="0"/>
              <a:t>Total uploaded video count of YouTube</a:t>
            </a:r>
          </a:p>
        </p:txBody>
      </p:sp>
    </p:spTree>
    <p:extLst>
      <p:ext uri="{BB962C8B-B14F-4D97-AF65-F5344CB8AC3E}">
        <p14:creationId xmlns:p14="http://schemas.microsoft.com/office/powerpoint/2010/main" val="168522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1359-F3E5-7A4F-B5EF-5AFA5BE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 Heat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1BA4-DF62-5D40-A84D-76E767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87146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The close connection between subscriber count and total view count on YouTube</a:t>
            </a:r>
          </a:p>
          <a:p>
            <a:pPr>
              <a:lnSpc>
                <a:spcPct val="160000"/>
              </a:lnSpc>
            </a:pPr>
            <a:r>
              <a:rPr lang="en-US" dirty="0"/>
              <a:t>Near no connection between uploaded video count and view count on a YouTube Channel</a:t>
            </a:r>
          </a:p>
          <a:p>
            <a:pPr>
              <a:lnSpc>
                <a:spcPct val="160000"/>
              </a:lnSpc>
            </a:pPr>
            <a:r>
              <a:rPr lang="en-US" dirty="0"/>
              <a:t>Same importance between Twitter follower count and YouTube subscriber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16BDE-D06A-7749-BE6A-990864105A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48" y="1308280"/>
            <a:ext cx="5276052" cy="55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BEE-3E82-6247-8F23-00DBC249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Prediction via Regression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8B57-1C65-CA40-BAF6-07764B25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Predication on view count</a:t>
            </a:r>
          </a:p>
          <a:p>
            <a:pPr>
              <a:lnSpc>
                <a:spcPct val="200000"/>
              </a:lnSpc>
            </a:pPr>
            <a:r>
              <a:rPr lang="en-US" dirty="0"/>
              <a:t>Average view count of </a:t>
            </a:r>
            <a:r>
              <a:rPr lang="fa-IR" dirty="0">
                <a:cs typeface="B Titr" panose="00000700000000000000" pitchFamily="2" charset="-78"/>
              </a:rPr>
              <a:t>3,550,524,704.7</a:t>
            </a:r>
            <a:endParaRPr lang="en-US" dirty="0">
              <a:cs typeface="B Titr" panose="00000700000000000000" pitchFamily="2" charset="-78"/>
            </a:endParaRPr>
          </a:p>
          <a:p>
            <a:pPr>
              <a:lnSpc>
                <a:spcPct val="200000"/>
              </a:lnSpc>
            </a:pPr>
            <a:r>
              <a:rPr lang="en-US" dirty="0"/>
              <a:t>Max Residual Error at 104.61</a:t>
            </a:r>
          </a:p>
          <a:p>
            <a:pPr>
              <a:lnSpc>
                <a:spcPct val="200000"/>
              </a:lnSpc>
            </a:pPr>
            <a:r>
              <a:rPr lang="en-US" dirty="0"/>
              <a:t>Mean Absolute Error at 27.27</a:t>
            </a:r>
          </a:p>
          <a:p>
            <a:pPr>
              <a:lnSpc>
                <a:spcPct val="200000"/>
              </a:lnSpc>
            </a:pPr>
            <a:r>
              <a:rPr lang="en-US" dirty="0"/>
              <a:t>Mean Running Time 372 milliseconds</a:t>
            </a:r>
          </a:p>
        </p:txBody>
      </p:sp>
    </p:spTree>
    <p:extLst>
      <p:ext uri="{BB962C8B-B14F-4D97-AF65-F5344CB8AC3E}">
        <p14:creationId xmlns:p14="http://schemas.microsoft.com/office/powerpoint/2010/main" val="105620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F795-D88B-534B-9021-831F4618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3664-81C5-AF45-8C08-99BDC613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Tolerable time and precision of the regression algorithm</a:t>
            </a:r>
            <a:br>
              <a:rPr lang="en-US" dirty="0"/>
            </a:b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Ability to use results in flat and stereotype user modeling</a:t>
            </a:r>
            <a:br>
              <a:rPr lang="en-US" dirty="0"/>
            </a:b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Near no connection between uploaded video count and view count on a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36552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7C7C-2CFE-1B43-8F52-9FFD94D0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95BB-C0FB-7049-9653-390B81E9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3240"/>
          </a:xfrm>
        </p:spPr>
        <p:txBody>
          <a:bodyPr/>
          <a:lstStyle/>
          <a:p>
            <a:r>
              <a:rPr lang="en-US" dirty="0"/>
              <a:t>Ability to utilize personalized recommender systems on freshly begun YouTube 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7CCFB-E4FF-0348-AFD1-BF91EEE822DD}"/>
              </a:ext>
            </a:extLst>
          </p:cNvPr>
          <p:cNvSpPr txBox="1">
            <a:spLocks/>
          </p:cNvSpPr>
          <p:nvPr/>
        </p:nvSpPr>
        <p:spPr>
          <a:xfrm>
            <a:off x="677334" y="5549087"/>
            <a:ext cx="8596668" cy="71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Capability to substitute Twitter follower count instead of subscriber count for freshly began YouTube channels to alleviate cold start problem</a:t>
            </a: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F5C74AA-E86E-2442-830D-744B68351771}"/>
              </a:ext>
            </a:extLst>
          </p:cNvPr>
          <p:cNvSpPr/>
          <p:nvPr/>
        </p:nvSpPr>
        <p:spPr>
          <a:xfrm>
            <a:off x="1138887" y="2919164"/>
            <a:ext cx="2480532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B Nazanin" panose="00000400000000000000" pitchFamily="2" charset="-78"/>
              </a:rPr>
              <a:t>Twitter Followers</a:t>
            </a: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52DE3F98-86FD-354A-A7BB-41E938EDF4E1}"/>
              </a:ext>
            </a:extLst>
          </p:cNvPr>
          <p:cNvSpPr/>
          <p:nvPr/>
        </p:nvSpPr>
        <p:spPr>
          <a:xfrm>
            <a:off x="1138887" y="4234125"/>
            <a:ext cx="2480532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B Nazanin" panose="00000400000000000000" pitchFamily="2" charset="-78"/>
              </a:rPr>
              <a:t>YouTube Subscribers</a:t>
            </a:r>
          </a:p>
        </p:txBody>
      </p:sp>
      <p:sp>
        <p:nvSpPr>
          <p:cNvPr id="8" name="Flowchart: Process 15">
            <a:extLst>
              <a:ext uri="{FF2B5EF4-FFF2-40B4-BE49-F238E27FC236}">
                <a16:creationId xmlns:a16="http://schemas.microsoft.com/office/drawing/2014/main" id="{34A28426-AF9E-6D4E-BDAE-21D271158740}"/>
              </a:ext>
            </a:extLst>
          </p:cNvPr>
          <p:cNvSpPr/>
          <p:nvPr/>
        </p:nvSpPr>
        <p:spPr>
          <a:xfrm>
            <a:off x="5067491" y="3577907"/>
            <a:ext cx="3743811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B Nazanin" panose="00000400000000000000" pitchFamily="2" charset="-78"/>
              </a:rPr>
              <a:t>Prediction of total YouTube view count</a:t>
            </a:r>
          </a:p>
        </p:txBody>
      </p:sp>
      <p:cxnSp>
        <p:nvCxnSpPr>
          <p:cNvPr id="9" name="Connector: Elbow 12">
            <a:extLst>
              <a:ext uri="{FF2B5EF4-FFF2-40B4-BE49-F238E27FC236}">
                <a16:creationId xmlns:a16="http://schemas.microsoft.com/office/drawing/2014/main" id="{49466EA8-6697-B34E-9B4E-3FE550A4379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19419" y="3451668"/>
            <a:ext cx="1457001" cy="38944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3">
            <a:extLst>
              <a:ext uri="{FF2B5EF4-FFF2-40B4-BE49-F238E27FC236}">
                <a16:creationId xmlns:a16="http://schemas.microsoft.com/office/drawing/2014/main" id="{A08B4831-BA73-BC44-84D6-34BB482CE1F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19419" y="4393413"/>
            <a:ext cx="1457001" cy="373216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CEC-5040-324C-9B31-B76CCF48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15FF-4E94-3748-8551-ED4E7191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Check the content of images, videos, and texts of Tweets and videos</a:t>
            </a:r>
          </a:p>
          <a:p>
            <a:pPr>
              <a:lnSpc>
                <a:spcPct val="150000"/>
              </a:lnSpc>
            </a:pPr>
            <a:r>
              <a:rPr lang="en-US" dirty="0"/>
              <a:t>Check YouTube links in a Tweet</a:t>
            </a:r>
          </a:p>
          <a:p>
            <a:pPr>
              <a:lnSpc>
                <a:spcPct val="150000"/>
              </a:lnSpc>
            </a:pPr>
            <a:r>
              <a:rPr lang="en-US" dirty="0"/>
              <a:t>Check based on YouTube channel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Check videos and tweets head to head</a:t>
            </a:r>
          </a:p>
          <a:p>
            <a:pPr>
              <a:lnSpc>
                <a:spcPct val="150000"/>
              </a:lnSpc>
            </a:pPr>
            <a:r>
              <a:rPr lang="en-US" dirty="0"/>
              <a:t>Add other common social media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a system for collecting users' public data for application on other social media</a:t>
            </a:r>
          </a:p>
        </p:txBody>
      </p:sp>
    </p:spTree>
    <p:extLst>
      <p:ext uri="{BB962C8B-B14F-4D97-AF65-F5344CB8AC3E}">
        <p14:creationId xmlns:p14="http://schemas.microsoft.com/office/powerpoint/2010/main" val="237208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933C-E545-6846-B2F0-DBF2698A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39555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34A-FBF7-ED4B-8E66-BA44A4A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7085-C2A9-7E4A-ACFD-72AE983E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Recommender System?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personalization, and what does personalized recommender systems mean?</a:t>
            </a:r>
          </a:p>
          <a:p>
            <a:pPr>
              <a:lnSpc>
                <a:spcPct val="200000"/>
              </a:lnSpc>
            </a:pPr>
            <a:r>
              <a:rPr lang="en-US" dirty="0"/>
              <a:t>How does user modeling define?</a:t>
            </a:r>
          </a:p>
          <a:p>
            <a:pPr>
              <a:lnSpc>
                <a:spcPct val="200000"/>
              </a:lnSpc>
            </a:pPr>
            <a:r>
              <a:rPr lang="en-US" dirty="0"/>
              <a:t>What is cross-system user modeling?</a:t>
            </a:r>
          </a:p>
        </p:txBody>
      </p:sp>
    </p:spTree>
    <p:extLst>
      <p:ext uri="{BB962C8B-B14F-4D97-AF65-F5344CB8AC3E}">
        <p14:creationId xmlns:p14="http://schemas.microsoft.com/office/powerpoint/2010/main" val="39947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6A0-5628-6D4B-A19A-B2DFAE40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cold start problem in isolated user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C72A-22C3-F743-9E95-0E9CDF17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20562"/>
            <a:ext cx="8596668" cy="1320800"/>
          </a:xfrm>
        </p:spPr>
        <p:txBody>
          <a:bodyPr/>
          <a:lstStyle/>
          <a:p>
            <a:r>
              <a:rPr lang="en-US" dirty="0"/>
              <a:t>cold start causes by sparse data at initialization that heads to an incorrect prediction from user behavior and so untrue personalization and recommendations.</a:t>
            </a:r>
          </a:p>
        </p:txBody>
      </p:sp>
      <p:sp>
        <p:nvSpPr>
          <p:cNvPr id="7" name="Flowchart: Process 1">
            <a:extLst>
              <a:ext uri="{FF2B5EF4-FFF2-40B4-BE49-F238E27FC236}">
                <a16:creationId xmlns:a16="http://schemas.microsoft.com/office/drawing/2014/main" id="{F9F7CA25-9C16-1E4B-8F7D-90FAF4CFD0FA}"/>
              </a:ext>
            </a:extLst>
          </p:cNvPr>
          <p:cNvSpPr/>
          <p:nvPr/>
        </p:nvSpPr>
        <p:spPr>
          <a:xfrm>
            <a:off x="677334" y="3131320"/>
            <a:ext cx="1602890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modeling</a:t>
            </a:r>
          </a:p>
        </p:txBody>
      </p:sp>
      <p:sp>
        <p:nvSpPr>
          <p:cNvPr id="8" name="Flowchart: Process 9">
            <a:extLst>
              <a:ext uri="{FF2B5EF4-FFF2-40B4-BE49-F238E27FC236}">
                <a16:creationId xmlns:a16="http://schemas.microsoft.com/office/drawing/2014/main" id="{29013516-1213-984C-BC37-DA5790FD785A}"/>
              </a:ext>
            </a:extLst>
          </p:cNvPr>
          <p:cNvSpPr/>
          <p:nvPr/>
        </p:nvSpPr>
        <p:spPr>
          <a:xfrm>
            <a:off x="2871148" y="3139586"/>
            <a:ext cx="1602890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behavior prediction</a:t>
            </a:r>
          </a:p>
        </p:txBody>
      </p:sp>
      <p:sp>
        <p:nvSpPr>
          <p:cNvPr id="9" name="Flowchart: Process 13">
            <a:extLst>
              <a:ext uri="{FF2B5EF4-FFF2-40B4-BE49-F238E27FC236}">
                <a16:creationId xmlns:a16="http://schemas.microsoft.com/office/drawing/2014/main" id="{CCDEF6E3-4459-2844-92DE-5047A6DAEBE5}"/>
              </a:ext>
            </a:extLst>
          </p:cNvPr>
          <p:cNvSpPr/>
          <p:nvPr/>
        </p:nvSpPr>
        <p:spPr>
          <a:xfrm>
            <a:off x="5064962" y="3118720"/>
            <a:ext cx="1602890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Personali-zation</a:t>
            </a:r>
            <a:endParaRPr lang="en-US" sz="2400" dirty="0"/>
          </a:p>
        </p:txBody>
      </p:sp>
      <p:sp>
        <p:nvSpPr>
          <p:cNvPr id="10" name="Flowchart: Process 15">
            <a:extLst>
              <a:ext uri="{FF2B5EF4-FFF2-40B4-BE49-F238E27FC236}">
                <a16:creationId xmlns:a16="http://schemas.microsoft.com/office/drawing/2014/main" id="{183BD93D-187C-7E4F-BAF2-EA3B6DDB125B}"/>
              </a:ext>
            </a:extLst>
          </p:cNvPr>
          <p:cNvSpPr/>
          <p:nvPr/>
        </p:nvSpPr>
        <p:spPr>
          <a:xfrm>
            <a:off x="7258776" y="3141834"/>
            <a:ext cx="1602890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RS</a:t>
            </a:r>
          </a:p>
        </p:txBody>
      </p:sp>
      <p:sp>
        <p:nvSpPr>
          <p:cNvPr id="11" name="Flowchart: Process 16">
            <a:extLst>
              <a:ext uri="{FF2B5EF4-FFF2-40B4-BE49-F238E27FC236}">
                <a16:creationId xmlns:a16="http://schemas.microsoft.com/office/drawing/2014/main" id="{995E061F-370E-FE4B-913D-CBFD91186835}"/>
              </a:ext>
            </a:extLst>
          </p:cNvPr>
          <p:cNvSpPr/>
          <p:nvPr/>
        </p:nvSpPr>
        <p:spPr>
          <a:xfrm>
            <a:off x="9452590" y="3131319"/>
            <a:ext cx="1602890" cy="1065007"/>
          </a:xfrm>
          <a:prstGeom prst="flowChartProcess">
            <a:avLst/>
          </a:prstGeom>
          <a:solidFill>
            <a:srgbClr val="DA4E4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cold start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4478F-34DF-FF48-821E-A93EA4DA7EDE}"/>
              </a:ext>
            </a:extLst>
          </p:cNvPr>
          <p:cNvCxnSpPr>
            <a:cxnSpLocks/>
          </p:cNvCxnSpPr>
          <p:nvPr/>
        </p:nvCxnSpPr>
        <p:spPr>
          <a:xfrm>
            <a:off x="8861666" y="3694461"/>
            <a:ext cx="590924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3D107-D015-6A48-9D0E-5700680643E9}"/>
              </a:ext>
            </a:extLst>
          </p:cNvPr>
          <p:cNvCxnSpPr>
            <a:cxnSpLocks/>
          </p:cNvCxnSpPr>
          <p:nvPr/>
        </p:nvCxnSpPr>
        <p:spPr>
          <a:xfrm>
            <a:off x="6667852" y="3694461"/>
            <a:ext cx="59457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971BC-CED3-2F46-8E83-DE41532933F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74038" y="3672090"/>
            <a:ext cx="590924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5148D-FB46-2C44-AB55-17EA29FA13D5}"/>
              </a:ext>
            </a:extLst>
          </p:cNvPr>
          <p:cNvCxnSpPr>
            <a:cxnSpLocks/>
          </p:cNvCxnSpPr>
          <p:nvPr/>
        </p:nvCxnSpPr>
        <p:spPr>
          <a:xfrm>
            <a:off x="2309437" y="3663823"/>
            <a:ext cx="590924" cy="82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F934-861E-084F-A879-85B71A16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Cross-system user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EA08-ECCB-7746-8980-7F03D7DA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Use other social media data</a:t>
            </a:r>
          </a:p>
          <a:p>
            <a:pPr>
              <a:lnSpc>
                <a:spcPct val="250000"/>
              </a:lnSpc>
            </a:pPr>
            <a:r>
              <a:rPr lang="en-US" dirty="0"/>
              <a:t>Access to public data of users</a:t>
            </a:r>
          </a:p>
          <a:p>
            <a:pPr>
              <a:lnSpc>
                <a:spcPct val="250000"/>
              </a:lnSpc>
            </a:pPr>
            <a:r>
              <a:rPr lang="en-US" dirty="0"/>
              <a:t>Fetch implicit, explicit and inferable data</a:t>
            </a:r>
          </a:p>
          <a:p>
            <a:pPr>
              <a:lnSpc>
                <a:spcPct val="250000"/>
              </a:lnSpc>
            </a:pPr>
            <a:r>
              <a:rPr lang="en-US" dirty="0"/>
              <a:t>Aggregate social media data</a:t>
            </a:r>
          </a:p>
        </p:txBody>
      </p:sp>
    </p:spTree>
    <p:extLst>
      <p:ext uri="{BB962C8B-B14F-4D97-AF65-F5344CB8AC3E}">
        <p14:creationId xmlns:p14="http://schemas.microsoft.com/office/powerpoint/2010/main" val="30079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2EC-073D-EA4A-B3D2-DF94881B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Overview of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D984-7CE2-A04F-8CCF-0149E826B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56037"/>
          </a:xfrm>
        </p:spPr>
        <p:txBody>
          <a:bodyPr/>
          <a:lstStyle/>
          <a:p>
            <a:r>
              <a:rPr lang="en-US" dirty="0"/>
              <a:t>Use the most popular social network platforms</a:t>
            </a:r>
          </a:p>
          <a:p>
            <a:r>
              <a:rPr lang="en-US" dirty="0"/>
              <a:t>Alleviate the cold start problem</a:t>
            </a:r>
          </a:p>
          <a:p>
            <a:r>
              <a:rPr lang="en-US" dirty="0"/>
              <a:t>Introducing a new feature for mitigating the cold start problem</a:t>
            </a:r>
          </a:p>
          <a:p>
            <a:r>
              <a:rPr lang="en-US" dirty="0"/>
              <a:t>Create a dataset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29387-3D6F-DC42-A755-164D1BE9414F}"/>
              </a:ext>
            </a:extLst>
          </p:cNvPr>
          <p:cNvCxnSpPr>
            <a:cxnSpLocks/>
          </p:cNvCxnSpPr>
          <p:nvPr/>
        </p:nvCxnSpPr>
        <p:spPr>
          <a:xfrm>
            <a:off x="6614816" y="5159651"/>
            <a:ext cx="658225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Flowchart: Process 15">
            <a:extLst>
              <a:ext uri="{FF2B5EF4-FFF2-40B4-BE49-F238E27FC236}">
                <a16:creationId xmlns:a16="http://schemas.microsoft.com/office/drawing/2014/main" id="{94EC06EB-1A05-084E-B5D6-A815ACA3B5B3}"/>
              </a:ext>
            </a:extLst>
          </p:cNvPr>
          <p:cNvSpPr/>
          <p:nvPr/>
        </p:nvSpPr>
        <p:spPr>
          <a:xfrm>
            <a:off x="5068718" y="4627147"/>
            <a:ext cx="1602890" cy="106500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B Nazanin" panose="00000400000000000000" pitchFamily="2" charset="-78"/>
              </a:rPr>
              <a:t>select features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C4EC3-B7E7-3B49-A433-7EA15D3A1EBB}"/>
              </a:ext>
            </a:extLst>
          </p:cNvPr>
          <p:cNvCxnSpPr>
            <a:cxnSpLocks/>
          </p:cNvCxnSpPr>
          <p:nvPr/>
        </p:nvCxnSpPr>
        <p:spPr>
          <a:xfrm>
            <a:off x="4475916" y="5134608"/>
            <a:ext cx="598556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Process 23">
            <a:extLst>
              <a:ext uri="{FF2B5EF4-FFF2-40B4-BE49-F238E27FC236}">
                <a16:creationId xmlns:a16="http://schemas.microsoft.com/office/drawing/2014/main" id="{F92368AD-93DB-224B-8D4B-222536F54034}"/>
              </a:ext>
            </a:extLst>
          </p:cNvPr>
          <p:cNvSpPr/>
          <p:nvPr/>
        </p:nvSpPr>
        <p:spPr>
          <a:xfrm>
            <a:off x="2873026" y="4602104"/>
            <a:ext cx="1602890" cy="1065007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B Nazanin" panose="00000400000000000000" pitchFamily="2" charset="-78"/>
              </a:rPr>
              <a:t>prediction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6F6552-E053-CE4F-A63F-FFAF496FA2B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80224" y="5141848"/>
            <a:ext cx="595679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Flowchart: Process 25">
            <a:extLst>
              <a:ext uri="{FF2B5EF4-FFF2-40B4-BE49-F238E27FC236}">
                <a16:creationId xmlns:a16="http://schemas.microsoft.com/office/drawing/2014/main" id="{D29CB4D4-F79B-B04F-A5AD-FF434C836477}"/>
              </a:ext>
            </a:extLst>
          </p:cNvPr>
          <p:cNvSpPr/>
          <p:nvPr/>
        </p:nvSpPr>
        <p:spPr>
          <a:xfrm>
            <a:off x="7273041" y="4602105"/>
            <a:ext cx="1602890" cy="106500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B Nazanin" panose="00000400000000000000" pitchFamily="2" charset="-78"/>
              </a:rPr>
              <a:t>cold start</a:t>
            </a:r>
          </a:p>
        </p:txBody>
      </p:sp>
      <p:sp>
        <p:nvSpPr>
          <p:cNvPr id="4" name="Flowchart: Process 8">
            <a:extLst>
              <a:ext uri="{FF2B5EF4-FFF2-40B4-BE49-F238E27FC236}">
                <a16:creationId xmlns:a16="http://schemas.microsoft.com/office/drawing/2014/main" id="{218D1F45-4720-CB42-BF4E-A541C6CBC91C}"/>
              </a:ext>
            </a:extLst>
          </p:cNvPr>
          <p:cNvSpPr/>
          <p:nvPr/>
        </p:nvSpPr>
        <p:spPr>
          <a:xfrm>
            <a:off x="677334" y="4609344"/>
            <a:ext cx="1602890" cy="106500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B Nazanin" panose="00000400000000000000" pitchFamily="2" charset="-78"/>
              </a:rPr>
              <a:t>collect data</a:t>
            </a:r>
          </a:p>
        </p:txBody>
      </p:sp>
    </p:spTree>
    <p:extLst>
      <p:ext uri="{BB962C8B-B14F-4D97-AF65-F5344CB8AC3E}">
        <p14:creationId xmlns:p14="http://schemas.microsoft.com/office/powerpoint/2010/main" val="38441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4447-506C-8349-9C91-539DC183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of creating the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2E5E3D-5DDD-6E40-B4DB-59D24EC72665}"/>
              </a:ext>
            </a:extLst>
          </p:cNvPr>
          <p:cNvCxnSpPr>
            <a:cxnSpLocks/>
          </p:cNvCxnSpPr>
          <p:nvPr/>
        </p:nvCxnSpPr>
        <p:spPr>
          <a:xfrm>
            <a:off x="8730532" y="2942009"/>
            <a:ext cx="65053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Flowchart: Process 25">
            <a:extLst>
              <a:ext uri="{FF2B5EF4-FFF2-40B4-BE49-F238E27FC236}">
                <a16:creationId xmlns:a16="http://schemas.microsoft.com/office/drawing/2014/main" id="{A8E79CE1-ABFE-754C-B9A4-FF61206EFA08}"/>
              </a:ext>
            </a:extLst>
          </p:cNvPr>
          <p:cNvSpPr/>
          <p:nvPr/>
        </p:nvSpPr>
        <p:spPr>
          <a:xfrm>
            <a:off x="7195552" y="2390313"/>
            <a:ext cx="1602890" cy="96818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12" name="Flowchart: Process 31">
            <a:extLst>
              <a:ext uri="{FF2B5EF4-FFF2-40B4-BE49-F238E27FC236}">
                <a16:creationId xmlns:a16="http://schemas.microsoft.com/office/drawing/2014/main" id="{37B65D3E-E9F0-0147-8D0D-83ED4DC8F1F2}"/>
              </a:ext>
            </a:extLst>
          </p:cNvPr>
          <p:cNvSpPr/>
          <p:nvPr/>
        </p:nvSpPr>
        <p:spPr>
          <a:xfrm>
            <a:off x="7195552" y="4194149"/>
            <a:ext cx="3768137" cy="96818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improve personalization of recommender systems</a:t>
            </a:r>
          </a:p>
        </p:txBody>
      </p:sp>
      <p:cxnSp>
        <p:nvCxnSpPr>
          <p:cNvPr id="15" name="Connector: Elbow 22">
            <a:extLst>
              <a:ext uri="{FF2B5EF4-FFF2-40B4-BE49-F238E27FC236}">
                <a16:creationId xmlns:a16="http://schemas.microsoft.com/office/drawing/2014/main" id="{69299F3A-D1DC-9543-8A65-82E8ADF49D1B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4472210" y="3381172"/>
            <a:ext cx="1363799" cy="1297071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8DF60-D279-224B-9669-50FABA7651BA}"/>
              </a:ext>
            </a:extLst>
          </p:cNvPr>
          <p:cNvCxnSpPr>
            <a:cxnSpLocks/>
          </p:cNvCxnSpPr>
          <p:nvPr/>
        </p:nvCxnSpPr>
        <p:spPr>
          <a:xfrm>
            <a:off x="4325510" y="2942009"/>
            <a:ext cx="709054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53647C-F9F3-9544-9CF6-AC7F4254A29E}"/>
              </a:ext>
            </a:extLst>
          </p:cNvPr>
          <p:cNvCxnSpPr>
            <a:cxnSpLocks/>
          </p:cNvCxnSpPr>
          <p:nvPr/>
        </p:nvCxnSpPr>
        <p:spPr>
          <a:xfrm>
            <a:off x="2202511" y="2904841"/>
            <a:ext cx="666809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02E460-0F5A-644F-9132-D37A708896A6}"/>
              </a:ext>
            </a:extLst>
          </p:cNvPr>
          <p:cNvCxnSpPr>
            <a:cxnSpLocks/>
          </p:cNvCxnSpPr>
          <p:nvPr/>
        </p:nvCxnSpPr>
        <p:spPr>
          <a:xfrm flipV="1">
            <a:off x="6652789" y="2924951"/>
            <a:ext cx="590282" cy="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974C6D-3B46-8947-B6D2-8CA0BDD8CB8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670765" y="3349949"/>
            <a:ext cx="4256" cy="84420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6120A-86AD-D749-8C4D-D245ED102AF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157985" y="3358500"/>
            <a:ext cx="0" cy="835649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Flowchart: Process 15">
            <a:extLst>
              <a:ext uri="{FF2B5EF4-FFF2-40B4-BE49-F238E27FC236}">
                <a16:creationId xmlns:a16="http://schemas.microsoft.com/office/drawing/2014/main" id="{A9A53CFE-289A-5D44-9A1F-908D0A37D48F}"/>
              </a:ext>
            </a:extLst>
          </p:cNvPr>
          <p:cNvSpPr/>
          <p:nvPr/>
        </p:nvSpPr>
        <p:spPr>
          <a:xfrm>
            <a:off x="2873576" y="2381761"/>
            <a:ext cx="1602890" cy="96818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restoration</a:t>
            </a:r>
          </a:p>
        </p:txBody>
      </p:sp>
      <p:sp>
        <p:nvSpPr>
          <p:cNvPr id="5" name="Flowchart: Process 8">
            <a:extLst>
              <a:ext uri="{FF2B5EF4-FFF2-40B4-BE49-F238E27FC236}">
                <a16:creationId xmlns:a16="http://schemas.microsoft.com/office/drawing/2014/main" id="{3496586D-C13D-1649-A280-78CBA643C389}"/>
              </a:ext>
            </a:extLst>
          </p:cNvPr>
          <p:cNvSpPr/>
          <p:nvPr/>
        </p:nvSpPr>
        <p:spPr>
          <a:xfrm>
            <a:off x="752810" y="2420747"/>
            <a:ext cx="1602890" cy="96818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5k source data</a:t>
            </a:r>
          </a:p>
        </p:txBody>
      </p:sp>
      <p:sp>
        <p:nvSpPr>
          <p:cNvPr id="9" name="Flowchart: Process 23">
            <a:extLst>
              <a:ext uri="{FF2B5EF4-FFF2-40B4-BE49-F238E27FC236}">
                <a16:creationId xmlns:a16="http://schemas.microsoft.com/office/drawing/2014/main" id="{B18AC7F7-C384-5C45-911B-291181084023}"/>
              </a:ext>
            </a:extLst>
          </p:cNvPr>
          <p:cNvSpPr/>
          <p:nvPr/>
        </p:nvSpPr>
        <p:spPr>
          <a:xfrm>
            <a:off x="5034564" y="2412984"/>
            <a:ext cx="1602890" cy="96818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aggregation</a:t>
            </a:r>
          </a:p>
        </p:txBody>
      </p:sp>
      <p:sp>
        <p:nvSpPr>
          <p:cNvPr id="11" name="Flowchart: Process 28">
            <a:extLst>
              <a:ext uri="{FF2B5EF4-FFF2-40B4-BE49-F238E27FC236}">
                <a16:creationId xmlns:a16="http://schemas.microsoft.com/office/drawing/2014/main" id="{B85E3CDD-28EB-A64F-8029-F0E9D045FA4E}"/>
              </a:ext>
            </a:extLst>
          </p:cNvPr>
          <p:cNvSpPr/>
          <p:nvPr/>
        </p:nvSpPr>
        <p:spPr>
          <a:xfrm>
            <a:off x="9356540" y="2390312"/>
            <a:ext cx="1602890" cy="96818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speed and accuracy</a:t>
            </a:r>
          </a:p>
        </p:txBody>
      </p:sp>
      <p:sp>
        <p:nvSpPr>
          <p:cNvPr id="13" name="Flowchart: Process 9">
            <a:extLst>
              <a:ext uri="{FF2B5EF4-FFF2-40B4-BE49-F238E27FC236}">
                <a16:creationId xmlns:a16="http://schemas.microsoft.com/office/drawing/2014/main" id="{26DD7DE9-7C7B-934F-88A1-61F48F90FAC9}"/>
              </a:ext>
            </a:extLst>
          </p:cNvPr>
          <p:cNvSpPr/>
          <p:nvPr/>
        </p:nvSpPr>
        <p:spPr>
          <a:xfrm>
            <a:off x="2869320" y="4194149"/>
            <a:ext cx="1602890" cy="96818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C54BD9-16D6-9247-9ACB-4419B63CF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35" y="4977704"/>
            <a:ext cx="734949" cy="597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4155F-EF77-1A43-A06A-2A12213856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65" y="1962707"/>
            <a:ext cx="758779" cy="5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B193-F958-C648-8121-D2792672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505B-957B-A34E-9D8A-E2E2848B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300 common final record</a:t>
            </a:r>
          </a:p>
          <a:p>
            <a:pPr>
              <a:lnSpc>
                <a:spcPct val="300000"/>
              </a:lnSpc>
            </a:pPr>
            <a:r>
              <a:rPr lang="en-US" dirty="0"/>
              <a:t>Select a limited number of features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384672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CFF-BFBE-CE4A-95A6-03FF63F8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fetched of dataset feature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63A1A6-DF96-C541-9C29-248D8E645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64579"/>
              </p:ext>
            </p:extLst>
          </p:nvPr>
        </p:nvGraphicFramePr>
        <p:xfrm>
          <a:off x="677690" y="1529080"/>
          <a:ext cx="8596312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3311601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8591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3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subscriber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follower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8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uploaded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followers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8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captions of uploaded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followings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8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thumbnails of uploaded videos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followings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likes/dislikes of a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4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 section of a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people who liked a tweet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7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links in the about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people who replied to a tweet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0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 date of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total view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birthday of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1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total uploaded video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tweets which user has liked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media(picture/videos) which user has 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00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5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134E-40C7-A340-8B60-3E3987A2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879-92BC-2B45-8288-58BAD874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dirty="0"/>
              <a:t>Due to privacy policy, there is not data with actual person specification (e.g., Name, E-mail, etc.)</a:t>
            </a:r>
          </a:p>
          <a:p>
            <a:pPr>
              <a:lnSpc>
                <a:spcPct val="210000"/>
              </a:lnSpc>
            </a:pPr>
            <a:r>
              <a:rPr lang="en-US" dirty="0"/>
              <a:t>Different social media API restrictions</a:t>
            </a:r>
          </a:p>
          <a:p>
            <a:pPr>
              <a:lnSpc>
                <a:spcPct val="210000"/>
              </a:lnSpc>
            </a:pPr>
            <a:r>
              <a:rPr lang="en-US" dirty="0"/>
              <a:t>No feasibility of using questionnaire</a:t>
            </a:r>
          </a:p>
          <a:p>
            <a:pPr>
              <a:lnSpc>
                <a:spcPct val="210000"/>
              </a:lnSpc>
            </a:pPr>
            <a:r>
              <a:rPr lang="en-US" dirty="0"/>
              <a:t>The time-consuming task of gathering and restoring data</a:t>
            </a:r>
          </a:p>
        </p:txBody>
      </p:sp>
    </p:spTree>
    <p:extLst>
      <p:ext uri="{BB962C8B-B14F-4D97-AF65-F5344CB8AC3E}">
        <p14:creationId xmlns:p14="http://schemas.microsoft.com/office/powerpoint/2010/main" val="3837162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{B67D4184-5A8E-0D43-B934-448A085C43CB}tf10001060</Template>
  <TotalTime>2711</TotalTime>
  <Words>577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Cross-System Social Web User Modeling Personalization of Recommender Systems</vt:lpstr>
      <vt:lpstr>Introduction</vt:lpstr>
      <vt:lpstr>The cold start problem in isolated user modelling</vt:lpstr>
      <vt:lpstr>Cross-system user modeling</vt:lpstr>
      <vt:lpstr>Overview of actions</vt:lpstr>
      <vt:lpstr>Actions of creating the dataset</vt:lpstr>
      <vt:lpstr>Final dataset</vt:lpstr>
      <vt:lpstr>Sample fetched of dataset feature</vt:lpstr>
      <vt:lpstr>Challenges of collecting data</vt:lpstr>
      <vt:lpstr>YouTube data</vt:lpstr>
      <vt:lpstr>Aggregating data</vt:lpstr>
      <vt:lpstr>Selecting Features</vt:lpstr>
      <vt:lpstr>Feature Correlation Heat chart </vt:lpstr>
      <vt:lpstr>Output Prediction via Regression Algorithm</vt:lpstr>
      <vt:lpstr>Outcome</vt:lpstr>
      <vt:lpstr>Outcome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Cross-System Social Web User Modeling Personalization of Recommender Systems</dc:title>
  <dc:creator>Amir Masoud</dc:creator>
  <cp:lastModifiedBy>Amir Masoud</cp:lastModifiedBy>
  <cp:revision>67</cp:revision>
  <dcterms:created xsi:type="dcterms:W3CDTF">2019-11-08T07:23:46Z</dcterms:created>
  <dcterms:modified xsi:type="dcterms:W3CDTF">2019-11-10T15:55:03Z</dcterms:modified>
</cp:coreProperties>
</file>