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  <p:embeddedFont>
      <p:font typeface="Roboto Medium"/>
      <p:regular r:id="rId17"/>
      <p:bold r:id="rId18"/>
      <p:italic r:id="rId19"/>
      <p:boldItalic r:id="rId20"/>
    </p:embeddedFont>
    <p:embeddedFont>
      <p:font typeface="Poppins"/>
      <p:regular r:id="rId21"/>
      <p:bold r:id="rId22"/>
      <p:italic r:id="rId23"/>
      <p:boldItalic r:id="rId24"/>
    </p:embeddedFont>
    <p:embeddedFont>
      <p:font typeface="Poppins Medium"/>
      <p:regular r:id="rId25"/>
      <p:bold r:id="rId26"/>
      <p:italic r:id="rId27"/>
      <p:boldItalic r:id="rId28"/>
    </p:embeddedFont>
    <p:embeddedFont>
      <p:font typeface="Old Standard TT"/>
      <p:regular r:id="rId29"/>
      <p:bold r:id="rId30"/>
      <p: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edium-boldItalic.fntdata"/><Relationship Id="rId22" Type="http://schemas.openxmlformats.org/officeDocument/2006/relationships/font" Target="fonts/Poppins-bold.fntdata"/><Relationship Id="rId21" Type="http://schemas.openxmlformats.org/officeDocument/2006/relationships/font" Target="fonts/Poppins-regular.fntdata"/><Relationship Id="rId24" Type="http://schemas.openxmlformats.org/officeDocument/2006/relationships/font" Target="fonts/Poppins-boldItalic.fntdata"/><Relationship Id="rId23" Type="http://schemas.openxmlformats.org/officeDocument/2006/relationships/font" Target="fonts/Poppins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PoppinsMedium-bold.fntdata"/><Relationship Id="rId25" Type="http://schemas.openxmlformats.org/officeDocument/2006/relationships/font" Target="fonts/PoppinsMedium-regular.fntdata"/><Relationship Id="rId28" Type="http://schemas.openxmlformats.org/officeDocument/2006/relationships/font" Target="fonts/PoppinsMedium-boldItalic.fntdata"/><Relationship Id="rId27" Type="http://schemas.openxmlformats.org/officeDocument/2006/relationships/font" Target="fonts/PoppinsMedium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OldStandardTT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OldStandardTT-italic.fntdata"/><Relationship Id="rId30" Type="http://schemas.openxmlformats.org/officeDocument/2006/relationships/font" Target="fonts/OldStandardTT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oboto-regular.fntdata"/><Relationship Id="rId12" Type="http://schemas.openxmlformats.org/officeDocument/2006/relationships/slide" Target="slides/slide8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schemas.openxmlformats.org/officeDocument/2006/relationships/font" Target="fonts/RobotoMedium-regular.fntdata"/><Relationship Id="rId16" Type="http://schemas.openxmlformats.org/officeDocument/2006/relationships/font" Target="fonts/Roboto-boldItalic.fntdata"/><Relationship Id="rId19" Type="http://schemas.openxmlformats.org/officeDocument/2006/relationships/font" Target="fonts/RobotoMedium-italic.fntdata"/><Relationship Id="rId18" Type="http://schemas.openxmlformats.org/officeDocument/2006/relationships/font" Target="fonts/RobotoMedium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068a3ee48b_0_4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068a3ee48b_0_4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08e49482dd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08e49482dd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068a3ee48b_0_4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068a3ee48b_0_4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068a3ee48b_0_4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068a3ee48b_0_4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068a3ee48b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068a3ee48b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08e49482dd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08e49482dd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08e49482dd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08e49482dd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78700" y="1874702"/>
            <a:ext cx="8222100" cy="139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180">
                <a:latin typeface="Poppins"/>
                <a:ea typeface="Poppins"/>
                <a:cs typeface="Poppins"/>
                <a:sym typeface="Poppins"/>
              </a:rPr>
              <a:t>Mutable Vs. </a:t>
            </a:r>
            <a:r>
              <a:rPr lang="en" sz="4180">
                <a:latin typeface="Poppins"/>
                <a:ea typeface="Poppins"/>
                <a:cs typeface="Poppins"/>
                <a:sym typeface="Poppins"/>
              </a:rPr>
              <a:t>Immutable</a:t>
            </a:r>
            <a:r>
              <a:rPr lang="en" sz="418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" sz="418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Infrastructure</a:t>
            </a:r>
            <a:endParaRPr sz="4180">
              <a:solidFill>
                <a:schemeClr val="l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37710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lang="en" sz="2500">
                <a:latin typeface="Poppins"/>
                <a:ea typeface="Poppins"/>
                <a:cs typeface="Poppins"/>
                <a:sym typeface="Poppins"/>
              </a:rPr>
              <a:t>What is infrastructure to begin with?</a:t>
            </a:r>
            <a:endParaRPr sz="25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175350" y="990300"/>
            <a:ext cx="8793300" cy="4925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Definition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: Infrastructure refers to the underlying physical and virtual resources required to support IT environments, including servers, storage, networking, and cloud resources.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Types of Infrastructure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: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600"/>
              <a:buFont typeface="Roboto"/>
              <a:buChar char="○"/>
            </a:pP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Physical (On-premises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):  Hardware-based systems managed on-site, offering full control and high customization, introduced to provide dedicated computing resources before cloud computing existed.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600"/>
              <a:buFont typeface="Roboto"/>
              <a:buChar char="○"/>
            </a:pP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Virtualized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:  Abstracted resources through hypervisors or containers, allowing better resource utilization and scalability, introduced to reduce hardware dependency and improve flexibility.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600"/>
              <a:buFont typeface="Roboto"/>
              <a:buChar char="○"/>
            </a:pP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Cloud (IaaS/PaaS):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 On-demand, scalable resources provided by cloud platforms like AWS, introduced to support global scalability, cost-efficiency, and automation through Infrastructure as Code (IaC).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3429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3429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225" y="443775"/>
            <a:ext cx="8016899" cy="425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7145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425" y="289325"/>
            <a:ext cx="8520599" cy="4564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36740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2700">
                <a:latin typeface="Poppins"/>
                <a:ea typeface="Poppins"/>
                <a:cs typeface="Poppins"/>
                <a:sym typeface="Poppins"/>
              </a:rPr>
              <a:t>Pros &amp; Cons of Immutable Infrastructure</a:t>
            </a:r>
            <a:endParaRPr sz="27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980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1" marL="914400" rtl="0" algn="l">
              <a:spcBef>
                <a:spcPts val="1200"/>
              </a:spcBef>
              <a:spcAft>
                <a:spcPts val="0"/>
              </a:spcAft>
              <a:buSzPts val="1600"/>
              <a:buFont typeface="Roboto"/>
              <a:buChar char="○"/>
            </a:pPr>
            <a:r>
              <a:rPr lang="en" sz="1600">
                <a:latin typeface="Roboto Medium"/>
                <a:ea typeface="Roboto Medium"/>
                <a:cs typeface="Roboto Medium"/>
                <a:sym typeface="Roboto Medium"/>
              </a:rPr>
              <a:t>Pros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: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Consistency &amp; Reliability: Systems are always in a known state; no configuration drift.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Simpler Rollbacks: To update or rollback, just deploy a new instance.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Improved Security: Immutable systems are </a:t>
            </a: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less prone to configuration drift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, reducing vulnerabilities.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spcBef>
                <a:spcPts val="1200"/>
              </a:spcBef>
              <a:spcAft>
                <a:spcPts val="0"/>
              </a:spcAft>
              <a:buSzPts val="1600"/>
              <a:buFont typeface="Roboto"/>
              <a:buChar char="○"/>
            </a:pPr>
            <a:r>
              <a:rPr lang="en" sz="1600">
                <a:latin typeface="Roboto Medium"/>
                <a:ea typeface="Roboto Medium"/>
                <a:cs typeface="Roboto Medium"/>
                <a:sym typeface="Roboto Medium"/>
              </a:rPr>
              <a:t>Cons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: 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1371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 More Resources: Every update requires spinning up new instances, which can consu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me more resources. 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13716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Less Flexibility: Not ideal for environments where rapid, ad-hoc changes are  needed.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31885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2500">
                <a:latin typeface="Poppins"/>
                <a:ea typeface="Poppins"/>
                <a:cs typeface="Poppins"/>
                <a:sym typeface="Poppins"/>
              </a:rPr>
              <a:t>Pros &amp; Cons of Mutable Infrastructure</a:t>
            </a:r>
            <a:endParaRPr sz="25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980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Font typeface="Roboto"/>
              <a:buChar char="○"/>
            </a:pPr>
            <a:r>
              <a:rPr b="1" lang="en" sz="1500">
                <a:latin typeface="Roboto"/>
                <a:ea typeface="Roboto"/>
                <a:cs typeface="Roboto"/>
                <a:sym typeface="Roboto"/>
              </a:rPr>
              <a:t>Pros</a:t>
            </a:r>
            <a:r>
              <a:rPr lang="en" sz="1500">
                <a:latin typeface="Roboto"/>
                <a:ea typeface="Roboto"/>
                <a:cs typeface="Roboto"/>
                <a:sym typeface="Roboto"/>
              </a:rPr>
              <a:t>: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-3238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Font typeface="Roboto"/>
              <a:buChar char="■"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Flexibility: Allows for in-place changes or hotfixes without needing to redeploy.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-3238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Font typeface="Roboto"/>
              <a:buChar char="■"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Resource Efficiency: Can update and patch live systems without starting from scratch.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Font typeface="Roboto"/>
              <a:buChar char="○"/>
            </a:pPr>
            <a:r>
              <a:rPr b="1" lang="en" sz="1500">
                <a:latin typeface="Roboto"/>
                <a:ea typeface="Roboto"/>
                <a:cs typeface="Roboto"/>
                <a:sym typeface="Roboto"/>
              </a:rPr>
              <a:t>Cons</a:t>
            </a:r>
            <a:r>
              <a:rPr lang="en" sz="1500">
                <a:latin typeface="Roboto"/>
                <a:ea typeface="Roboto"/>
                <a:cs typeface="Roboto"/>
                <a:sym typeface="Roboto"/>
              </a:rPr>
              <a:t>: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-3238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Font typeface="Roboto"/>
              <a:buChar char="■"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Configuration Drift: Changes made over time can lead to inconsistencies between environments.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-3238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Font typeface="Roboto"/>
              <a:buChar char="■"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Complexity: Managing updates and tracking configurations can become cumbersome over time.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Font typeface="Roboto Medium"/>
              <a:buChar char="●"/>
            </a:pPr>
            <a:r>
              <a:rPr lang="en" sz="1500">
                <a:latin typeface="Roboto Medium"/>
                <a:ea typeface="Roboto Medium"/>
                <a:cs typeface="Roboto Medium"/>
                <a:sym typeface="Roboto Medium"/>
              </a:rPr>
              <a:t>Why Both Are Still Used:</a:t>
            </a:r>
            <a:endParaRPr sz="15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238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Font typeface="Roboto"/>
              <a:buChar char="○"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Immutable is favored in cloud-native environments and DevOps pipelines, where consistency and automation are key.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Font typeface="Roboto"/>
              <a:buChar char="○"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Mutable is still used for legacy systems, quick fixes, or environments where in-place updates are preferred.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39600"/>
              <a:buNone/>
            </a:pPr>
            <a:r>
              <a:rPr lang="en" sz="2500">
                <a:latin typeface="Poppins"/>
                <a:ea typeface="Poppins"/>
                <a:cs typeface="Poppins"/>
                <a:sym typeface="Poppins"/>
              </a:rPr>
              <a:t>Immutable vs mutable Infrastructure in Today’s World</a:t>
            </a:r>
            <a:endParaRPr sz="25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058225"/>
            <a:ext cx="8520600" cy="35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8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Roboto Medium"/>
              <a:buChar char="●"/>
            </a:pPr>
            <a:r>
              <a:rPr lang="en" sz="1600">
                <a:latin typeface="Roboto Medium"/>
                <a:ea typeface="Roboto Medium"/>
                <a:cs typeface="Roboto Medium"/>
                <a:sym typeface="Roboto Medium"/>
              </a:rPr>
              <a:t>Immutable Infrastructure:</a:t>
            </a:r>
            <a:endParaRPr sz="16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30200" lvl="1" marL="914400" rtl="0" algn="l">
              <a:lnSpc>
                <a:spcPct val="108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Roboto"/>
              <a:buChar char="○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Used in cloud-native environments, microservices, and CI/CD pipelines.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08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Roboto"/>
              <a:buChar char="○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Adopted by platform engineers who value consistency and frequent deployments.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08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Roboto"/>
              <a:buChar char="○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Typical use case: Containerized applications where entire containers or VM images are deployed in place of patching.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08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Roboto Medium"/>
              <a:buChar char="●"/>
            </a:pPr>
            <a:r>
              <a:rPr lang="en" sz="1600">
                <a:latin typeface="Roboto Medium"/>
                <a:ea typeface="Roboto Medium"/>
                <a:cs typeface="Roboto Medium"/>
                <a:sym typeface="Roboto Medium"/>
              </a:rPr>
              <a:t>Mutable Infrastructure:</a:t>
            </a:r>
            <a:endParaRPr sz="16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30200" lvl="1" marL="914400" rtl="0" algn="l">
              <a:lnSpc>
                <a:spcPct val="108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Roboto"/>
              <a:buChar char="○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Still commonly used in legacy systems, bare-metal servers, or environments that require rapid hotfixes.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08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Roboto"/>
              <a:buChar char="○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Chosen when organizations 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need 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in-place updates and patches.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08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Roboto"/>
              <a:buChar char="○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Typical use case: On-premises systems that are costly or difficult to replace frequently.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8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 Medium"/>
                <a:ea typeface="Poppins Medium"/>
                <a:cs typeface="Poppins Medium"/>
                <a:sym typeface="Poppins Medium"/>
              </a:rPr>
              <a:t>Tools &amp; Technologies</a:t>
            </a:r>
            <a:endParaRPr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22225"/>
            <a:ext cx="8520600" cy="34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latin typeface="Roboto Medium"/>
                <a:ea typeface="Roboto Medium"/>
                <a:cs typeface="Roboto Medium"/>
                <a:sym typeface="Roboto Medium"/>
              </a:rPr>
              <a:t>Immutable Infrastructure</a:t>
            </a:r>
            <a:r>
              <a:rPr lang="en" sz="1500">
                <a:latin typeface="Roboto"/>
                <a:ea typeface="Roboto"/>
                <a:cs typeface="Roboto"/>
                <a:sym typeface="Roboto"/>
              </a:rPr>
              <a:t>: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-323850" lvl="0" marL="914400" rtl="0" algn="l">
              <a:spcBef>
                <a:spcPts val="120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b="1" lang="en" sz="1500">
                <a:latin typeface="Roboto"/>
                <a:ea typeface="Roboto"/>
                <a:cs typeface="Roboto"/>
                <a:sym typeface="Roboto"/>
              </a:rPr>
              <a:t>Terraform &amp; Pulumi:</a:t>
            </a:r>
            <a:r>
              <a:rPr lang="en" sz="1500">
                <a:latin typeface="Roboto"/>
                <a:ea typeface="Roboto"/>
                <a:cs typeface="Roboto"/>
                <a:sym typeface="Roboto"/>
              </a:rPr>
              <a:t> Infrastructure as Code (IaC) tools for declaratively managing infrastructure.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b="1" lang="en" sz="1500">
                <a:latin typeface="Roboto"/>
                <a:ea typeface="Roboto"/>
                <a:cs typeface="Roboto"/>
                <a:sym typeface="Roboto"/>
              </a:rPr>
              <a:t>Docker &amp; Kubernetes</a:t>
            </a:r>
            <a:r>
              <a:rPr lang="en" sz="1500">
                <a:latin typeface="Roboto"/>
                <a:ea typeface="Roboto"/>
                <a:cs typeface="Roboto"/>
                <a:sym typeface="Roboto"/>
              </a:rPr>
              <a:t>: Used to deploy immutable containers and orchestrate services.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b="1" lang="en" sz="1500">
                <a:latin typeface="Roboto"/>
                <a:ea typeface="Roboto"/>
                <a:cs typeface="Roboto"/>
                <a:sym typeface="Roboto"/>
              </a:rPr>
              <a:t>Packer: </a:t>
            </a:r>
            <a:r>
              <a:rPr lang="en" sz="1500">
                <a:latin typeface="Roboto"/>
                <a:ea typeface="Roboto"/>
                <a:cs typeface="Roboto"/>
                <a:sym typeface="Roboto"/>
              </a:rPr>
              <a:t>For creating immutable machine images for cloud platforms or virtualization environments.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latin typeface="Roboto Medium"/>
                <a:ea typeface="Roboto Medium"/>
                <a:cs typeface="Roboto Medium"/>
                <a:sym typeface="Roboto Medium"/>
              </a:rPr>
              <a:t>Mutable Infrastructure:</a:t>
            </a:r>
            <a:endParaRPr sz="15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23850" lvl="0" marL="914400" rtl="0" algn="l">
              <a:spcBef>
                <a:spcPts val="120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b="1" lang="en" sz="1500">
                <a:latin typeface="Roboto"/>
                <a:ea typeface="Roboto"/>
                <a:cs typeface="Roboto"/>
                <a:sym typeface="Roboto"/>
              </a:rPr>
              <a:t>Ansible, Puppet, Chef: </a:t>
            </a:r>
            <a:r>
              <a:rPr lang="en" sz="1500">
                <a:latin typeface="Roboto"/>
                <a:ea typeface="Roboto"/>
                <a:cs typeface="Roboto"/>
                <a:sym typeface="Roboto"/>
              </a:rPr>
              <a:t>Configuration management tools used to update and patch existing infrastructure in-place.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b="1" lang="en" sz="1500">
                <a:latin typeface="Roboto"/>
                <a:ea typeface="Roboto"/>
                <a:cs typeface="Roboto"/>
                <a:sym typeface="Roboto"/>
              </a:rPr>
              <a:t>SSH + Scripts:</a:t>
            </a:r>
            <a:r>
              <a:rPr lang="en" sz="1500">
                <a:latin typeface="Roboto"/>
                <a:ea typeface="Roboto"/>
                <a:cs typeface="Roboto"/>
                <a:sym typeface="Roboto"/>
              </a:rPr>
              <a:t> Traditional methods of manually logging into servers and applying updates.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b="1" lang="en" sz="1500">
                <a:latin typeface="Roboto"/>
                <a:ea typeface="Roboto"/>
                <a:cs typeface="Roboto"/>
                <a:sym typeface="Roboto"/>
              </a:rPr>
              <a:t>KubeSpray : </a:t>
            </a:r>
            <a:r>
              <a:rPr lang="en" sz="1500">
                <a:latin typeface="Roboto"/>
                <a:ea typeface="Roboto"/>
                <a:cs typeface="Roboto"/>
                <a:sym typeface="Roboto"/>
              </a:rPr>
              <a:t>in-place modifications and updates for on-premises k8s clusters.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