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Roboto Medium"/>
      <p:regular r:id="rId14"/>
      <p:bold r:id="rId15"/>
      <p:italic r:id="rId16"/>
      <p:boldItalic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11" Type="http://schemas.openxmlformats.org/officeDocument/2006/relationships/font" Target="fonts/Roboto-bold.fntdata"/><Relationship Id="rId22" Type="http://schemas.openxmlformats.org/officeDocument/2006/relationships/font" Target="fonts/OldStandardTT-regular.fntdata"/><Relationship Id="rId10" Type="http://schemas.openxmlformats.org/officeDocument/2006/relationships/font" Target="fonts/Roboto-regular.fntdata"/><Relationship Id="rId21" Type="http://schemas.openxmlformats.org/officeDocument/2006/relationships/font" Target="fonts/Poppins-boldItalic.fntdata"/><Relationship Id="rId13" Type="http://schemas.openxmlformats.org/officeDocument/2006/relationships/font" Target="fonts/Roboto-boldItalic.fntdata"/><Relationship Id="rId24" Type="http://schemas.openxmlformats.org/officeDocument/2006/relationships/font" Target="fonts/OldStandardTT-italic.fntdata"/><Relationship Id="rId12" Type="http://schemas.openxmlformats.org/officeDocument/2006/relationships/font" Target="fonts/Roboto-italic.fntdata"/><Relationship Id="rId23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Medium-bold.fntdata"/><Relationship Id="rId14" Type="http://schemas.openxmlformats.org/officeDocument/2006/relationships/font" Target="fonts/RobotoMedium-regular.fntdata"/><Relationship Id="rId17" Type="http://schemas.openxmlformats.org/officeDocument/2006/relationships/font" Target="fonts/RobotoMedium-boldItalic.fntdata"/><Relationship Id="rId16" Type="http://schemas.openxmlformats.org/officeDocument/2006/relationships/font" Target="fonts/RobotoMedium-italic.fntdata"/><Relationship Id="rId5" Type="http://schemas.openxmlformats.org/officeDocument/2006/relationships/slide" Target="slides/slide1.xml"/><Relationship Id="rId19" Type="http://schemas.openxmlformats.org/officeDocument/2006/relationships/font" Target="fonts/Poppins-bold.fntdata"/><Relationship Id="rId6" Type="http://schemas.openxmlformats.org/officeDocument/2006/relationships/slide" Target="slides/slide2.xml"/><Relationship Id="rId18" Type="http://schemas.openxmlformats.org/officeDocument/2006/relationships/font" Target="fonts/Poppi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8e49482d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8e49482d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68a3ee48b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68a3ee48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68a3ee48b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68a3ee48b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68a3ee48b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68a3ee48b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78700" y="1874702"/>
            <a:ext cx="8222100" cy="13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>
                <a:latin typeface="Poppins"/>
                <a:ea typeface="Poppins"/>
                <a:cs typeface="Poppins"/>
                <a:sym typeface="Poppins"/>
              </a:rPr>
              <a:t>What is Ansible?</a:t>
            </a:r>
            <a:endParaRPr sz="418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One-liner Introduction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302375"/>
            <a:ext cx="8520600" cy="33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50">
              <a:solidFill>
                <a:srgbClr val="001D3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Ansible is written in </a:t>
            </a:r>
            <a:r>
              <a:rPr b="1" lang="en" sz="210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en" sz="210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uses </a:t>
            </a:r>
            <a:r>
              <a:rPr b="1" lang="en" sz="210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YAML</a:t>
            </a:r>
            <a:r>
              <a:rPr lang="en" sz="210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make it easy to learn and use.  It works by connecting to nodes and pushing out small programs called modules, which are then executed and removed when finished.</a:t>
            </a:r>
            <a:endParaRPr sz="21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Ansible’s main strengths are </a:t>
            </a:r>
            <a:r>
              <a:rPr b="1"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simplicity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ease of use. It also has a strong focus on security and reliability, featuring minimal moving parts. It uses</a:t>
            </a:r>
            <a:r>
              <a:rPr b="1"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OpenSSH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transport (with other transports and </a:t>
            </a:r>
            <a:r>
              <a:rPr b="1"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pull modes as alternatives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), and can be installed on most </a:t>
            </a:r>
            <a:r>
              <a:rPr lang="en"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operating systems with Python installed</a:t>
            </a:r>
            <a:r>
              <a:rPr lang="en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7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001D35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914400" rtl="0" algn="ctr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 sz="39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771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500">
                <a:latin typeface="Poppins"/>
                <a:ea typeface="Poppins"/>
                <a:cs typeface="Poppins"/>
                <a:sym typeface="Poppins"/>
              </a:rPr>
              <a:t>What it’s used for</a:t>
            </a:r>
            <a:endParaRPr sz="25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20275" y="1139325"/>
            <a:ext cx="7948200" cy="42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ts val="1800"/>
              <a:buFont typeface="Roboto Medium"/>
              <a:buChar char="●"/>
            </a:pPr>
            <a:r>
              <a:rPr lang="en" sz="1800">
                <a:solidFill>
                  <a:srgbClr val="001D35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Configuration management</a:t>
            </a:r>
            <a:endParaRPr sz="1800">
              <a:solidFill>
                <a:srgbClr val="001D35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800"/>
              <a:buFont typeface="Roboto Medium"/>
              <a:buChar char="●"/>
            </a:pPr>
            <a:r>
              <a:rPr lang="en" sz="1800">
                <a:solidFill>
                  <a:srgbClr val="001D35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Application deployment</a:t>
            </a:r>
            <a:endParaRPr sz="1800">
              <a:solidFill>
                <a:srgbClr val="001D35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800"/>
              <a:buFont typeface="Roboto Medium"/>
              <a:buChar char="●"/>
            </a:pPr>
            <a:r>
              <a:rPr lang="en" sz="1800">
                <a:solidFill>
                  <a:srgbClr val="001D35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Provisioning</a:t>
            </a:r>
            <a:endParaRPr sz="1800">
              <a:solidFill>
                <a:srgbClr val="001D35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800"/>
              <a:buFont typeface="Roboto Medium"/>
              <a:buChar char="●"/>
            </a:pPr>
            <a:r>
              <a:rPr lang="en" sz="1800">
                <a:solidFill>
                  <a:srgbClr val="001D35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Network automation</a:t>
            </a:r>
            <a:endParaRPr sz="1800">
              <a:solidFill>
                <a:srgbClr val="001D35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800"/>
              <a:buFont typeface="Roboto Medium"/>
              <a:buChar char="●"/>
            </a:pPr>
            <a:r>
              <a:rPr lang="en" sz="1800">
                <a:solidFill>
                  <a:srgbClr val="001D35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Patching systems</a:t>
            </a:r>
            <a:endParaRPr sz="1800">
              <a:solidFill>
                <a:srgbClr val="001D35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800"/>
              <a:buFont typeface="Roboto Medium"/>
              <a:buChar char="●"/>
            </a:pPr>
            <a:r>
              <a:rPr lang="en" sz="1800">
                <a:solidFill>
                  <a:srgbClr val="001D35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Improving security and compliance</a:t>
            </a:r>
            <a:endParaRPr sz="1800">
              <a:solidFill>
                <a:srgbClr val="001D35"/>
              </a:solidFill>
              <a:highlight>
                <a:srgbClr val="FFFFFF"/>
              </a:highlight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914400" rtl="0" algn="ctr">
              <a:lnSpc>
                <a:spcPct val="200000"/>
              </a:lnSpc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121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Poppins"/>
                <a:ea typeface="Poppins"/>
                <a:cs typeface="Poppins"/>
                <a:sym typeface="Poppins"/>
              </a:rPr>
              <a:t>What inventories look like</a:t>
            </a:r>
            <a:endParaRPr sz="2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145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2011" y="825288"/>
            <a:ext cx="4319978" cy="408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897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00">
                <a:latin typeface="Poppins"/>
                <a:ea typeface="Poppins"/>
                <a:cs typeface="Poppins"/>
                <a:sym typeface="Poppins"/>
              </a:rPr>
              <a:t>Sample Ansible playbook</a:t>
            </a:r>
            <a:endParaRPr sz="2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800" y="980600"/>
            <a:ext cx="7452307" cy="385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