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Roboto Medium"/>
      <p:regular r:id="rId16"/>
      <p:bold r:id="rId17"/>
      <p:italic r:id="rId18"/>
      <p:boldItalic r:id="rId19"/>
    </p:embeddedFont>
    <p:embeddedFont>
      <p:font typeface="Poppins"/>
      <p:regular r:id="rId20"/>
      <p:bold r:id="rId21"/>
      <p:italic r:id="rId22"/>
      <p:boldItalic r:id="rId23"/>
    </p:embeddedFont>
    <p:embeddedFont>
      <p:font typeface="Poppins Medium"/>
      <p:regular r:id="rId24"/>
      <p:bold r:id="rId25"/>
      <p:italic r:id="rId26"/>
      <p:boldItalic r:id="rId27"/>
    </p:embeddedFont>
    <p:embeddedFont>
      <p:font typeface="Old Standard TT"/>
      <p:regular r:id="rId28"/>
      <p:bold r:id="rId29"/>
      <p: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PoppinsMedium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oppinsMedium-italic.fntdata"/><Relationship Id="rId25" Type="http://schemas.openxmlformats.org/officeDocument/2006/relationships/font" Target="fonts/PoppinsMedium-bold.fntdata"/><Relationship Id="rId28" Type="http://schemas.openxmlformats.org/officeDocument/2006/relationships/font" Target="fonts/OldStandardTT-regular.fntdata"/><Relationship Id="rId27" Type="http://schemas.openxmlformats.org/officeDocument/2006/relationships/font" Target="fonts/Poppins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ldStandardT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OldStandardT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RobotoMedium-bold.fntdata"/><Relationship Id="rId16" Type="http://schemas.openxmlformats.org/officeDocument/2006/relationships/font" Target="fonts/RobotoMedium-regular.fntdata"/><Relationship Id="rId19" Type="http://schemas.openxmlformats.org/officeDocument/2006/relationships/font" Target="fonts/RobotoMedium-boldItalic.fntdata"/><Relationship Id="rId18" Type="http://schemas.openxmlformats.org/officeDocument/2006/relationships/font" Target="fonts/Roboto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8e49482d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08e49482d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68a3ee48b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68a3ee48b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e107bee7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e107bee7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68a3ee48b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68a3ee48b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e155a268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e155a268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e107bee7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e107bee7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78700" y="1874702"/>
            <a:ext cx="8222100" cy="139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80">
                <a:latin typeface="Poppins"/>
                <a:ea typeface="Poppins"/>
                <a:cs typeface="Poppins"/>
                <a:sym typeface="Poppins"/>
              </a:rPr>
              <a:t>Push vs. Pull Methods</a:t>
            </a:r>
            <a:endParaRPr sz="418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Exploring different tools in </a:t>
            </a:r>
            <a:r>
              <a:rPr lang="en" sz="2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IaC</a:t>
            </a:r>
            <a:endParaRPr sz="220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161525" y="1321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latin typeface="Poppins"/>
                <a:ea typeface="Poppins"/>
                <a:cs typeface="Poppins"/>
                <a:sym typeface="Poppins"/>
              </a:rPr>
              <a:t>Infrastructure as code Workflow</a:t>
            </a:r>
            <a:endParaRPr sz="2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16950" y="1177225"/>
            <a:ext cx="79101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-"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8295"/>
            <a:ext cx="9144003" cy="4545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771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500">
                <a:latin typeface="Poppins"/>
                <a:ea typeface="Poppins"/>
                <a:cs typeface="Poppins"/>
                <a:sym typeface="Poppins"/>
              </a:rPr>
              <a:t>Configuration Management tools workflow</a:t>
            </a:r>
            <a:endParaRPr sz="2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96475" y="1139325"/>
            <a:ext cx="794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001D35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9325"/>
            <a:ext cx="8052224" cy="38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897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700">
                <a:latin typeface="Poppins"/>
                <a:ea typeface="Poppins"/>
                <a:cs typeface="Poppins"/>
                <a:sym typeface="Poppins"/>
              </a:rPr>
              <a:t>Ansible (2012):</a:t>
            </a:r>
            <a:endParaRPr sz="27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5350"/>
            <a:ext cx="7826049" cy="374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597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2500">
                <a:latin typeface="Poppins Medium"/>
                <a:ea typeface="Poppins Medium"/>
                <a:cs typeface="Poppins Medium"/>
                <a:sym typeface="Poppins Medium"/>
              </a:rPr>
              <a:t>Puppet (2005) and Chef (2008):</a:t>
            </a:r>
            <a:endParaRPr sz="25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464100" y="1058225"/>
            <a:ext cx="8832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72899"/>
            <a:ext cx="4771900" cy="429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2425" y="542263"/>
            <a:ext cx="4008850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1402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latin typeface="Poppins Medium"/>
                <a:ea typeface="Poppins Medium"/>
                <a:cs typeface="Poppins Medium"/>
                <a:sym typeface="Poppins Medium"/>
              </a:rPr>
              <a:t>Packer (2013)</a:t>
            </a:r>
            <a:endParaRPr sz="25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500" y="842698"/>
            <a:ext cx="7512926" cy="419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2897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700">
                <a:latin typeface="Poppins"/>
                <a:ea typeface="Poppins"/>
                <a:cs typeface="Poppins"/>
                <a:sym typeface="Poppins"/>
              </a:rPr>
              <a:t>Manual Drift! </a:t>
            </a:r>
            <a:endParaRPr sz="27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154350" y="990600"/>
            <a:ext cx="8799900" cy="38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Somebody changes the configuration manually out of </a:t>
            </a:r>
            <a:r>
              <a:rPr lang="en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nowhere</a:t>
            </a:r>
            <a:r>
              <a:rPr lang="en" sz="18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and you end up with a drift !</a:t>
            </a:r>
            <a:endParaRPr sz="18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Cons of Push Method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inherent state validation (risk of drift).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Difficulties in scaling to large environments.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Pros of Pull Method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Self-healing (clients pull desired state).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Better suited for large-scale environments.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 validation ensures compliance and consistency.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