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xls" ContentType="application/vnd.ms-exce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60" r:id="rId3"/>
    <p:sldId id="261" r:id="rId4"/>
    <p:sldId id="262" r:id="rId5"/>
    <p:sldId id="271" r:id="rId6"/>
    <p:sldId id="263" r:id="rId7"/>
    <p:sldId id="264" r:id="rId8"/>
    <p:sldId id="265" r:id="rId9"/>
    <p:sldId id="266" r:id="rId10"/>
    <p:sldId id="267" r:id="rId11"/>
    <p:sldId id="272" r:id="rId12"/>
    <p:sldId id="257" r:id="rId13"/>
    <p:sldId id="268" r:id="rId14"/>
    <p:sldId id="273" r:id="rId15"/>
    <p:sldId id="270" r:id="rId16"/>
    <p:sldId id="27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9718"/>
    <p:restoredTop sz="94670"/>
  </p:normalViewPr>
  <p:slideViewPr>
    <p:cSldViewPr snapToGrid="0" snapToObjects="1">
      <p:cViewPr varScale="1">
        <p:scale>
          <a:sx n="78" d="100"/>
          <a:sy n="78" d="100"/>
        </p:scale>
        <p:origin x="200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D67A4-760F-AE44-B7C7-AD6FDF4E91C8}" type="datetimeFigureOut">
              <a:rPr lang="en-US" smtClean="0"/>
              <a:t>2/11/19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9136BA-92F9-5C4A-86E5-0BE4C3185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3890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71846-A02C-2846-B9F4-92DF00099992}" type="datetimeFigureOut">
              <a:rPr lang="en-US" smtClean="0"/>
              <a:t>2/10/19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9C23D-3C07-0D41-8113-8194B79E7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921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71846-A02C-2846-B9F4-92DF00099992}" type="datetimeFigureOut">
              <a:rPr lang="en-US" smtClean="0"/>
              <a:t>2/10/19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9C23D-3C07-0D41-8113-8194B79E7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556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71846-A02C-2846-B9F4-92DF00099992}" type="datetimeFigureOut">
              <a:rPr lang="en-US" smtClean="0"/>
              <a:t>2/10/19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9C23D-3C07-0D41-8113-8194B79E7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979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71846-A02C-2846-B9F4-92DF00099992}" type="datetimeFigureOut">
              <a:rPr lang="en-US" smtClean="0"/>
              <a:t>2/10/19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9C23D-3C07-0D41-8113-8194B79E7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13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71846-A02C-2846-B9F4-92DF00099992}" type="datetimeFigureOut">
              <a:rPr lang="en-US" smtClean="0"/>
              <a:t>2/10/19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9C23D-3C07-0D41-8113-8194B79E7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677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71846-A02C-2846-B9F4-92DF00099992}" type="datetimeFigureOut">
              <a:rPr lang="en-US" smtClean="0"/>
              <a:t>2/10/19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9C23D-3C07-0D41-8113-8194B79E7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541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71846-A02C-2846-B9F4-92DF00099992}" type="datetimeFigureOut">
              <a:rPr lang="en-US" smtClean="0"/>
              <a:t>2/10/19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9C23D-3C07-0D41-8113-8194B79E7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68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71846-A02C-2846-B9F4-92DF00099992}" type="datetimeFigureOut">
              <a:rPr lang="en-US" smtClean="0"/>
              <a:t>2/10/19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9C23D-3C07-0D41-8113-8194B79E7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749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71846-A02C-2846-B9F4-92DF00099992}" type="datetimeFigureOut">
              <a:rPr lang="en-US" smtClean="0"/>
              <a:t>2/10/19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9C23D-3C07-0D41-8113-8194B79E7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982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71846-A02C-2846-B9F4-92DF00099992}" type="datetimeFigureOut">
              <a:rPr lang="en-US" smtClean="0"/>
              <a:t>2/10/19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9C23D-3C07-0D41-8113-8194B79E7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165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71846-A02C-2846-B9F4-92DF00099992}" type="datetimeFigureOut">
              <a:rPr lang="en-US" smtClean="0"/>
              <a:t>2/10/19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9C23D-3C07-0D41-8113-8194B79E7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523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E71846-A02C-2846-B9F4-92DF00099992}" type="datetimeFigureOut">
              <a:rPr lang="en-US" smtClean="0"/>
              <a:t>2/10/19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59C23D-3C07-0D41-8113-8194B79E7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756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_-_2004_Worksheet1.xls"/><Relationship Id="rId4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Dress Codes auto rules generation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02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Extract Rules From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solidFill>
                  <a:srgbClr val="FF0000"/>
                </a:solidFill>
              </a:rPr>
              <a:t>Rule 1: if t-shirt then  casual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501877" y="2033461"/>
            <a:ext cx="746808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t-shirt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357060" y="3941098"/>
            <a:ext cx="1052083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Color red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742620" y="4846664"/>
            <a:ext cx="766300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casual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584228" y="4020846"/>
            <a:ext cx="880819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pattern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4200283" y="2340341"/>
            <a:ext cx="1301594" cy="709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628562" y="3050136"/>
            <a:ext cx="766300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casual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158290" y="5031330"/>
            <a:ext cx="1433982" cy="369332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Dressy casual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185224" y="3006256"/>
            <a:ext cx="1881092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Button down shirt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6001821" y="4344041"/>
            <a:ext cx="735112" cy="649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6264687" y="2324065"/>
            <a:ext cx="1371894" cy="632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7227636" y="3415286"/>
            <a:ext cx="574991" cy="501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7898281" y="3349499"/>
            <a:ext cx="1371894" cy="632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9006930" y="4361114"/>
            <a:ext cx="855527" cy="485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9659268" y="4846664"/>
            <a:ext cx="1659621" cy="369332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Business formal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8125770" y="4361114"/>
            <a:ext cx="805852" cy="485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 5"/>
          <p:cNvSpPr/>
          <p:nvPr/>
        </p:nvSpPr>
        <p:spPr>
          <a:xfrm>
            <a:off x="2796179" y="1649186"/>
            <a:ext cx="3718921" cy="2563585"/>
          </a:xfrm>
          <a:custGeom>
            <a:avLst/>
            <a:gdLst>
              <a:gd name="connsiteX0" fmla="*/ 632821 w 3718921"/>
              <a:gd name="connsiteY0" fmla="*/ 1338943 h 2563585"/>
              <a:gd name="connsiteX1" fmla="*/ 387892 w 3718921"/>
              <a:gd name="connsiteY1" fmla="*/ 1469571 h 2563585"/>
              <a:gd name="connsiteX2" fmla="*/ 583835 w 3718921"/>
              <a:gd name="connsiteY2" fmla="*/ 1355271 h 2563585"/>
              <a:gd name="connsiteX3" fmla="*/ 632821 w 3718921"/>
              <a:gd name="connsiteY3" fmla="*/ 1338943 h 2563585"/>
              <a:gd name="connsiteX4" fmla="*/ 730792 w 3718921"/>
              <a:gd name="connsiteY4" fmla="*/ 1273628 h 2563585"/>
              <a:gd name="connsiteX5" fmla="*/ 779778 w 3718921"/>
              <a:gd name="connsiteY5" fmla="*/ 1240971 h 2563585"/>
              <a:gd name="connsiteX6" fmla="*/ 894078 w 3718921"/>
              <a:gd name="connsiteY6" fmla="*/ 1191985 h 2563585"/>
              <a:gd name="connsiteX7" fmla="*/ 943064 w 3718921"/>
              <a:gd name="connsiteY7" fmla="*/ 1175657 h 2563585"/>
              <a:gd name="connsiteX8" fmla="*/ 1090021 w 3718921"/>
              <a:gd name="connsiteY8" fmla="*/ 1094014 h 2563585"/>
              <a:gd name="connsiteX9" fmla="*/ 1204321 w 3718921"/>
              <a:gd name="connsiteY9" fmla="*/ 1028700 h 2563585"/>
              <a:gd name="connsiteX10" fmla="*/ 1285964 w 3718921"/>
              <a:gd name="connsiteY10" fmla="*/ 963385 h 2563585"/>
              <a:gd name="connsiteX11" fmla="*/ 1334950 w 3718921"/>
              <a:gd name="connsiteY11" fmla="*/ 930728 h 2563585"/>
              <a:gd name="connsiteX12" fmla="*/ 1367607 w 3718921"/>
              <a:gd name="connsiteY12" fmla="*/ 881743 h 2563585"/>
              <a:gd name="connsiteX13" fmla="*/ 1416592 w 3718921"/>
              <a:gd name="connsiteY13" fmla="*/ 849085 h 2563585"/>
              <a:gd name="connsiteX14" fmla="*/ 1449250 w 3718921"/>
              <a:gd name="connsiteY14" fmla="*/ 816428 h 2563585"/>
              <a:gd name="connsiteX15" fmla="*/ 1514564 w 3718921"/>
              <a:gd name="connsiteY15" fmla="*/ 767443 h 2563585"/>
              <a:gd name="connsiteX16" fmla="*/ 1563550 w 3718921"/>
              <a:gd name="connsiteY16" fmla="*/ 734785 h 2563585"/>
              <a:gd name="connsiteX17" fmla="*/ 1661521 w 3718921"/>
              <a:gd name="connsiteY17" fmla="*/ 653143 h 2563585"/>
              <a:gd name="connsiteX18" fmla="*/ 1710507 w 3718921"/>
              <a:gd name="connsiteY18" fmla="*/ 636814 h 2563585"/>
              <a:gd name="connsiteX19" fmla="*/ 1808478 w 3718921"/>
              <a:gd name="connsiteY19" fmla="*/ 571500 h 2563585"/>
              <a:gd name="connsiteX20" fmla="*/ 1857464 w 3718921"/>
              <a:gd name="connsiteY20" fmla="*/ 538843 h 2563585"/>
              <a:gd name="connsiteX21" fmla="*/ 1988092 w 3718921"/>
              <a:gd name="connsiteY21" fmla="*/ 473528 h 2563585"/>
              <a:gd name="connsiteX22" fmla="*/ 2102392 w 3718921"/>
              <a:gd name="connsiteY22" fmla="*/ 424543 h 2563585"/>
              <a:gd name="connsiteX23" fmla="*/ 2314664 w 3718921"/>
              <a:gd name="connsiteY23" fmla="*/ 342900 h 2563585"/>
              <a:gd name="connsiteX24" fmla="*/ 2379978 w 3718921"/>
              <a:gd name="connsiteY24" fmla="*/ 310243 h 2563585"/>
              <a:gd name="connsiteX25" fmla="*/ 2428964 w 3718921"/>
              <a:gd name="connsiteY25" fmla="*/ 293914 h 2563585"/>
              <a:gd name="connsiteX26" fmla="*/ 2510607 w 3718921"/>
              <a:gd name="connsiteY26" fmla="*/ 244928 h 2563585"/>
              <a:gd name="connsiteX27" fmla="*/ 2657564 w 3718921"/>
              <a:gd name="connsiteY27" fmla="*/ 195943 h 2563585"/>
              <a:gd name="connsiteX28" fmla="*/ 2722878 w 3718921"/>
              <a:gd name="connsiteY28" fmla="*/ 163285 h 2563585"/>
              <a:gd name="connsiteX29" fmla="*/ 2788192 w 3718921"/>
              <a:gd name="connsiteY29" fmla="*/ 146957 h 2563585"/>
              <a:gd name="connsiteX30" fmla="*/ 2837178 w 3718921"/>
              <a:gd name="connsiteY30" fmla="*/ 130628 h 2563585"/>
              <a:gd name="connsiteX31" fmla="*/ 2984135 w 3718921"/>
              <a:gd name="connsiteY31" fmla="*/ 97971 h 2563585"/>
              <a:gd name="connsiteX32" fmla="*/ 3163750 w 3718921"/>
              <a:gd name="connsiteY32" fmla="*/ 81643 h 2563585"/>
              <a:gd name="connsiteX33" fmla="*/ 3310707 w 3718921"/>
              <a:gd name="connsiteY33" fmla="*/ 65314 h 2563585"/>
              <a:gd name="connsiteX34" fmla="*/ 3506650 w 3718921"/>
              <a:gd name="connsiteY34" fmla="*/ 32657 h 2563585"/>
              <a:gd name="connsiteX35" fmla="*/ 3604621 w 3718921"/>
              <a:gd name="connsiteY35" fmla="*/ 0 h 2563585"/>
              <a:gd name="connsiteX36" fmla="*/ 3702592 w 3718921"/>
              <a:gd name="connsiteY36" fmla="*/ 114300 h 2563585"/>
              <a:gd name="connsiteX37" fmla="*/ 3718921 w 3718921"/>
              <a:gd name="connsiteY37" fmla="*/ 163285 h 2563585"/>
              <a:gd name="connsiteX38" fmla="*/ 3702592 w 3718921"/>
              <a:gd name="connsiteY38" fmla="*/ 751114 h 2563585"/>
              <a:gd name="connsiteX39" fmla="*/ 3686264 w 3718921"/>
              <a:gd name="connsiteY39" fmla="*/ 816428 h 2563585"/>
              <a:gd name="connsiteX40" fmla="*/ 3604621 w 3718921"/>
              <a:gd name="connsiteY40" fmla="*/ 963385 h 2563585"/>
              <a:gd name="connsiteX41" fmla="*/ 3571964 w 3718921"/>
              <a:gd name="connsiteY41" fmla="*/ 996043 h 2563585"/>
              <a:gd name="connsiteX42" fmla="*/ 3506650 w 3718921"/>
              <a:gd name="connsiteY42" fmla="*/ 1028700 h 2563585"/>
              <a:gd name="connsiteX43" fmla="*/ 3425007 w 3718921"/>
              <a:gd name="connsiteY43" fmla="*/ 1094014 h 2563585"/>
              <a:gd name="connsiteX44" fmla="*/ 3359692 w 3718921"/>
              <a:gd name="connsiteY44" fmla="*/ 1110343 h 2563585"/>
              <a:gd name="connsiteX45" fmla="*/ 3196407 w 3718921"/>
              <a:gd name="connsiteY45" fmla="*/ 1175657 h 2563585"/>
              <a:gd name="connsiteX46" fmla="*/ 3131092 w 3718921"/>
              <a:gd name="connsiteY46" fmla="*/ 1208314 h 2563585"/>
              <a:gd name="connsiteX47" fmla="*/ 3082107 w 3718921"/>
              <a:gd name="connsiteY47" fmla="*/ 1224643 h 2563585"/>
              <a:gd name="connsiteX48" fmla="*/ 2902492 w 3718921"/>
              <a:gd name="connsiteY48" fmla="*/ 1306285 h 2563585"/>
              <a:gd name="connsiteX49" fmla="*/ 2820850 w 3718921"/>
              <a:gd name="connsiteY49" fmla="*/ 1355271 h 2563585"/>
              <a:gd name="connsiteX50" fmla="*/ 2788192 w 3718921"/>
              <a:gd name="connsiteY50" fmla="*/ 1387928 h 2563585"/>
              <a:gd name="connsiteX51" fmla="*/ 2690221 w 3718921"/>
              <a:gd name="connsiteY51" fmla="*/ 1436914 h 2563585"/>
              <a:gd name="connsiteX52" fmla="*/ 2543264 w 3718921"/>
              <a:gd name="connsiteY52" fmla="*/ 1518557 h 2563585"/>
              <a:gd name="connsiteX53" fmla="*/ 2494278 w 3718921"/>
              <a:gd name="connsiteY53" fmla="*/ 1567543 h 2563585"/>
              <a:gd name="connsiteX54" fmla="*/ 2347321 w 3718921"/>
              <a:gd name="connsiteY54" fmla="*/ 1665514 h 2563585"/>
              <a:gd name="connsiteX55" fmla="*/ 2282007 w 3718921"/>
              <a:gd name="connsiteY55" fmla="*/ 1714500 h 2563585"/>
              <a:gd name="connsiteX56" fmla="*/ 2233021 w 3718921"/>
              <a:gd name="connsiteY56" fmla="*/ 1763485 h 2563585"/>
              <a:gd name="connsiteX57" fmla="*/ 2135050 w 3718921"/>
              <a:gd name="connsiteY57" fmla="*/ 1828800 h 2563585"/>
              <a:gd name="connsiteX58" fmla="*/ 2053407 w 3718921"/>
              <a:gd name="connsiteY58" fmla="*/ 1910443 h 2563585"/>
              <a:gd name="connsiteX59" fmla="*/ 2004421 w 3718921"/>
              <a:gd name="connsiteY59" fmla="*/ 1943100 h 2563585"/>
              <a:gd name="connsiteX60" fmla="*/ 1955435 w 3718921"/>
              <a:gd name="connsiteY60" fmla="*/ 1992085 h 2563585"/>
              <a:gd name="connsiteX61" fmla="*/ 1906450 w 3718921"/>
              <a:gd name="connsiteY61" fmla="*/ 2024743 h 2563585"/>
              <a:gd name="connsiteX62" fmla="*/ 1824807 w 3718921"/>
              <a:gd name="connsiteY62" fmla="*/ 2090057 h 2563585"/>
              <a:gd name="connsiteX63" fmla="*/ 1743164 w 3718921"/>
              <a:gd name="connsiteY63" fmla="*/ 2122714 h 2563585"/>
              <a:gd name="connsiteX64" fmla="*/ 1694178 w 3718921"/>
              <a:gd name="connsiteY64" fmla="*/ 2171700 h 2563585"/>
              <a:gd name="connsiteX65" fmla="*/ 1628864 w 3718921"/>
              <a:gd name="connsiteY65" fmla="*/ 2204357 h 2563585"/>
              <a:gd name="connsiteX66" fmla="*/ 1547221 w 3718921"/>
              <a:gd name="connsiteY66" fmla="*/ 2253343 h 2563585"/>
              <a:gd name="connsiteX67" fmla="*/ 1498235 w 3718921"/>
              <a:gd name="connsiteY67" fmla="*/ 2269671 h 2563585"/>
              <a:gd name="connsiteX68" fmla="*/ 1400264 w 3718921"/>
              <a:gd name="connsiteY68" fmla="*/ 2318657 h 2563585"/>
              <a:gd name="connsiteX69" fmla="*/ 1318621 w 3718921"/>
              <a:gd name="connsiteY69" fmla="*/ 2367643 h 2563585"/>
              <a:gd name="connsiteX70" fmla="*/ 1253307 w 3718921"/>
              <a:gd name="connsiteY70" fmla="*/ 2383971 h 2563585"/>
              <a:gd name="connsiteX71" fmla="*/ 1171664 w 3718921"/>
              <a:gd name="connsiteY71" fmla="*/ 2416628 h 2563585"/>
              <a:gd name="connsiteX72" fmla="*/ 1073692 w 3718921"/>
              <a:gd name="connsiteY72" fmla="*/ 2449285 h 2563585"/>
              <a:gd name="connsiteX73" fmla="*/ 1024707 w 3718921"/>
              <a:gd name="connsiteY73" fmla="*/ 2465614 h 2563585"/>
              <a:gd name="connsiteX74" fmla="*/ 926735 w 3718921"/>
              <a:gd name="connsiteY74" fmla="*/ 2481943 h 2563585"/>
              <a:gd name="connsiteX75" fmla="*/ 877750 w 3718921"/>
              <a:gd name="connsiteY75" fmla="*/ 2498271 h 2563585"/>
              <a:gd name="connsiteX76" fmla="*/ 714464 w 3718921"/>
              <a:gd name="connsiteY76" fmla="*/ 2530928 h 2563585"/>
              <a:gd name="connsiteX77" fmla="*/ 632821 w 3718921"/>
              <a:gd name="connsiteY77" fmla="*/ 2547257 h 2563585"/>
              <a:gd name="connsiteX78" fmla="*/ 551178 w 3718921"/>
              <a:gd name="connsiteY78" fmla="*/ 2563585 h 2563585"/>
              <a:gd name="connsiteX79" fmla="*/ 159292 w 3718921"/>
              <a:gd name="connsiteY79" fmla="*/ 2547257 h 2563585"/>
              <a:gd name="connsiteX80" fmla="*/ 110307 w 3718921"/>
              <a:gd name="connsiteY80" fmla="*/ 2530928 h 2563585"/>
              <a:gd name="connsiteX81" fmla="*/ 61321 w 3718921"/>
              <a:gd name="connsiteY81" fmla="*/ 2498271 h 2563585"/>
              <a:gd name="connsiteX82" fmla="*/ 44992 w 3718921"/>
              <a:gd name="connsiteY82" fmla="*/ 2057400 h 2563585"/>
              <a:gd name="connsiteX83" fmla="*/ 110307 w 3718921"/>
              <a:gd name="connsiteY83" fmla="*/ 1910443 h 2563585"/>
              <a:gd name="connsiteX84" fmla="*/ 126635 w 3718921"/>
              <a:gd name="connsiteY84" fmla="*/ 1861457 h 2563585"/>
              <a:gd name="connsiteX85" fmla="*/ 191950 w 3718921"/>
              <a:gd name="connsiteY85" fmla="*/ 1763485 h 2563585"/>
              <a:gd name="connsiteX86" fmla="*/ 208278 w 3718921"/>
              <a:gd name="connsiteY86" fmla="*/ 1714500 h 2563585"/>
              <a:gd name="connsiteX87" fmla="*/ 273592 w 3718921"/>
              <a:gd name="connsiteY87" fmla="*/ 1616528 h 2563585"/>
              <a:gd name="connsiteX88" fmla="*/ 289921 w 3718921"/>
              <a:gd name="connsiteY88" fmla="*/ 1567543 h 2563585"/>
              <a:gd name="connsiteX89" fmla="*/ 371564 w 3718921"/>
              <a:gd name="connsiteY89" fmla="*/ 1502228 h 2563585"/>
              <a:gd name="connsiteX90" fmla="*/ 420550 w 3718921"/>
              <a:gd name="connsiteY90" fmla="*/ 1453243 h 2563585"/>
              <a:gd name="connsiteX91" fmla="*/ 502192 w 3718921"/>
              <a:gd name="connsiteY91" fmla="*/ 1436914 h 2563585"/>
              <a:gd name="connsiteX92" fmla="*/ 502192 w 3718921"/>
              <a:gd name="connsiteY92" fmla="*/ 1436914 h 2563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3718921" h="2563585">
                <a:moveTo>
                  <a:pt x="632821" y="1338943"/>
                </a:moveTo>
                <a:lnTo>
                  <a:pt x="387892" y="1469571"/>
                </a:lnTo>
                <a:cubicBezTo>
                  <a:pt x="453824" y="1428363"/>
                  <a:pt x="513048" y="1385608"/>
                  <a:pt x="583835" y="1355271"/>
                </a:cubicBezTo>
                <a:cubicBezTo>
                  <a:pt x="599655" y="1348491"/>
                  <a:pt x="616492" y="1344386"/>
                  <a:pt x="632821" y="1338943"/>
                </a:cubicBezTo>
                <a:lnTo>
                  <a:pt x="730792" y="1273628"/>
                </a:lnTo>
                <a:cubicBezTo>
                  <a:pt x="747121" y="1262742"/>
                  <a:pt x="761160" y="1247177"/>
                  <a:pt x="779778" y="1240971"/>
                </a:cubicBezTo>
                <a:cubicBezTo>
                  <a:pt x="894659" y="1202679"/>
                  <a:pt x="752837" y="1252517"/>
                  <a:pt x="894078" y="1191985"/>
                </a:cubicBezTo>
                <a:cubicBezTo>
                  <a:pt x="909898" y="1185205"/>
                  <a:pt x="926735" y="1181100"/>
                  <a:pt x="943064" y="1175657"/>
                </a:cubicBezTo>
                <a:cubicBezTo>
                  <a:pt x="1055356" y="1100796"/>
                  <a:pt x="1003800" y="1122755"/>
                  <a:pt x="1090021" y="1094014"/>
                </a:cubicBezTo>
                <a:cubicBezTo>
                  <a:pt x="1247950" y="975566"/>
                  <a:pt x="1079651" y="1091034"/>
                  <a:pt x="1204321" y="1028700"/>
                </a:cubicBezTo>
                <a:cubicBezTo>
                  <a:pt x="1271335" y="995194"/>
                  <a:pt x="1235337" y="1003887"/>
                  <a:pt x="1285964" y="963385"/>
                </a:cubicBezTo>
                <a:cubicBezTo>
                  <a:pt x="1301288" y="951126"/>
                  <a:pt x="1318621" y="941614"/>
                  <a:pt x="1334950" y="930728"/>
                </a:cubicBezTo>
                <a:cubicBezTo>
                  <a:pt x="1345836" y="914400"/>
                  <a:pt x="1353731" y="895620"/>
                  <a:pt x="1367607" y="881743"/>
                </a:cubicBezTo>
                <a:cubicBezTo>
                  <a:pt x="1381484" y="867866"/>
                  <a:pt x="1401268" y="861344"/>
                  <a:pt x="1416592" y="849085"/>
                </a:cubicBezTo>
                <a:cubicBezTo>
                  <a:pt x="1428613" y="839468"/>
                  <a:pt x="1437423" y="826283"/>
                  <a:pt x="1449250" y="816428"/>
                </a:cubicBezTo>
                <a:cubicBezTo>
                  <a:pt x="1470157" y="799006"/>
                  <a:pt x="1492419" y="783261"/>
                  <a:pt x="1514564" y="767443"/>
                </a:cubicBezTo>
                <a:cubicBezTo>
                  <a:pt x="1530533" y="756036"/>
                  <a:pt x="1548474" y="747348"/>
                  <a:pt x="1563550" y="734785"/>
                </a:cubicBezTo>
                <a:cubicBezTo>
                  <a:pt x="1617719" y="689644"/>
                  <a:pt x="1600709" y="683549"/>
                  <a:pt x="1661521" y="653143"/>
                </a:cubicBezTo>
                <a:cubicBezTo>
                  <a:pt x="1676916" y="645446"/>
                  <a:pt x="1695461" y="645173"/>
                  <a:pt x="1710507" y="636814"/>
                </a:cubicBezTo>
                <a:cubicBezTo>
                  <a:pt x="1744817" y="617753"/>
                  <a:pt x="1775821" y="593271"/>
                  <a:pt x="1808478" y="571500"/>
                </a:cubicBezTo>
                <a:cubicBezTo>
                  <a:pt x="1824807" y="560614"/>
                  <a:pt x="1839911" y="547619"/>
                  <a:pt x="1857464" y="538843"/>
                </a:cubicBezTo>
                <a:cubicBezTo>
                  <a:pt x="1901007" y="517071"/>
                  <a:pt x="1947586" y="500532"/>
                  <a:pt x="1988092" y="473528"/>
                </a:cubicBezTo>
                <a:cubicBezTo>
                  <a:pt x="2055750" y="428423"/>
                  <a:pt x="2018039" y="445631"/>
                  <a:pt x="2102392" y="424543"/>
                </a:cubicBezTo>
                <a:cubicBezTo>
                  <a:pt x="2257844" y="346816"/>
                  <a:pt x="2185284" y="368775"/>
                  <a:pt x="2314664" y="342900"/>
                </a:cubicBezTo>
                <a:cubicBezTo>
                  <a:pt x="2336435" y="332014"/>
                  <a:pt x="2357605" y="319831"/>
                  <a:pt x="2379978" y="310243"/>
                </a:cubicBezTo>
                <a:cubicBezTo>
                  <a:pt x="2395798" y="303463"/>
                  <a:pt x="2413569" y="301611"/>
                  <a:pt x="2428964" y="293914"/>
                </a:cubicBezTo>
                <a:cubicBezTo>
                  <a:pt x="2457351" y="279721"/>
                  <a:pt x="2482220" y="259121"/>
                  <a:pt x="2510607" y="244928"/>
                </a:cubicBezTo>
                <a:cubicBezTo>
                  <a:pt x="2572095" y="214184"/>
                  <a:pt x="2595199" y="211534"/>
                  <a:pt x="2657564" y="195943"/>
                </a:cubicBezTo>
                <a:cubicBezTo>
                  <a:pt x="2679335" y="185057"/>
                  <a:pt x="2700087" y="171832"/>
                  <a:pt x="2722878" y="163285"/>
                </a:cubicBezTo>
                <a:cubicBezTo>
                  <a:pt x="2743890" y="155405"/>
                  <a:pt x="2766614" y="153122"/>
                  <a:pt x="2788192" y="146957"/>
                </a:cubicBezTo>
                <a:cubicBezTo>
                  <a:pt x="2804742" y="142229"/>
                  <a:pt x="2820628" y="135356"/>
                  <a:pt x="2837178" y="130628"/>
                </a:cubicBezTo>
                <a:cubicBezTo>
                  <a:pt x="2869801" y="121307"/>
                  <a:pt x="2954214" y="101711"/>
                  <a:pt x="2984135" y="97971"/>
                </a:cubicBezTo>
                <a:cubicBezTo>
                  <a:pt x="3043789" y="90514"/>
                  <a:pt x="3103930" y="87625"/>
                  <a:pt x="3163750" y="81643"/>
                </a:cubicBezTo>
                <a:cubicBezTo>
                  <a:pt x="3212793" y="76739"/>
                  <a:pt x="3261757" y="71073"/>
                  <a:pt x="3310707" y="65314"/>
                </a:cubicBezTo>
                <a:cubicBezTo>
                  <a:pt x="3399584" y="54858"/>
                  <a:pt x="3431504" y="55200"/>
                  <a:pt x="3506650" y="32657"/>
                </a:cubicBezTo>
                <a:cubicBezTo>
                  <a:pt x="3539622" y="22766"/>
                  <a:pt x="3604621" y="0"/>
                  <a:pt x="3604621" y="0"/>
                </a:cubicBezTo>
                <a:cubicBezTo>
                  <a:pt x="3703332" y="24677"/>
                  <a:pt x="3662838" y="-4962"/>
                  <a:pt x="3702592" y="114300"/>
                </a:cubicBezTo>
                <a:lnTo>
                  <a:pt x="3718921" y="163285"/>
                </a:lnTo>
                <a:cubicBezTo>
                  <a:pt x="3713478" y="359228"/>
                  <a:pt x="3712381" y="555340"/>
                  <a:pt x="3702592" y="751114"/>
                </a:cubicBezTo>
                <a:cubicBezTo>
                  <a:pt x="3701471" y="773527"/>
                  <a:pt x="3692429" y="794850"/>
                  <a:pt x="3686264" y="816428"/>
                </a:cubicBezTo>
                <a:cubicBezTo>
                  <a:pt x="3669838" y="873920"/>
                  <a:pt x="3651401" y="916603"/>
                  <a:pt x="3604621" y="963385"/>
                </a:cubicBezTo>
                <a:cubicBezTo>
                  <a:pt x="3593735" y="974271"/>
                  <a:pt x="3584773" y="987503"/>
                  <a:pt x="3571964" y="996043"/>
                </a:cubicBezTo>
                <a:cubicBezTo>
                  <a:pt x="3551711" y="1009545"/>
                  <a:pt x="3526903" y="1015198"/>
                  <a:pt x="3506650" y="1028700"/>
                </a:cubicBezTo>
                <a:cubicBezTo>
                  <a:pt x="3443448" y="1070834"/>
                  <a:pt x="3508047" y="1058425"/>
                  <a:pt x="3425007" y="1094014"/>
                </a:cubicBezTo>
                <a:cubicBezTo>
                  <a:pt x="3404380" y="1102854"/>
                  <a:pt x="3380826" y="1102795"/>
                  <a:pt x="3359692" y="1110343"/>
                </a:cubicBezTo>
                <a:cubicBezTo>
                  <a:pt x="3304486" y="1130059"/>
                  <a:pt x="3248839" y="1149441"/>
                  <a:pt x="3196407" y="1175657"/>
                </a:cubicBezTo>
                <a:cubicBezTo>
                  <a:pt x="3174635" y="1186543"/>
                  <a:pt x="3153465" y="1198725"/>
                  <a:pt x="3131092" y="1208314"/>
                </a:cubicBezTo>
                <a:cubicBezTo>
                  <a:pt x="3115272" y="1215094"/>
                  <a:pt x="3097776" y="1217521"/>
                  <a:pt x="3082107" y="1224643"/>
                </a:cubicBezTo>
                <a:cubicBezTo>
                  <a:pt x="2881338" y="1315902"/>
                  <a:pt x="3017018" y="1268111"/>
                  <a:pt x="2902492" y="1306285"/>
                </a:cubicBezTo>
                <a:cubicBezTo>
                  <a:pt x="2819750" y="1389029"/>
                  <a:pt x="2926828" y="1291685"/>
                  <a:pt x="2820850" y="1355271"/>
                </a:cubicBezTo>
                <a:cubicBezTo>
                  <a:pt x="2807649" y="1363192"/>
                  <a:pt x="2800213" y="1378311"/>
                  <a:pt x="2788192" y="1387928"/>
                </a:cubicBezTo>
                <a:cubicBezTo>
                  <a:pt x="2689343" y="1467007"/>
                  <a:pt x="2788998" y="1382038"/>
                  <a:pt x="2690221" y="1436914"/>
                </a:cubicBezTo>
                <a:cubicBezTo>
                  <a:pt x="2521782" y="1530491"/>
                  <a:pt x="2654107" y="1481609"/>
                  <a:pt x="2543264" y="1518557"/>
                </a:cubicBezTo>
                <a:cubicBezTo>
                  <a:pt x="2526935" y="1534886"/>
                  <a:pt x="2512506" y="1553366"/>
                  <a:pt x="2494278" y="1567543"/>
                </a:cubicBezTo>
                <a:cubicBezTo>
                  <a:pt x="2347232" y="1681912"/>
                  <a:pt x="2445338" y="1592001"/>
                  <a:pt x="2347321" y="1665514"/>
                </a:cubicBezTo>
                <a:cubicBezTo>
                  <a:pt x="2325550" y="1681843"/>
                  <a:pt x="2302670" y="1696789"/>
                  <a:pt x="2282007" y="1714500"/>
                </a:cubicBezTo>
                <a:cubicBezTo>
                  <a:pt x="2264474" y="1729528"/>
                  <a:pt x="2251249" y="1749308"/>
                  <a:pt x="2233021" y="1763485"/>
                </a:cubicBezTo>
                <a:cubicBezTo>
                  <a:pt x="2202040" y="1787582"/>
                  <a:pt x="2162803" y="1801047"/>
                  <a:pt x="2135050" y="1828800"/>
                </a:cubicBezTo>
                <a:cubicBezTo>
                  <a:pt x="2107836" y="1856014"/>
                  <a:pt x="2085430" y="1889094"/>
                  <a:pt x="2053407" y="1910443"/>
                </a:cubicBezTo>
                <a:cubicBezTo>
                  <a:pt x="2037078" y="1921329"/>
                  <a:pt x="2019497" y="1930537"/>
                  <a:pt x="2004421" y="1943100"/>
                </a:cubicBezTo>
                <a:cubicBezTo>
                  <a:pt x="1986681" y="1957883"/>
                  <a:pt x="1973175" y="1977302"/>
                  <a:pt x="1955435" y="1992085"/>
                </a:cubicBezTo>
                <a:cubicBezTo>
                  <a:pt x="1940359" y="2004648"/>
                  <a:pt x="1921774" y="2012484"/>
                  <a:pt x="1906450" y="2024743"/>
                </a:cubicBezTo>
                <a:cubicBezTo>
                  <a:pt x="1855831" y="2065239"/>
                  <a:pt x="1891808" y="2056556"/>
                  <a:pt x="1824807" y="2090057"/>
                </a:cubicBezTo>
                <a:cubicBezTo>
                  <a:pt x="1798591" y="2103165"/>
                  <a:pt x="1770378" y="2111828"/>
                  <a:pt x="1743164" y="2122714"/>
                </a:cubicBezTo>
                <a:cubicBezTo>
                  <a:pt x="1726835" y="2139043"/>
                  <a:pt x="1712969" y="2158278"/>
                  <a:pt x="1694178" y="2171700"/>
                </a:cubicBezTo>
                <a:cubicBezTo>
                  <a:pt x="1674371" y="2185848"/>
                  <a:pt x="1650142" y="2192536"/>
                  <a:pt x="1628864" y="2204357"/>
                </a:cubicBezTo>
                <a:cubicBezTo>
                  <a:pt x="1601121" y="2219770"/>
                  <a:pt x="1575608" y="2239150"/>
                  <a:pt x="1547221" y="2253343"/>
                </a:cubicBezTo>
                <a:cubicBezTo>
                  <a:pt x="1531826" y="2261040"/>
                  <a:pt x="1513963" y="2262681"/>
                  <a:pt x="1498235" y="2269671"/>
                </a:cubicBezTo>
                <a:cubicBezTo>
                  <a:pt x="1464870" y="2284500"/>
                  <a:pt x="1432317" y="2301173"/>
                  <a:pt x="1400264" y="2318657"/>
                </a:cubicBezTo>
                <a:cubicBezTo>
                  <a:pt x="1372402" y="2333854"/>
                  <a:pt x="1347623" y="2354753"/>
                  <a:pt x="1318621" y="2367643"/>
                </a:cubicBezTo>
                <a:cubicBezTo>
                  <a:pt x="1298114" y="2376757"/>
                  <a:pt x="1274597" y="2376875"/>
                  <a:pt x="1253307" y="2383971"/>
                </a:cubicBezTo>
                <a:cubicBezTo>
                  <a:pt x="1225500" y="2393240"/>
                  <a:pt x="1199210" y="2406611"/>
                  <a:pt x="1171664" y="2416628"/>
                </a:cubicBezTo>
                <a:cubicBezTo>
                  <a:pt x="1139313" y="2428392"/>
                  <a:pt x="1106349" y="2438399"/>
                  <a:pt x="1073692" y="2449285"/>
                </a:cubicBezTo>
                <a:cubicBezTo>
                  <a:pt x="1057364" y="2454728"/>
                  <a:pt x="1041684" y="2462784"/>
                  <a:pt x="1024707" y="2465614"/>
                </a:cubicBezTo>
                <a:cubicBezTo>
                  <a:pt x="992050" y="2471057"/>
                  <a:pt x="959054" y="2474761"/>
                  <a:pt x="926735" y="2481943"/>
                </a:cubicBezTo>
                <a:cubicBezTo>
                  <a:pt x="909933" y="2485677"/>
                  <a:pt x="894521" y="2494401"/>
                  <a:pt x="877750" y="2498271"/>
                </a:cubicBezTo>
                <a:cubicBezTo>
                  <a:pt x="823665" y="2510752"/>
                  <a:pt x="768893" y="2520042"/>
                  <a:pt x="714464" y="2530928"/>
                </a:cubicBezTo>
                <a:lnTo>
                  <a:pt x="632821" y="2547257"/>
                </a:lnTo>
                <a:lnTo>
                  <a:pt x="551178" y="2563585"/>
                </a:lnTo>
                <a:cubicBezTo>
                  <a:pt x="420549" y="2558142"/>
                  <a:pt x="289677" y="2556915"/>
                  <a:pt x="159292" y="2547257"/>
                </a:cubicBezTo>
                <a:cubicBezTo>
                  <a:pt x="142127" y="2545986"/>
                  <a:pt x="125702" y="2538625"/>
                  <a:pt x="110307" y="2530928"/>
                </a:cubicBezTo>
                <a:cubicBezTo>
                  <a:pt x="92754" y="2522152"/>
                  <a:pt x="77650" y="2509157"/>
                  <a:pt x="61321" y="2498271"/>
                </a:cubicBezTo>
                <a:cubicBezTo>
                  <a:pt x="-40725" y="2345201"/>
                  <a:pt x="6974" y="2437582"/>
                  <a:pt x="44992" y="2057400"/>
                </a:cubicBezTo>
                <a:cubicBezTo>
                  <a:pt x="51850" y="1988819"/>
                  <a:pt x="76801" y="1960702"/>
                  <a:pt x="110307" y="1910443"/>
                </a:cubicBezTo>
                <a:cubicBezTo>
                  <a:pt x="115750" y="1894114"/>
                  <a:pt x="118276" y="1876503"/>
                  <a:pt x="126635" y="1861457"/>
                </a:cubicBezTo>
                <a:cubicBezTo>
                  <a:pt x="145696" y="1827147"/>
                  <a:pt x="191950" y="1763485"/>
                  <a:pt x="191950" y="1763485"/>
                </a:cubicBezTo>
                <a:cubicBezTo>
                  <a:pt x="197393" y="1747157"/>
                  <a:pt x="199919" y="1729546"/>
                  <a:pt x="208278" y="1714500"/>
                </a:cubicBezTo>
                <a:cubicBezTo>
                  <a:pt x="227339" y="1680190"/>
                  <a:pt x="261180" y="1653763"/>
                  <a:pt x="273592" y="1616528"/>
                </a:cubicBezTo>
                <a:cubicBezTo>
                  <a:pt x="279035" y="1600200"/>
                  <a:pt x="281066" y="1582302"/>
                  <a:pt x="289921" y="1567543"/>
                </a:cubicBezTo>
                <a:cubicBezTo>
                  <a:pt x="308925" y="1535870"/>
                  <a:pt x="344862" y="1524480"/>
                  <a:pt x="371564" y="1502228"/>
                </a:cubicBezTo>
                <a:cubicBezTo>
                  <a:pt x="389304" y="1487445"/>
                  <a:pt x="400501" y="1464700"/>
                  <a:pt x="420550" y="1453243"/>
                </a:cubicBezTo>
                <a:cubicBezTo>
                  <a:pt x="451436" y="1435594"/>
                  <a:pt x="473053" y="1436914"/>
                  <a:pt x="502192" y="1436914"/>
                </a:cubicBezTo>
                <a:lnTo>
                  <a:pt x="502192" y="143691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5061857" y="1485900"/>
            <a:ext cx="5032463" cy="4718957"/>
          </a:xfrm>
          <a:custGeom>
            <a:avLst/>
            <a:gdLst>
              <a:gd name="connsiteX0" fmla="*/ 2302329 w 5032463"/>
              <a:gd name="connsiteY0" fmla="*/ 3592286 h 4718957"/>
              <a:gd name="connsiteX1" fmla="*/ 2302329 w 5032463"/>
              <a:gd name="connsiteY1" fmla="*/ 3592286 h 4718957"/>
              <a:gd name="connsiteX2" fmla="*/ 2351314 w 5032463"/>
              <a:gd name="connsiteY2" fmla="*/ 3282043 h 4718957"/>
              <a:gd name="connsiteX3" fmla="*/ 2383972 w 5032463"/>
              <a:gd name="connsiteY3" fmla="*/ 3200400 h 4718957"/>
              <a:gd name="connsiteX4" fmla="*/ 2400300 w 5032463"/>
              <a:gd name="connsiteY4" fmla="*/ 3151414 h 4718957"/>
              <a:gd name="connsiteX5" fmla="*/ 2432957 w 5032463"/>
              <a:gd name="connsiteY5" fmla="*/ 3102429 h 4718957"/>
              <a:gd name="connsiteX6" fmla="*/ 2449286 w 5032463"/>
              <a:gd name="connsiteY6" fmla="*/ 3053443 h 4718957"/>
              <a:gd name="connsiteX7" fmla="*/ 2547257 w 5032463"/>
              <a:gd name="connsiteY7" fmla="*/ 2955471 h 4718957"/>
              <a:gd name="connsiteX8" fmla="*/ 2645229 w 5032463"/>
              <a:gd name="connsiteY8" fmla="*/ 2841171 h 4718957"/>
              <a:gd name="connsiteX9" fmla="*/ 2792186 w 5032463"/>
              <a:gd name="connsiteY9" fmla="*/ 2759529 h 4718957"/>
              <a:gd name="connsiteX10" fmla="*/ 2939143 w 5032463"/>
              <a:gd name="connsiteY10" fmla="*/ 2677886 h 4718957"/>
              <a:gd name="connsiteX11" fmla="*/ 2988129 w 5032463"/>
              <a:gd name="connsiteY11" fmla="*/ 2645229 h 4718957"/>
              <a:gd name="connsiteX12" fmla="*/ 3086100 w 5032463"/>
              <a:gd name="connsiteY12" fmla="*/ 2596243 h 4718957"/>
              <a:gd name="connsiteX13" fmla="*/ 3069772 w 5032463"/>
              <a:gd name="connsiteY13" fmla="*/ 2334986 h 4718957"/>
              <a:gd name="connsiteX14" fmla="*/ 2988129 w 5032463"/>
              <a:gd name="connsiteY14" fmla="*/ 2286000 h 4718957"/>
              <a:gd name="connsiteX15" fmla="*/ 2841172 w 5032463"/>
              <a:gd name="connsiteY15" fmla="*/ 2253343 h 4718957"/>
              <a:gd name="connsiteX16" fmla="*/ 2726872 w 5032463"/>
              <a:gd name="connsiteY16" fmla="*/ 2220686 h 4718957"/>
              <a:gd name="connsiteX17" fmla="*/ 2547257 w 5032463"/>
              <a:gd name="connsiteY17" fmla="*/ 2204357 h 4718957"/>
              <a:gd name="connsiteX18" fmla="*/ 2351314 w 5032463"/>
              <a:gd name="connsiteY18" fmla="*/ 2171700 h 4718957"/>
              <a:gd name="connsiteX19" fmla="*/ 2302329 w 5032463"/>
              <a:gd name="connsiteY19" fmla="*/ 2155371 h 4718957"/>
              <a:gd name="connsiteX20" fmla="*/ 2171700 w 5032463"/>
              <a:gd name="connsiteY20" fmla="*/ 2122714 h 4718957"/>
              <a:gd name="connsiteX21" fmla="*/ 2024743 w 5032463"/>
              <a:gd name="connsiteY21" fmla="*/ 2057400 h 4718957"/>
              <a:gd name="connsiteX22" fmla="*/ 1959429 w 5032463"/>
              <a:gd name="connsiteY22" fmla="*/ 2024743 h 4718957"/>
              <a:gd name="connsiteX23" fmla="*/ 1861457 w 5032463"/>
              <a:gd name="connsiteY23" fmla="*/ 1992086 h 4718957"/>
              <a:gd name="connsiteX24" fmla="*/ 1796143 w 5032463"/>
              <a:gd name="connsiteY24" fmla="*/ 1975757 h 4718957"/>
              <a:gd name="connsiteX25" fmla="*/ 1600200 w 5032463"/>
              <a:gd name="connsiteY25" fmla="*/ 1861457 h 4718957"/>
              <a:gd name="connsiteX26" fmla="*/ 1502229 w 5032463"/>
              <a:gd name="connsiteY26" fmla="*/ 1796143 h 4718957"/>
              <a:gd name="connsiteX27" fmla="*/ 1420586 w 5032463"/>
              <a:gd name="connsiteY27" fmla="*/ 1779814 h 4718957"/>
              <a:gd name="connsiteX28" fmla="*/ 1289957 w 5032463"/>
              <a:gd name="connsiteY28" fmla="*/ 1730829 h 4718957"/>
              <a:gd name="connsiteX29" fmla="*/ 1240972 w 5032463"/>
              <a:gd name="connsiteY29" fmla="*/ 1714500 h 4718957"/>
              <a:gd name="connsiteX30" fmla="*/ 1143000 w 5032463"/>
              <a:gd name="connsiteY30" fmla="*/ 1649186 h 4718957"/>
              <a:gd name="connsiteX31" fmla="*/ 1045029 w 5032463"/>
              <a:gd name="connsiteY31" fmla="*/ 1583871 h 4718957"/>
              <a:gd name="connsiteX32" fmla="*/ 996043 w 5032463"/>
              <a:gd name="connsiteY32" fmla="*/ 1551214 h 4718957"/>
              <a:gd name="connsiteX33" fmla="*/ 881743 w 5032463"/>
              <a:gd name="connsiteY33" fmla="*/ 1502229 h 4718957"/>
              <a:gd name="connsiteX34" fmla="*/ 832757 w 5032463"/>
              <a:gd name="connsiteY34" fmla="*/ 1485900 h 4718957"/>
              <a:gd name="connsiteX35" fmla="*/ 783772 w 5032463"/>
              <a:gd name="connsiteY35" fmla="*/ 1453243 h 4718957"/>
              <a:gd name="connsiteX36" fmla="*/ 734786 w 5032463"/>
              <a:gd name="connsiteY36" fmla="*/ 1436914 h 4718957"/>
              <a:gd name="connsiteX37" fmla="*/ 604157 w 5032463"/>
              <a:gd name="connsiteY37" fmla="*/ 1387929 h 4718957"/>
              <a:gd name="connsiteX38" fmla="*/ 538843 w 5032463"/>
              <a:gd name="connsiteY38" fmla="*/ 1355271 h 4718957"/>
              <a:gd name="connsiteX39" fmla="*/ 440872 w 5032463"/>
              <a:gd name="connsiteY39" fmla="*/ 1322614 h 4718957"/>
              <a:gd name="connsiteX40" fmla="*/ 391886 w 5032463"/>
              <a:gd name="connsiteY40" fmla="*/ 1306286 h 4718957"/>
              <a:gd name="connsiteX41" fmla="*/ 326572 w 5032463"/>
              <a:gd name="connsiteY41" fmla="*/ 1273629 h 4718957"/>
              <a:gd name="connsiteX42" fmla="*/ 228600 w 5032463"/>
              <a:gd name="connsiteY42" fmla="*/ 1240971 h 4718957"/>
              <a:gd name="connsiteX43" fmla="*/ 163286 w 5032463"/>
              <a:gd name="connsiteY43" fmla="*/ 1191986 h 4718957"/>
              <a:gd name="connsiteX44" fmla="*/ 97972 w 5032463"/>
              <a:gd name="connsiteY44" fmla="*/ 1077686 h 4718957"/>
              <a:gd name="connsiteX45" fmla="*/ 65314 w 5032463"/>
              <a:gd name="connsiteY45" fmla="*/ 1045029 h 4718957"/>
              <a:gd name="connsiteX46" fmla="*/ 32657 w 5032463"/>
              <a:gd name="connsiteY46" fmla="*/ 947057 h 4718957"/>
              <a:gd name="connsiteX47" fmla="*/ 16329 w 5032463"/>
              <a:gd name="connsiteY47" fmla="*/ 898071 h 4718957"/>
              <a:gd name="connsiteX48" fmla="*/ 0 w 5032463"/>
              <a:gd name="connsiteY48" fmla="*/ 816429 h 4718957"/>
              <a:gd name="connsiteX49" fmla="*/ 16329 w 5032463"/>
              <a:gd name="connsiteY49" fmla="*/ 506186 h 4718957"/>
              <a:gd name="connsiteX50" fmla="*/ 32657 w 5032463"/>
              <a:gd name="connsiteY50" fmla="*/ 457200 h 4718957"/>
              <a:gd name="connsiteX51" fmla="*/ 130629 w 5032463"/>
              <a:gd name="connsiteY51" fmla="*/ 326571 h 4718957"/>
              <a:gd name="connsiteX52" fmla="*/ 163286 w 5032463"/>
              <a:gd name="connsiteY52" fmla="*/ 277586 h 4718957"/>
              <a:gd name="connsiteX53" fmla="*/ 212272 w 5032463"/>
              <a:gd name="connsiteY53" fmla="*/ 244929 h 4718957"/>
              <a:gd name="connsiteX54" fmla="*/ 342900 w 5032463"/>
              <a:gd name="connsiteY54" fmla="*/ 146957 h 4718957"/>
              <a:gd name="connsiteX55" fmla="*/ 506186 w 5032463"/>
              <a:gd name="connsiteY55" fmla="*/ 97971 h 4718957"/>
              <a:gd name="connsiteX56" fmla="*/ 555172 w 5032463"/>
              <a:gd name="connsiteY56" fmla="*/ 81643 h 4718957"/>
              <a:gd name="connsiteX57" fmla="*/ 636814 w 5032463"/>
              <a:gd name="connsiteY57" fmla="*/ 65314 h 4718957"/>
              <a:gd name="connsiteX58" fmla="*/ 800100 w 5032463"/>
              <a:gd name="connsiteY58" fmla="*/ 16329 h 4718957"/>
              <a:gd name="connsiteX59" fmla="*/ 914400 w 5032463"/>
              <a:gd name="connsiteY59" fmla="*/ 0 h 4718957"/>
              <a:gd name="connsiteX60" fmla="*/ 1289957 w 5032463"/>
              <a:gd name="connsiteY60" fmla="*/ 16329 h 4718957"/>
              <a:gd name="connsiteX61" fmla="*/ 1502229 w 5032463"/>
              <a:gd name="connsiteY61" fmla="*/ 65314 h 4718957"/>
              <a:gd name="connsiteX62" fmla="*/ 1600200 w 5032463"/>
              <a:gd name="connsiteY62" fmla="*/ 130629 h 4718957"/>
              <a:gd name="connsiteX63" fmla="*/ 1649186 w 5032463"/>
              <a:gd name="connsiteY63" fmla="*/ 163286 h 4718957"/>
              <a:gd name="connsiteX64" fmla="*/ 1763486 w 5032463"/>
              <a:gd name="connsiteY64" fmla="*/ 244929 h 4718957"/>
              <a:gd name="connsiteX65" fmla="*/ 1812472 w 5032463"/>
              <a:gd name="connsiteY65" fmla="*/ 261257 h 4718957"/>
              <a:gd name="connsiteX66" fmla="*/ 1910443 w 5032463"/>
              <a:gd name="connsiteY66" fmla="*/ 310243 h 4718957"/>
              <a:gd name="connsiteX67" fmla="*/ 1959429 w 5032463"/>
              <a:gd name="connsiteY67" fmla="*/ 342900 h 4718957"/>
              <a:gd name="connsiteX68" fmla="*/ 2024743 w 5032463"/>
              <a:gd name="connsiteY68" fmla="*/ 359229 h 4718957"/>
              <a:gd name="connsiteX69" fmla="*/ 2073729 w 5032463"/>
              <a:gd name="connsiteY69" fmla="*/ 375557 h 4718957"/>
              <a:gd name="connsiteX70" fmla="*/ 2139043 w 5032463"/>
              <a:gd name="connsiteY70" fmla="*/ 408214 h 4718957"/>
              <a:gd name="connsiteX71" fmla="*/ 2253343 w 5032463"/>
              <a:gd name="connsiteY71" fmla="*/ 440871 h 4718957"/>
              <a:gd name="connsiteX72" fmla="*/ 2334986 w 5032463"/>
              <a:gd name="connsiteY72" fmla="*/ 522514 h 4718957"/>
              <a:gd name="connsiteX73" fmla="*/ 2383972 w 5032463"/>
              <a:gd name="connsiteY73" fmla="*/ 555171 h 4718957"/>
              <a:gd name="connsiteX74" fmla="*/ 2465614 w 5032463"/>
              <a:gd name="connsiteY74" fmla="*/ 636814 h 4718957"/>
              <a:gd name="connsiteX75" fmla="*/ 2498272 w 5032463"/>
              <a:gd name="connsiteY75" fmla="*/ 685800 h 4718957"/>
              <a:gd name="connsiteX76" fmla="*/ 2547257 w 5032463"/>
              <a:gd name="connsiteY76" fmla="*/ 718457 h 4718957"/>
              <a:gd name="connsiteX77" fmla="*/ 2726872 w 5032463"/>
              <a:gd name="connsiteY77" fmla="*/ 849086 h 4718957"/>
              <a:gd name="connsiteX78" fmla="*/ 2792186 w 5032463"/>
              <a:gd name="connsiteY78" fmla="*/ 881743 h 4718957"/>
              <a:gd name="connsiteX79" fmla="*/ 2841172 w 5032463"/>
              <a:gd name="connsiteY79" fmla="*/ 930729 h 4718957"/>
              <a:gd name="connsiteX80" fmla="*/ 2906486 w 5032463"/>
              <a:gd name="connsiteY80" fmla="*/ 963386 h 4718957"/>
              <a:gd name="connsiteX81" fmla="*/ 2971800 w 5032463"/>
              <a:gd name="connsiteY81" fmla="*/ 1028700 h 4718957"/>
              <a:gd name="connsiteX82" fmla="*/ 3069772 w 5032463"/>
              <a:gd name="connsiteY82" fmla="*/ 1094014 h 4718957"/>
              <a:gd name="connsiteX83" fmla="*/ 3118757 w 5032463"/>
              <a:gd name="connsiteY83" fmla="*/ 1143000 h 4718957"/>
              <a:gd name="connsiteX84" fmla="*/ 3184072 w 5032463"/>
              <a:gd name="connsiteY84" fmla="*/ 1175657 h 4718957"/>
              <a:gd name="connsiteX85" fmla="*/ 3282043 w 5032463"/>
              <a:gd name="connsiteY85" fmla="*/ 1240971 h 4718957"/>
              <a:gd name="connsiteX86" fmla="*/ 3445329 w 5032463"/>
              <a:gd name="connsiteY86" fmla="*/ 1289957 h 4718957"/>
              <a:gd name="connsiteX87" fmla="*/ 3494314 w 5032463"/>
              <a:gd name="connsiteY87" fmla="*/ 1322614 h 4718957"/>
              <a:gd name="connsiteX88" fmla="*/ 3543300 w 5032463"/>
              <a:gd name="connsiteY88" fmla="*/ 1338943 h 4718957"/>
              <a:gd name="connsiteX89" fmla="*/ 3853543 w 5032463"/>
              <a:gd name="connsiteY89" fmla="*/ 1355271 h 4718957"/>
              <a:gd name="connsiteX90" fmla="*/ 3967843 w 5032463"/>
              <a:gd name="connsiteY90" fmla="*/ 1371600 h 4718957"/>
              <a:gd name="connsiteX91" fmla="*/ 4098472 w 5032463"/>
              <a:gd name="connsiteY91" fmla="*/ 1387929 h 4718957"/>
              <a:gd name="connsiteX92" fmla="*/ 4180114 w 5032463"/>
              <a:gd name="connsiteY92" fmla="*/ 1404257 h 4718957"/>
              <a:gd name="connsiteX93" fmla="*/ 4359729 w 5032463"/>
              <a:gd name="connsiteY93" fmla="*/ 1436914 h 4718957"/>
              <a:gd name="connsiteX94" fmla="*/ 4457700 w 5032463"/>
              <a:gd name="connsiteY94" fmla="*/ 1469571 h 4718957"/>
              <a:gd name="connsiteX95" fmla="*/ 4572000 w 5032463"/>
              <a:gd name="connsiteY95" fmla="*/ 1518557 h 4718957"/>
              <a:gd name="connsiteX96" fmla="*/ 4637314 w 5032463"/>
              <a:gd name="connsiteY96" fmla="*/ 1567543 h 4718957"/>
              <a:gd name="connsiteX97" fmla="*/ 4833257 w 5032463"/>
              <a:gd name="connsiteY97" fmla="*/ 1730829 h 4718957"/>
              <a:gd name="connsiteX98" fmla="*/ 4898572 w 5032463"/>
              <a:gd name="connsiteY98" fmla="*/ 1828800 h 4718957"/>
              <a:gd name="connsiteX99" fmla="*/ 4931229 w 5032463"/>
              <a:gd name="connsiteY99" fmla="*/ 1877786 h 4718957"/>
              <a:gd name="connsiteX100" fmla="*/ 4980214 w 5032463"/>
              <a:gd name="connsiteY100" fmla="*/ 2024743 h 4718957"/>
              <a:gd name="connsiteX101" fmla="*/ 4996543 w 5032463"/>
              <a:gd name="connsiteY101" fmla="*/ 2073729 h 4718957"/>
              <a:gd name="connsiteX102" fmla="*/ 5012872 w 5032463"/>
              <a:gd name="connsiteY102" fmla="*/ 2122714 h 4718957"/>
              <a:gd name="connsiteX103" fmla="*/ 5012872 w 5032463"/>
              <a:gd name="connsiteY103" fmla="*/ 2465614 h 4718957"/>
              <a:gd name="connsiteX104" fmla="*/ 4996543 w 5032463"/>
              <a:gd name="connsiteY104" fmla="*/ 2530929 h 4718957"/>
              <a:gd name="connsiteX105" fmla="*/ 4963886 w 5032463"/>
              <a:gd name="connsiteY105" fmla="*/ 2579914 h 4718957"/>
              <a:gd name="connsiteX106" fmla="*/ 4914900 w 5032463"/>
              <a:gd name="connsiteY106" fmla="*/ 2645229 h 4718957"/>
              <a:gd name="connsiteX107" fmla="*/ 4882243 w 5032463"/>
              <a:gd name="connsiteY107" fmla="*/ 2694214 h 4718957"/>
              <a:gd name="connsiteX108" fmla="*/ 4833257 w 5032463"/>
              <a:gd name="connsiteY108" fmla="*/ 2743200 h 4718957"/>
              <a:gd name="connsiteX109" fmla="*/ 4800600 w 5032463"/>
              <a:gd name="connsiteY109" fmla="*/ 2792186 h 4718957"/>
              <a:gd name="connsiteX110" fmla="*/ 4718957 w 5032463"/>
              <a:gd name="connsiteY110" fmla="*/ 2873829 h 4718957"/>
              <a:gd name="connsiteX111" fmla="*/ 4686300 w 5032463"/>
              <a:gd name="connsiteY111" fmla="*/ 2922814 h 4718957"/>
              <a:gd name="connsiteX112" fmla="*/ 4637314 w 5032463"/>
              <a:gd name="connsiteY112" fmla="*/ 2955471 h 4718957"/>
              <a:gd name="connsiteX113" fmla="*/ 4604657 w 5032463"/>
              <a:gd name="connsiteY113" fmla="*/ 2988129 h 4718957"/>
              <a:gd name="connsiteX114" fmla="*/ 4523014 w 5032463"/>
              <a:gd name="connsiteY114" fmla="*/ 3053443 h 4718957"/>
              <a:gd name="connsiteX115" fmla="*/ 4490357 w 5032463"/>
              <a:gd name="connsiteY115" fmla="*/ 3102429 h 4718957"/>
              <a:gd name="connsiteX116" fmla="*/ 4441372 w 5032463"/>
              <a:gd name="connsiteY116" fmla="*/ 3151414 h 4718957"/>
              <a:gd name="connsiteX117" fmla="*/ 4408714 w 5032463"/>
              <a:gd name="connsiteY117" fmla="*/ 3200400 h 4718957"/>
              <a:gd name="connsiteX118" fmla="*/ 4310743 w 5032463"/>
              <a:gd name="connsiteY118" fmla="*/ 3298371 h 4718957"/>
              <a:gd name="connsiteX119" fmla="*/ 4278086 w 5032463"/>
              <a:gd name="connsiteY119" fmla="*/ 3331029 h 4718957"/>
              <a:gd name="connsiteX120" fmla="*/ 4229100 w 5032463"/>
              <a:gd name="connsiteY120" fmla="*/ 3396343 h 4718957"/>
              <a:gd name="connsiteX121" fmla="*/ 4196443 w 5032463"/>
              <a:gd name="connsiteY121" fmla="*/ 3445329 h 4718957"/>
              <a:gd name="connsiteX122" fmla="*/ 4082143 w 5032463"/>
              <a:gd name="connsiteY122" fmla="*/ 3559629 h 4718957"/>
              <a:gd name="connsiteX123" fmla="*/ 4000500 w 5032463"/>
              <a:gd name="connsiteY123" fmla="*/ 3673929 h 4718957"/>
              <a:gd name="connsiteX124" fmla="*/ 3967843 w 5032463"/>
              <a:gd name="connsiteY124" fmla="*/ 3722914 h 4718957"/>
              <a:gd name="connsiteX125" fmla="*/ 3853543 w 5032463"/>
              <a:gd name="connsiteY125" fmla="*/ 3837214 h 4718957"/>
              <a:gd name="connsiteX126" fmla="*/ 3820886 w 5032463"/>
              <a:gd name="connsiteY126" fmla="*/ 3886200 h 4718957"/>
              <a:gd name="connsiteX127" fmla="*/ 3771900 w 5032463"/>
              <a:gd name="connsiteY127" fmla="*/ 3935186 h 4718957"/>
              <a:gd name="connsiteX128" fmla="*/ 3706586 w 5032463"/>
              <a:gd name="connsiteY128" fmla="*/ 4033157 h 4718957"/>
              <a:gd name="connsiteX129" fmla="*/ 3608614 w 5032463"/>
              <a:gd name="connsiteY129" fmla="*/ 4131129 h 4718957"/>
              <a:gd name="connsiteX130" fmla="*/ 3559629 w 5032463"/>
              <a:gd name="connsiteY130" fmla="*/ 4196443 h 4718957"/>
              <a:gd name="connsiteX131" fmla="*/ 3429000 w 5032463"/>
              <a:gd name="connsiteY131" fmla="*/ 4327071 h 4718957"/>
              <a:gd name="connsiteX132" fmla="*/ 3396343 w 5032463"/>
              <a:gd name="connsiteY132" fmla="*/ 4359729 h 4718957"/>
              <a:gd name="connsiteX133" fmla="*/ 3265714 w 5032463"/>
              <a:gd name="connsiteY133" fmla="*/ 4474029 h 4718957"/>
              <a:gd name="connsiteX134" fmla="*/ 3216729 w 5032463"/>
              <a:gd name="connsiteY134" fmla="*/ 4490357 h 4718957"/>
              <a:gd name="connsiteX135" fmla="*/ 3118757 w 5032463"/>
              <a:gd name="connsiteY135" fmla="*/ 4572000 h 4718957"/>
              <a:gd name="connsiteX136" fmla="*/ 3069772 w 5032463"/>
              <a:gd name="connsiteY136" fmla="*/ 4588329 h 4718957"/>
              <a:gd name="connsiteX137" fmla="*/ 3020786 w 5032463"/>
              <a:gd name="connsiteY137" fmla="*/ 4620986 h 4718957"/>
              <a:gd name="connsiteX138" fmla="*/ 2922814 w 5032463"/>
              <a:gd name="connsiteY138" fmla="*/ 4653643 h 4718957"/>
              <a:gd name="connsiteX139" fmla="*/ 2873829 w 5032463"/>
              <a:gd name="connsiteY139" fmla="*/ 4669971 h 4718957"/>
              <a:gd name="connsiteX140" fmla="*/ 2808514 w 5032463"/>
              <a:gd name="connsiteY140" fmla="*/ 4686300 h 4718957"/>
              <a:gd name="connsiteX141" fmla="*/ 2710543 w 5032463"/>
              <a:gd name="connsiteY141" fmla="*/ 4718957 h 4718957"/>
              <a:gd name="connsiteX142" fmla="*/ 2645229 w 5032463"/>
              <a:gd name="connsiteY142" fmla="*/ 4702629 h 4718957"/>
              <a:gd name="connsiteX143" fmla="*/ 2628900 w 5032463"/>
              <a:gd name="connsiteY143" fmla="*/ 4572000 h 4718957"/>
              <a:gd name="connsiteX144" fmla="*/ 2612572 w 5032463"/>
              <a:gd name="connsiteY144" fmla="*/ 4457700 h 4718957"/>
              <a:gd name="connsiteX145" fmla="*/ 2579914 w 5032463"/>
              <a:gd name="connsiteY145" fmla="*/ 4343400 h 4718957"/>
              <a:gd name="connsiteX146" fmla="*/ 2563586 w 5032463"/>
              <a:gd name="connsiteY146" fmla="*/ 4261757 h 4718957"/>
              <a:gd name="connsiteX147" fmla="*/ 2530929 w 5032463"/>
              <a:gd name="connsiteY147" fmla="*/ 4163786 h 4718957"/>
              <a:gd name="connsiteX148" fmla="*/ 2498272 w 5032463"/>
              <a:gd name="connsiteY148" fmla="*/ 4065814 h 4718957"/>
              <a:gd name="connsiteX149" fmla="*/ 2481943 w 5032463"/>
              <a:gd name="connsiteY149" fmla="*/ 4016829 h 4718957"/>
              <a:gd name="connsiteX150" fmla="*/ 2432957 w 5032463"/>
              <a:gd name="connsiteY150" fmla="*/ 3853543 h 4718957"/>
              <a:gd name="connsiteX151" fmla="*/ 2334986 w 5032463"/>
              <a:gd name="connsiteY151" fmla="*/ 3657600 h 4718957"/>
              <a:gd name="connsiteX152" fmla="*/ 2334986 w 5032463"/>
              <a:gd name="connsiteY152" fmla="*/ 3526971 h 4718957"/>
              <a:gd name="connsiteX153" fmla="*/ 2334986 w 5032463"/>
              <a:gd name="connsiteY153" fmla="*/ 3690257 h 4718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</a:cxnLst>
            <a:rect l="l" t="t" r="r" b="b"/>
            <a:pathLst>
              <a:path w="5032463" h="4718957">
                <a:moveTo>
                  <a:pt x="2302329" y="3592286"/>
                </a:moveTo>
                <a:lnTo>
                  <a:pt x="2302329" y="3592286"/>
                </a:lnTo>
                <a:cubicBezTo>
                  <a:pt x="2318657" y="3488872"/>
                  <a:pt x="2329961" y="3384538"/>
                  <a:pt x="2351314" y="3282043"/>
                </a:cubicBezTo>
                <a:cubicBezTo>
                  <a:pt x="2357292" y="3253348"/>
                  <a:pt x="2373680" y="3227845"/>
                  <a:pt x="2383972" y="3200400"/>
                </a:cubicBezTo>
                <a:cubicBezTo>
                  <a:pt x="2390015" y="3184284"/>
                  <a:pt x="2392603" y="3166809"/>
                  <a:pt x="2400300" y="3151414"/>
                </a:cubicBezTo>
                <a:cubicBezTo>
                  <a:pt x="2409076" y="3133861"/>
                  <a:pt x="2424181" y="3119981"/>
                  <a:pt x="2432957" y="3102429"/>
                </a:cubicBezTo>
                <a:cubicBezTo>
                  <a:pt x="2440654" y="3087034"/>
                  <a:pt x="2438719" y="3067029"/>
                  <a:pt x="2449286" y="3053443"/>
                </a:cubicBezTo>
                <a:cubicBezTo>
                  <a:pt x="2477640" y="3016987"/>
                  <a:pt x="2518406" y="2991535"/>
                  <a:pt x="2547257" y="2955471"/>
                </a:cubicBezTo>
                <a:cubicBezTo>
                  <a:pt x="2557320" y="2942892"/>
                  <a:pt x="2616584" y="2862655"/>
                  <a:pt x="2645229" y="2841171"/>
                </a:cubicBezTo>
                <a:cubicBezTo>
                  <a:pt x="2735062" y="2773796"/>
                  <a:pt x="2715814" y="2784985"/>
                  <a:pt x="2792186" y="2759529"/>
                </a:cubicBezTo>
                <a:cubicBezTo>
                  <a:pt x="2904478" y="2684666"/>
                  <a:pt x="2852922" y="2706625"/>
                  <a:pt x="2939143" y="2677886"/>
                </a:cubicBezTo>
                <a:cubicBezTo>
                  <a:pt x="2955472" y="2667000"/>
                  <a:pt x="2970576" y="2654005"/>
                  <a:pt x="2988129" y="2645229"/>
                </a:cubicBezTo>
                <a:cubicBezTo>
                  <a:pt x="3123335" y="2577625"/>
                  <a:pt x="2945712" y="2689834"/>
                  <a:pt x="3086100" y="2596243"/>
                </a:cubicBezTo>
                <a:cubicBezTo>
                  <a:pt x="3080657" y="2509157"/>
                  <a:pt x="3084117" y="2421054"/>
                  <a:pt x="3069772" y="2334986"/>
                </a:cubicBezTo>
                <a:cubicBezTo>
                  <a:pt x="3064643" y="2304210"/>
                  <a:pt x="3007335" y="2291487"/>
                  <a:pt x="2988129" y="2286000"/>
                </a:cubicBezTo>
                <a:cubicBezTo>
                  <a:pt x="2870795" y="2252475"/>
                  <a:pt x="2975854" y="2287014"/>
                  <a:pt x="2841172" y="2253343"/>
                </a:cubicBezTo>
                <a:cubicBezTo>
                  <a:pt x="2783593" y="2238948"/>
                  <a:pt x="2792330" y="2229414"/>
                  <a:pt x="2726872" y="2220686"/>
                </a:cubicBezTo>
                <a:cubicBezTo>
                  <a:pt x="2667281" y="2212741"/>
                  <a:pt x="2607129" y="2209800"/>
                  <a:pt x="2547257" y="2204357"/>
                </a:cubicBezTo>
                <a:cubicBezTo>
                  <a:pt x="2374197" y="2161093"/>
                  <a:pt x="2631654" y="2222672"/>
                  <a:pt x="2351314" y="2171700"/>
                </a:cubicBezTo>
                <a:cubicBezTo>
                  <a:pt x="2334380" y="2168621"/>
                  <a:pt x="2318934" y="2159900"/>
                  <a:pt x="2302329" y="2155371"/>
                </a:cubicBezTo>
                <a:cubicBezTo>
                  <a:pt x="2259027" y="2143561"/>
                  <a:pt x="2211845" y="2142786"/>
                  <a:pt x="2171700" y="2122714"/>
                </a:cubicBezTo>
                <a:cubicBezTo>
                  <a:pt x="2010915" y="2042322"/>
                  <a:pt x="2212380" y="2140794"/>
                  <a:pt x="2024743" y="2057400"/>
                </a:cubicBezTo>
                <a:cubicBezTo>
                  <a:pt x="2002500" y="2047514"/>
                  <a:pt x="1982029" y="2033783"/>
                  <a:pt x="1959429" y="2024743"/>
                </a:cubicBezTo>
                <a:cubicBezTo>
                  <a:pt x="1927467" y="2011958"/>
                  <a:pt x="1894853" y="2000435"/>
                  <a:pt x="1861457" y="1992086"/>
                </a:cubicBezTo>
                <a:cubicBezTo>
                  <a:pt x="1839686" y="1986643"/>
                  <a:pt x="1816858" y="1984388"/>
                  <a:pt x="1796143" y="1975757"/>
                </a:cubicBezTo>
                <a:cubicBezTo>
                  <a:pt x="1653834" y="1916461"/>
                  <a:pt x="1697382" y="1929485"/>
                  <a:pt x="1600200" y="1861457"/>
                </a:cubicBezTo>
                <a:cubicBezTo>
                  <a:pt x="1568046" y="1838949"/>
                  <a:pt x="1540716" y="1803841"/>
                  <a:pt x="1502229" y="1796143"/>
                </a:cubicBezTo>
                <a:cubicBezTo>
                  <a:pt x="1475015" y="1790700"/>
                  <a:pt x="1447511" y="1786545"/>
                  <a:pt x="1420586" y="1779814"/>
                </a:cubicBezTo>
                <a:cubicBezTo>
                  <a:pt x="1383517" y="1770547"/>
                  <a:pt x="1319934" y="1742070"/>
                  <a:pt x="1289957" y="1730829"/>
                </a:cubicBezTo>
                <a:cubicBezTo>
                  <a:pt x="1273841" y="1724786"/>
                  <a:pt x="1256018" y="1722859"/>
                  <a:pt x="1240972" y="1714500"/>
                </a:cubicBezTo>
                <a:cubicBezTo>
                  <a:pt x="1206662" y="1695439"/>
                  <a:pt x="1175657" y="1670957"/>
                  <a:pt x="1143000" y="1649186"/>
                </a:cubicBezTo>
                <a:lnTo>
                  <a:pt x="1045029" y="1583871"/>
                </a:lnTo>
                <a:cubicBezTo>
                  <a:pt x="1028700" y="1572985"/>
                  <a:pt x="1014661" y="1557420"/>
                  <a:pt x="996043" y="1551214"/>
                </a:cubicBezTo>
                <a:cubicBezTo>
                  <a:pt x="881171" y="1512925"/>
                  <a:pt x="1022971" y="1562756"/>
                  <a:pt x="881743" y="1502229"/>
                </a:cubicBezTo>
                <a:cubicBezTo>
                  <a:pt x="865923" y="1495449"/>
                  <a:pt x="848152" y="1493597"/>
                  <a:pt x="832757" y="1485900"/>
                </a:cubicBezTo>
                <a:cubicBezTo>
                  <a:pt x="815205" y="1477124"/>
                  <a:pt x="801324" y="1462019"/>
                  <a:pt x="783772" y="1453243"/>
                </a:cubicBezTo>
                <a:cubicBezTo>
                  <a:pt x="768377" y="1445546"/>
                  <a:pt x="750606" y="1443694"/>
                  <a:pt x="734786" y="1436914"/>
                </a:cubicBezTo>
                <a:cubicBezTo>
                  <a:pt x="615249" y="1385684"/>
                  <a:pt x="724572" y="1418031"/>
                  <a:pt x="604157" y="1387929"/>
                </a:cubicBezTo>
                <a:cubicBezTo>
                  <a:pt x="582386" y="1377043"/>
                  <a:pt x="561443" y="1364311"/>
                  <a:pt x="538843" y="1355271"/>
                </a:cubicBezTo>
                <a:cubicBezTo>
                  <a:pt x="506882" y="1342486"/>
                  <a:pt x="473529" y="1333500"/>
                  <a:pt x="440872" y="1322614"/>
                </a:cubicBezTo>
                <a:cubicBezTo>
                  <a:pt x="424543" y="1317171"/>
                  <a:pt x="407281" y="1313983"/>
                  <a:pt x="391886" y="1306286"/>
                </a:cubicBezTo>
                <a:cubicBezTo>
                  <a:pt x="370115" y="1295400"/>
                  <a:pt x="349172" y="1282669"/>
                  <a:pt x="326572" y="1273629"/>
                </a:cubicBezTo>
                <a:cubicBezTo>
                  <a:pt x="294610" y="1260844"/>
                  <a:pt x="228600" y="1240971"/>
                  <a:pt x="228600" y="1240971"/>
                </a:cubicBezTo>
                <a:cubicBezTo>
                  <a:pt x="206829" y="1224643"/>
                  <a:pt x="182529" y="1211229"/>
                  <a:pt x="163286" y="1191986"/>
                </a:cubicBezTo>
                <a:cubicBezTo>
                  <a:pt x="129882" y="1158582"/>
                  <a:pt x="123585" y="1116106"/>
                  <a:pt x="97972" y="1077686"/>
                </a:cubicBezTo>
                <a:cubicBezTo>
                  <a:pt x="89432" y="1064877"/>
                  <a:pt x="76200" y="1055915"/>
                  <a:pt x="65314" y="1045029"/>
                </a:cubicBezTo>
                <a:lnTo>
                  <a:pt x="32657" y="947057"/>
                </a:lnTo>
                <a:cubicBezTo>
                  <a:pt x="27214" y="930728"/>
                  <a:pt x="19705" y="914949"/>
                  <a:pt x="16329" y="898071"/>
                </a:cubicBezTo>
                <a:lnTo>
                  <a:pt x="0" y="816429"/>
                </a:lnTo>
                <a:cubicBezTo>
                  <a:pt x="5443" y="713015"/>
                  <a:pt x="6953" y="609318"/>
                  <a:pt x="16329" y="506186"/>
                </a:cubicBezTo>
                <a:cubicBezTo>
                  <a:pt x="17887" y="489045"/>
                  <a:pt x="24298" y="472246"/>
                  <a:pt x="32657" y="457200"/>
                </a:cubicBezTo>
                <a:cubicBezTo>
                  <a:pt x="136225" y="270777"/>
                  <a:pt x="58564" y="416652"/>
                  <a:pt x="130629" y="326571"/>
                </a:cubicBezTo>
                <a:cubicBezTo>
                  <a:pt x="142888" y="311247"/>
                  <a:pt x="149409" y="291462"/>
                  <a:pt x="163286" y="277586"/>
                </a:cubicBezTo>
                <a:cubicBezTo>
                  <a:pt x="177163" y="263709"/>
                  <a:pt x="196948" y="257188"/>
                  <a:pt x="212272" y="244929"/>
                </a:cubicBezTo>
                <a:cubicBezTo>
                  <a:pt x="267537" y="200717"/>
                  <a:pt x="245236" y="179511"/>
                  <a:pt x="342900" y="146957"/>
                </a:cubicBezTo>
                <a:cubicBezTo>
                  <a:pt x="575700" y="69358"/>
                  <a:pt x="333459" y="147321"/>
                  <a:pt x="506186" y="97971"/>
                </a:cubicBezTo>
                <a:cubicBezTo>
                  <a:pt x="522736" y="93243"/>
                  <a:pt x="538474" y="85817"/>
                  <a:pt x="555172" y="81643"/>
                </a:cubicBezTo>
                <a:cubicBezTo>
                  <a:pt x="582096" y="74912"/>
                  <a:pt x="610039" y="72616"/>
                  <a:pt x="636814" y="65314"/>
                </a:cubicBezTo>
                <a:cubicBezTo>
                  <a:pt x="722027" y="42074"/>
                  <a:pt x="723587" y="30240"/>
                  <a:pt x="800100" y="16329"/>
                </a:cubicBezTo>
                <a:cubicBezTo>
                  <a:pt x="837966" y="9444"/>
                  <a:pt x="876300" y="5443"/>
                  <a:pt x="914400" y="0"/>
                </a:cubicBezTo>
                <a:cubicBezTo>
                  <a:pt x="1039586" y="5443"/>
                  <a:pt x="1165168" y="4984"/>
                  <a:pt x="1289957" y="16329"/>
                </a:cubicBezTo>
                <a:cubicBezTo>
                  <a:pt x="1389044" y="25337"/>
                  <a:pt x="1425726" y="39814"/>
                  <a:pt x="1502229" y="65314"/>
                </a:cubicBezTo>
                <a:lnTo>
                  <a:pt x="1600200" y="130629"/>
                </a:lnTo>
                <a:cubicBezTo>
                  <a:pt x="1616529" y="141515"/>
                  <a:pt x="1633486" y="151511"/>
                  <a:pt x="1649186" y="163286"/>
                </a:cubicBezTo>
                <a:cubicBezTo>
                  <a:pt x="1663972" y="174376"/>
                  <a:pt x="1739615" y="232993"/>
                  <a:pt x="1763486" y="244929"/>
                </a:cubicBezTo>
                <a:cubicBezTo>
                  <a:pt x="1778881" y="252626"/>
                  <a:pt x="1796143" y="255814"/>
                  <a:pt x="1812472" y="261257"/>
                </a:cubicBezTo>
                <a:cubicBezTo>
                  <a:pt x="1952850" y="354843"/>
                  <a:pt x="1775242" y="242643"/>
                  <a:pt x="1910443" y="310243"/>
                </a:cubicBezTo>
                <a:cubicBezTo>
                  <a:pt x="1927996" y="319019"/>
                  <a:pt x="1941391" y="335169"/>
                  <a:pt x="1959429" y="342900"/>
                </a:cubicBezTo>
                <a:cubicBezTo>
                  <a:pt x="1980056" y="351740"/>
                  <a:pt x="2003165" y="353064"/>
                  <a:pt x="2024743" y="359229"/>
                </a:cubicBezTo>
                <a:cubicBezTo>
                  <a:pt x="2041293" y="363957"/>
                  <a:pt x="2057909" y="368777"/>
                  <a:pt x="2073729" y="375557"/>
                </a:cubicBezTo>
                <a:cubicBezTo>
                  <a:pt x="2096102" y="385145"/>
                  <a:pt x="2116670" y="398626"/>
                  <a:pt x="2139043" y="408214"/>
                </a:cubicBezTo>
                <a:cubicBezTo>
                  <a:pt x="2171842" y="422271"/>
                  <a:pt x="2220194" y="432584"/>
                  <a:pt x="2253343" y="440871"/>
                </a:cubicBezTo>
                <a:cubicBezTo>
                  <a:pt x="2280557" y="468085"/>
                  <a:pt x="2302963" y="501165"/>
                  <a:pt x="2334986" y="522514"/>
                </a:cubicBezTo>
                <a:cubicBezTo>
                  <a:pt x="2351315" y="533400"/>
                  <a:pt x="2369203" y="542248"/>
                  <a:pt x="2383972" y="555171"/>
                </a:cubicBezTo>
                <a:cubicBezTo>
                  <a:pt x="2412936" y="580515"/>
                  <a:pt x="2444265" y="604791"/>
                  <a:pt x="2465614" y="636814"/>
                </a:cubicBezTo>
                <a:cubicBezTo>
                  <a:pt x="2476500" y="653143"/>
                  <a:pt x="2484395" y="671923"/>
                  <a:pt x="2498272" y="685800"/>
                </a:cubicBezTo>
                <a:cubicBezTo>
                  <a:pt x="2512148" y="699676"/>
                  <a:pt x="2531558" y="706682"/>
                  <a:pt x="2547257" y="718457"/>
                </a:cubicBezTo>
                <a:cubicBezTo>
                  <a:pt x="2606842" y="763145"/>
                  <a:pt x="2659260" y="815280"/>
                  <a:pt x="2726872" y="849086"/>
                </a:cubicBezTo>
                <a:cubicBezTo>
                  <a:pt x="2748643" y="859972"/>
                  <a:pt x="2772379" y="867595"/>
                  <a:pt x="2792186" y="881743"/>
                </a:cubicBezTo>
                <a:cubicBezTo>
                  <a:pt x="2810977" y="895165"/>
                  <a:pt x="2822381" y="917307"/>
                  <a:pt x="2841172" y="930729"/>
                </a:cubicBezTo>
                <a:cubicBezTo>
                  <a:pt x="2860979" y="944877"/>
                  <a:pt x="2887013" y="948781"/>
                  <a:pt x="2906486" y="963386"/>
                </a:cubicBezTo>
                <a:cubicBezTo>
                  <a:pt x="2931117" y="981860"/>
                  <a:pt x="2947758" y="1009466"/>
                  <a:pt x="2971800" y="1028700"/>
                </a:cubicBezTo>
                <a:cubicBezTo>
                  <a:pt x="3002448" y="1053219"/>
                  <a:pt x="3042019" y="1066260"/>
                  <a:pt x="3069772" y="1094014"/>
                </a:cubicBezTo>
                <a:cubicBezTo>
                  <a:pt x="3086100" y="1110343"/>
                  <a:pt x="3099966" y="1129578"/>
                  <a:pt x="3118757" y="1143000"/>
                </a:cubicBezTo>
                <a:cubicBezTo>
                  <a:pt x="3138564" y="1157148"/>
                  <a:pt x="3163199" y="1163134"/>
                  <a:pt x="3184072" y="1175657"/>
                </a:cubicBezTo>
                <a:cubicBezTo>
                  <a:pt x="3217728" y="1195850"/>
                  <a:pt x="3244808" y="1228559"/>
                  <a:pt x="3282043" y="1240971"/>
                </a:cubicBezTo>
                <a:cubicBezTo>
                  <a:pt x="3401304" y="1280726"/>
                  <a:pt x="3346618" y="1265280"/>
                  <a:pt x="3445329" y="1289957"/>
                </a:cubicBezTo>
                <a:cubicBezTo>
                  <a:pt x="3461657" y="1300843"/>
                  <a:pt x="3476762" y="1313838"/>
                  <a:pt x="3494314" y="1322614"/>
                </a:cubicBezTo>
                <a:cubicBezTo>
                  <a:pt x="3509709" y="1330311"/>
                  <a:pt x="3526159" y="1337385"/>
                  <a:pt x="3543300" y="1338943"/>
                </a:cubicBezTo>
                <a:cubicBezTo>
                  <a:pt x="3646432" y="1348319"/>
                  <a:pt x="3750129" y="1349828"/>
                  <a:pt x="3853543" y="1355271"/>
                </a:cubicBezTo>
                <a:lnTo>
                  <a:pt x="3967843" y="1371600"/>
                </a:lnTo>
                <a:cubicBezTo>
                  <a:pt x="4011340" y="1377400"/>
                  <a:pt x="4055100" y="1381256"/>
                  <a:pt x="4098472" y="1387929"/>
                </a:cubicBezTo>
                <a:cubicBezTo>
                  <a:pt x="4125902" y="1392149"/>
                  <a:pt x="4152809" y="1399292"/>
                  <a:pt x="4180114" y="1404257"/>
                </a:cubicBezTo>
                <a:cubicBezTo>
                  <a:pt x="4217440" y="1411044"/>
                  <a:pt x="4319407" y="1425917"/>
                  <a:pt x="4359729" y="1436914"/>
                </a:cubicBezTo>
                <a:cubicBezTo>
                  <a:pt x="4392940" y="1445971"/>
                  <a:pt x="4425043" y="1458685"/>
                  <a:pt x="4457700" y="1469571"/>
                </a:cubicBezTo>
                <a:cubicBezTo>
                  <a:pt x="4505317" y="1485444"/>
                  <a:pt x="4525883" y="1489734"/>
                  <a:pt x="4572000" y="1518557"/>
                </a:cubicBezTo>
                <a:cubicBezTo>
                  <a:pt x="4595078" y="1532981"/>
                  <a:pt x="4615019" y="1551937"/>
                  <a:pt x="4637314" y="1567543"/>
                </a:cubicBezTo>
                <a:cubicBezTo>
                  <a:pt x="4712622" y="1620259"/>
                  <a:pt x="4779419" y="1650073"/>
                  <a:pt x="4833257" y="1730829"/>
                </a:cubicBezTo>
                <a:lnTo>
                  <a:pt x="4898572" y="1828800"/>
                </a:lnTo>
                <a:lnTo>
                  <a:pt x="4931229" y="1877786"/>
                </a:lnTo>
                <a:lnTo>
                  <a:pt x="4980214" y="2024743"/>
                </a:lnTo>
                <a:lnTo>
                  <a:pt x="4996543" y="2073729"/>
                </a:lnTo>
                <a:lnTo>
                  <a:pt x="5012872" y="2122714"/>
                </a:lnTo>
                <a:cubicBezTo>
                  <a:pt x="5039991" y="2285432"/>
                  <a:pt x="5037978" y="2227107"/>
                  <a:pt x="5012872" y="2465614"/>
                </a:cubicBezTo>
                <a:cubicBezTo>
                  <a:pt x="5010523" y="2487932"/>
                  <a:pt x="5005383" y="2510302"/>
                  <a:pt x="4996543" y="2530929"/>
                </a:cubicBezTo>
                <a:cubicBezTo>
                  <a:pt x="4988813" y="2548967"/>
                  <a:pt x="4975292" y="2563945"/>
                  <a:pt x="4963886" y="2579914"/>
                </a:cubicBezTo>
                <a:cubicBezTo>
                  <a:pt x="4948068" y="2602059"/>
                  <a:pt x="4930718" y="2623084"/>
                  <a:pt x="4914900" y="2645229"/>
                </a:cubicBezTo>
                <a:cubicBezTo>
                  <a:pt x="4903494" y="2661198"/>
                  <a:pt x="4894806" y="2679138"/>
                  <a:pt x="4882243" y="2694214"/>
                </a:cubicBezTo>
                <a:cubicBezTo>
                  <a:pt x="4867460" y="2711954"/>
                  <a:pt x="4848040" y="2725460"/>
                  <a:pt x="4833257" y="2743200"/>
                </a:cubicBezTo>
                <a:cubicBezTo>
                  <a:pt x="4820694" y="2758276"/>
                  <a:pt x="4813523" y="2777417"/>
                  <a:pt x="4800600" y="2792186"/>
                </a:cubicBezTo>
                <a:cubicBezTo>
                  <a:pt x="4775256" y="2821150"/>
                  <a:pt x="4740306" y="2841806"/>
                  <a:pt x="4718957" y="2873829"/>
                </a:cubicBezTo>
                <a:cubicBezTo>
                  <a:pt x="4708071" y="2890157"/>
                  <a:pt x="4700177" y="2908938"/>
                  <a:pt x="4686300" y="2922814"/>
                </a:cubicBezTo>
                <a:cubicBezTo>
                  <a:pt x="4672423" y="2936691"/>
                  <a:pt x="4652638" y="2943212"/>
                  <a:pt x="4637314" y="2955471"/>
                </a:cubicBezTo>
                <a:cubicBezTo>
                  <a:pt x="4625293" y="2965088"/>
                  <a:pt x="4616678" y="2978512"/>
                  <a:pt x="4604657" y="2988129"/>
                </a:cubicBezTo>
                <a:cubicBezTo>
                  <a:pt x="4557510" y="3025847"/>
                  <a:pt x="4558058" y="3009639"/>
                  <a:pt x="4523014" y="3053443"/>
                </a:cubicBezTo>
                <a:cubicBezTo>
                  <a:pt x="4510755" y="3068767"/>
                  <a:pt x="4502920" y="3087353"/>
                  <a:pt x="4490357" y="3102429"/>
                </a:cubicBezTo>
                <a:cubicBezTo>
                  <a:pt x="4475574" y="3120169"/>
                  <a:pt x="4456155" y="3133674"/>
                  <a:pt x="4441372" y="3151414"/>
                </a:cubicBezTo>
                <a:cubicBezTo>
                  <a:pt x="4428809" y="3166490"/>
                  <a:pt x="4421752" y="3185732"/>
                  <a:pt x="4408714" y="3200400"/>
                </a:cubicBezTo>
                <a:cubicBezTo>
                  <a:pt x="4378031" y="3234918"/>
                  <a:pt x="4343400" y="3265714"/>
                  <a:pt x="4310743" y="3298371"/>
                </a:cubicBezTo>
                <a:cubicBezTo>
                  <a:pt x="4299857" y="3309257"/>
                  <a:pt x="4287323" y="3318713"/>
                  <a:pt x="4278086" y="3331029"/>
                </a:cubicBezTo>
                <a:cubicBezTo>
                  <a:pt x="4261757" y="3352800"/>
                  <a:pt x="4244918" y="3374198"/>
                  <a:pt x="4229100" y="3396343"/>
                </a:cubicBezTo>
                <a:cubicBezTo>
                  <a:pt x="4217693" y="3412312"/>
                  <a:pt x="4209571" y="3430742"/>
                  <a:pt x="4196443" y="3445329"/>
                </a:cubicBezTo>
                <a:cubicBezTo>
                  <a:pt x="4160398" y="3485379"/>
                  <a:pt x="4106240" y="3511436"/>
                  <a:pt x="4082143" y="3559629"/>
                </a:cubicBezTo>
                <a:cubicBezTo>
                  <a:pt x="4021715" y="3680485"/>
                  <a:pt x="4083246" y="3574634"/>
                  <a:pt x="4000500" y="3673929"/>
                </a:cubicBezTo>
                <a:cubicBezTo>
                  <a:pt x="3987937" y="3689005"/>
                  <a:pt x="3980971" y="3708327"/>
                  <a:pt x="3967843" y="3722914"/>
                </a:cubicBezTo>
                <a:cubicBezTo>
                  <a:pt x="3931798" y="3762964"/>
                  <a:pt x="3883431" y="3792382"/>
                  <a:pt x="3853543" y="3837214"/>
                </a:cubicBezTo>
                <a:cubicBezTo>
                  <a:pt x="3842657" y="3853543"/>
                  <a:pt x="3833449" y="3871124"/>
                  <a:pt x="3820886" y="3886200"/>
                </a:cubicBezTo>
                <a:cubicBezTo>
                  <a:pt x="3806103" y="3903940"/>
                  <a:pt x="3786077" y="3916958"/>
                  <a:pt x="3771900" y="3935186"/>
                </a:cubicBezTo>
                <a:cubicBezTo>
                  <a:pt x="3747804" y="3966167"/>
                  <a:pt x="3734339" y="4005404"/>
                  <a:pt x="3706586" y="4033157"/>
                </a:cubicBezTo>
                <a:cubicBezTo>
                  <a:pt x="3673929" y="4065814"/>
                  <a:pt x="3636324" y="4094181"/>
                  <a:pt x="3608614" y="4131129"/>
                </a:cubicBezTo>
                <a:cubicBezTo>
                  <a:pt x="3592286" y="4152900"/>
                  <a:pt x="3578018" y="4176382"/>
                  <a:pt x="3559629" y="4196443"/>
                </a:cubicBezTo>
                <a:cubicBezTo>
                  <a:pt x="3518019" y="4241836"/>
                  <a:pt x="3472543" y="4283528"/>
                  <a:pt x="3429000" y="4327071"/>
                </a:cubicBezTo>
                <a:lnTo>
                  <a:pt x="3396343" y="4359729"/>
                </a:lnTo>
                <a:cubicBezTo>
                  <a:pt x="3354186" y="4401886"/>
                  <a:pt x="3318182" y="4444047"/>
                  <a:pt x="3265714" y="4474029"/>
                </a:cubicBezTo>
                <a:cubicBezTo>
                  <a:pt x="3250770" y="4482568"/>
                  <a:pt x="3233057" y="4484914"/>
                  <a:pt x="3216729" y="4490357"/>
                </a:cubicBezTo>
                <a:cubicBezTo>
                  <a:pt x="3180615" y="4526471"/>
                  <a:pt x="3164225" y="4549266"/>
                  <a:pt x="3118757" y="4572000"/>
                </a:cubicBezTo>
                <a:cubicBezTo>
                  <a:pt x="3103362" y="4579697"/>
                  <a:pt x="3085167" y="4580632"/>
                  <a:pt x="3069772" y="4588329"/>
                </a:cubicBezTo>
                <a:cubicBezTo>
                  <a:pt x="3052219" y="4597105"/>
                  <a:pt x="3038719" y="4613016"/>
                  <a:pt x="3020786" y="4620986"/>
                </a:cubicBezTo>
                <a:cubicBezTo>
                  <a:pt x="2989329" y="4634967"/>
                  <a:pt x="2955471" y="4642757"/>
                  <a:pt x="2922814" y="4653643"/>
                </a:cubicBezTo>
                <a:cubicBezTo>
                  <a:pt x="2906486" y="4659086"/>
                  <a:pt x="2890527" y="4665797"/>
                  <a:pt x="2873829" y="4669971"/>
                </a:cubicBezTo>
                <a:cubicBezTo>
                  <a:pt x="2852057" y="4675414"/>
                  <a:pt x="2830009" y="4679851"/>
                  <a:pt x="2808514" y="4686300"/>
                </a:cubicBezTo>
                <a:cubicBezTo>
                  <a:pt x="2775542" y="4696192"/>
                  <a:pt x="2710543" y="4718957"/>
                  <a:pt x="2710543" y="4718957"/>
                </a:cubicBezTo>
                <a:cubicBezTo>
                  <a:pt x="2688772" y="4713514"/>
                  <a:pt x="2656127" y="4722246"/>
                  <a:pt x="2645229" y="4702629"/>
                </a:cubicBezTo>
                <a:cubicBezTo>
                  <a:pt x="2623918" y="4664269"/>
                  <a:pt x="2634700" y="4615497"/>
                  <a:pt x="2628900" y="4572000"/>
                </a:cubicBezTo>
                <a:cubicBezTo>
                  <a:pt x="2623813" y="4533851"/>
                  <a:pt x="2619457" y="4495566"/>
                  <a:pt x="2612572" y="4457700"/>
                </a:cubicBezTo>
                <a:cubicBezTo>
                  <a:pt x="2592210" y="4345708"/>
                  <a:pt x="2603231" y="4436669"/>
                  <a:pt x="2579914" y="4343400"/>
                </a:cubicBezTo>
                <a:cubicBezTo>
                  <a:pt x="2573183" y="4316475"/>
                  <a:pt x="2570888" y="4288532"/>
                  <a:pt x="2563586" y="4261757"/>
                </a:cubicBezTo>
                <a:cubicBezTo>
                  <a:pt x="2554529" y="4228546"/>
                  <a:pt x="2541815" y="4196443"/>
                  <a:pt x="2530929" y="4163786"/>
                </a:cubicBezTo>
                <a:lnTo>
                  <a:pt x="2498272" y="4065814"/>
                </a:lnTo>
                <a:cubicBezTo>
                  <a:pt x="2492829" y="4049486"/>
                  <a:pt x="2486117" y="4033527"/>
                  <a:pt x="2481943" y="4016829"/>
                </a:cubicBezTo>
                <a:cubicBezTo>
                  <a:pt x="2472815" y="3980319"/>
                  <a:pt x="2448858" y="3877395"/>
                  <a:pt x="2432957" y="3853543"/>
                </a:cubicBezTo>
                <a:cubicBezTo>
                  <a:pt x="2399935" y="3804009"/>
                  <a:pt x="2334986" y="3725202"/>
                  <a:pt x="2334986" y="3657600"/>
                </a:cubicBezTo>
                <a:lnTo>
                  <a:pt x="2334986" y="3526971"/>
                </a:lnTo>
                <a:lnTo>
                  <a:pt x="2334986" y="3690257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4302074" y="2327005"/>
            <a:ext cx="491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011495" y="2340341"/>
            <a:ext cx="428322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838200" y="235195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528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Association rules vs Decision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Association Rules</a:t>
            </a:r>
          </a:p>
          <a:p>
            <a:r>
              <a:rPr lang="en-US" dirty="0" smtClean="0"/>
              <a:t>Pros: Association rules don’t need fixed length</a:t>
            </a:r>
          </a:p>
          <a:p>
            <a:r>
              <a:rPr lang="en-US" dirty="0" smtClean="0"/>
              <a:t>Cons :Much Harder to tune . May </a:t>
            </a:r>
            <a:r>
              <a:rPr lang="en-US" dirty="0" err="1" smtClean="0"/>
              <a:t>crerate</a:t>
            </a:r>
            <a:r>
              <a:rPr lang="en-US" dirty="0" smtClean="0"/>
              <a:t> hundreds rules or none.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Tree</a:t>
            </a:r>
          </a:p>
          <a:p>
            <a:r>
              <a:rPr lang="en-US" dirty="0" smtClean="0"/>
              <a:t>Need additional pre processing, must be  of fixed length (# columns),</a:t>
            </a:r>
          </a:p>
          <a:p>
            <a:r>
              <a:rPr lang="en-US" dirty="0" smtClean="0"/>
              <a:t>More Robust, no need to tune per product.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Decision was made to use tree for rules + general stats.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6638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 Rules Results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692810"/>
              </p:ext>
            </p:extLst>
          </p:nvPr>
        </p:nvGraphicFramePr>
        <p:xfrm>
          <a:off x="960698" y="2182249"/>
          <a:ext cx="10393101" cy="270113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41722"/>
                <a:gridCol w="520861"/>
                <a:gridCol w="1346192"/>
                <a:gridCol w="1962615"/>
                <a:gridCol w="1730751"/>
                <a:gridCol w="1728232"/>
                <a:gridCol w="1025789"/>
                <a:gridCol w="1036939"/>
              </a:tblGrid>
              <a:tr h="57881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Retailer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Type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Dress 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code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No 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automation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Type/aspect 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combo automation aspects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With 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full positive type automation aspects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Diff rules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Diff stats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19293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pei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2060"/>
                          </a:solidFill>
                          <a:effectLst/>
                          <a:latin typeface="Calibri" charset="0"/>
                        </a:rPr>
                        <a:t>pants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casual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636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636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641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</a:t>
                      </a:r>
                    </a:p>
                  </a:txBody>
                  <a:tcPr marL="6350" marR="6350" marT="6350" marB="0" anchor="b"/>
                </a:tc>
              </a:tr>
              <a:tr h="192938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dressy casual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629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629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629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</a:tr>
              <a:tr h="192938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charset="0"/>
                        </a:rPr>
                        <a:t>business formal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529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charset="0"/>
                        </a:rPr>
                        <a:t>498</a:t>
                      </a:r>
                    </a:p>
                  </a:txBody>
                  <a:tcPr marL="6350" marR="6350" marT="6350" marB="0" anchor="b"/>
                </a:tc>
              </a:tr>
              <a:tr h="192938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active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no data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36</a:t>
                      </a:r>
                    </a:p>
                  </a:txBody>
                  <a:tcPr marL="6350" marR="6350" marT="6350" marB="0" anchor="b"/>
                </a:tc>
              </a:tr>
              <a:tr h="192938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charset="0"/>
                        </a:rPr>
                        <a:t>creative black tie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593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charset="0"/>
                        </a:rPr>
                        <a:t>557</a:t>
                      </a:r>
                    </a:p>
                  </a:txBody>
                  <a:tcPr marL="6350" marR="6350" marT="6350" marB="0" anchor="b"/>
                </a:tc>
              </a:tr>
              <a:tr h="192938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cocktail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</a:tr>
              <a:tr h="192938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charset="0"/>
                        </a:rPr>
                        <a:t>business casual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592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charset="0"/>
                        </a:rPr>
                        <a:t>557</a:t>
                      </a:r>
                    </a:p>
                  </a:txBody>
                  <a:tcPr marL="6350" marR="6350" marT="6350" marB="0" anchor="b"/>
                </a:tc>
              </a:tr>
              <a:tr h="192938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black tie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no data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</a:tr>
              <a:tr h="192938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white tie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no data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</a:tr>
              <a:tr h="192938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festive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</a:tr>
              <a:tr h="192938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charset="0"/>
                        </a:rPr>
                        <a:t>beach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598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charset="0"/>
                        </a:rPr>
                        <a:t>593</a:t>
                      </a: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76446" y="5486400"/>
            <a:ext cx="50803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l" defTabSz="914400" rtl="0" eaLnBrk="1" latinLnBrk="0" hangingPunct="1"/>
            <a:r>
              <a:rPr lang="en-US" sz="1600" dirty="0" smtClean="0"/>
              <a:t>* Rules don’t help</a:t>
            </a:r>
          </a:p>
          <a:p>
            <a:pPr marL="0" algn="l" defTabSz="914400" rtl="0" eaLnBrk="1" latinLnBrk="0" hangingPunct="1"/>
            <a:r>
              <a:rPr lang="en-US" sz="1600" dirty="0" smtClean="0"/>
              <a:t>* Stats based upon gender and  product types seem to help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49337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Content Placeholder 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9478720"/>
              </p:ext>
            </p:extLst>
          </p:nvPr>
        </p:nvGraphicFramePr>
        <p:xfrm>
          <a:off x="-4278087" y="-1016268"/>
          <a:ext cx="20688301" cy="9055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Worksheet" r:id="rId3" imgW="23317200" imgH="12712700" progId="Excel.Sheet.8">
                  <p:embed/>
                </p:oleObj>
              </mc:Choice>
              <mc:Fallback>
                <p:oleObj name="Worksheet" r:id="rId3" imgW="23317200" imgH="12712700" progId="Excel.Shee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-4278087" y="-1016268"/>
                        <a:ext cx="20688301" cy="9055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93914" y="-1812471"/>
            <a:ext cx="40821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Stats Results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87086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150" y="1690688"/>
            <a:ext cx="9537700" cy="3302000"/>
          </a:xfrm>
        </p:spPr>
      </p:pic>
      <p:sp>
        <p:nvSpPr>
          <p:cNvPr id="6" name="TextBox 5"/>
          <p:cNvSpPr txBox="1"/>
          <p:nvPr/>
        </p:nvSpPr>
        <p:spPr>
          <a:xfrm>
            <a:off x="3837214" y="783771"/>
            <a:ext cx="37308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 red</a:t>
            </a:r>
            <a:r>
              <a:rPr lang="en-US" dirty="0"/>
              <a:t> – tools didn’t make any change.</a:t>
            </a:r>
          </a:p>
          <a:p>
            <a:r>
              <a:rPr lang="en-US" b="1" dirty="0"/>
              <a:t>In Orange</a:t>
            </a:r>
            <a:r>
              <a:rPr lang="en-US" dirty="0"/>
              <a:t> – tool did an minor change.</a:t>
            </a:r>
          </a:p>
          <a:p>
            <a:r>
              <a:rPr lang="en-US" b="1" dirty="0"/>
              <a:t>In Green</a:t>
            </a:r>
            <a:r>
              <a:rPr lang="en-US" dirty="0"/>
              <a:t> – tool did a major change.</a:t>
            </a:r>
          </a:p>
          <a:p>
            <a:r>
              <a:rPr lang="en-US" dirty="0"/>
              <a:t> </a:t>
            </a:r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327150" y="5379532"/>
            <a:ext cx="938439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US" sz="1100" b="1" i="0" dirty="0" smtClean="0">
                <a:solidFill>
                  <a:srgbClr val="000000"/>
                </a:solidFill>
                <a:effectLst/>
                <a:latin typeface="Calibri" charset="0"/>
              </a:rPr>
              <a:t>Full positive type tool</a:t>
            </a:r>
            <a:r>
              <a:rPr lang="en-US" sz="1100" b="0" i="0" dirty="0" smtClean="0">
                <a:solidFill>
                  <a:srgbClr val="000000"/>
                </a:solidFill>
                <a:effectLst/>
                <a:latin typeface="Calibri" charset="0"/>
              </a:rPr>
              <a:t> –</a:t>
            </a:r>
          </a:p>
          <a:p>
            <a:pPr marL="742950" lvl="1" indent="-285750">
              <a:buFont typeface="+mj-lt"/>
              <a:buAutoNum type="alphaLcPeriod"/>
            </a:pPr>
            <a:r>
              <a:rPr lang="en-US" sz="1100" b="0" i="0" dirty="0" smtClean="0">
                <a:solidFill>
                  <a:srgbClr val="000000"/>
                </a:solidFill>
                <a:effectLst/>
                <a:latin typeface="Calibri" charset="0"/>
              </a:rPr>
              <a:t>Around 23 types were found in her research and were missing from the tool.</a:t>
            </a:r>
          </a:p>
          <a:p>
            <a:pPr marL="742950" lvl="1" indent="-285750">
              <a:buFont typeface="+mj-lt"/>
              <a:buAutoNum type="alphaLcPeriod"/>
            </a:pPr>
            <a:r>
              <a:rPr lang="en-US" sz="1100" b="0" i="0" dirty="0" smtClean="0">
                <a:solidFill>
                  <a:srgbClr val="000000"/>
                </a:solidFill>
                <a:effectLst/>
                <a:latin typeface="Calibri" charset="0"/>
              </a:rPr>
              <a:t>Out of 32 good types the tool has provided, only 19 were new (weren’t found in her initial manual research).</a:t>
            </a:r>
          </a:p>
          <a:p>
            <a:pPr>
              <a:buFont typeface="+mj-lt"/>
              <a:buAutoNum type="arabicPeriod"/>
            </a:pPr>
            <a:r>
              <a:rPr lang="en-US" sz="1100" b="1" i="0" dirty="0" smtClean="0">
                <a:solidFill>
                  <a:srgbClr val="000000"/>
                </a:solidFill>
                <a:effectLst/>
                <a:latin typeface="Calibri" charset="0"/>
              </a:rPr>
              <a:t>Combos Tool (decision tree) –</a:t>
            </a:r>
            <a:r>
              <a:rPr lang="en-US" sz="1100" b="0" i="0" dirty="0" smtClean="0">
                <a:solidFill>
                  <a:srgbClr val="000000"/>
                </a:solidFill>
                <a:effectLst/>
                <a:latin typeface="Calibri" charset="0"/>
              </a:rPr>
              <a:t>10% was new data she could use.</a:t>
            </a:r>
            <a:endParaRPr lang="en-US" sz="1100" b="0" i="0" dirty="0">
              <a:solidFill>
                <a:srgbClr val="000000"/>
              </a:solidFill>
              <a:effectLst/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2668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Expand dataset to  rows that includes occasions but not dress codes from product that contains 1-1 mapping from occasions to dress codes. Currently festive occasions which do not have dress codes will be added to  the dataset.</a:t>
            </a:r>
          </a:p>
          <a:p>
            <a:endParaRPr lang="en-US" dirty="0"/>
          </a:p>
          <a:p>
            <a:r>
              <a:rPr lang="en-US" dirty="0" smtClean="0"/>
              <a:t>Stats file (Edited by Yarden) red not good, yellow too general. Also percentages are checked to see if their proportion makes sense.</a:t>
            </a:r>
          </a:p>
          <a:p>
            <a:endParaRPr lang="en-US" dirty="0" smtClean="0"/>
          </a:p>
          <a:p>
            <a:r>
              <a:rPr lang="en-US" dirty="0" smtClean="0"/>
              <a:t>Rules </a:t>
            </a:r>
            <a:r>
              <a:rPr lang="en-US" dirty="0" err="1" smtClean="0"/>
              <a:t>Doseem</a:t>
            </a:r>
            <a:r>
              <a:rPr lang="en-US" dirty="0" smtClean="0"/>
              <a:t> to help.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338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Picking more significant aspects</a:t>
            </a:r>
          </a:p>
          <a:p>
            <a:r>
              <a:rPr lang="en-US" dirty="0" smtClean="0"/>
              <a:t>Finding better methods than stats</a:t>
            </a:r>
          </a:p>
          <a:p>
            <a:r>
              <a:rPr lang="en-US" smtClean="0"/>
              <a:t>Extending festive group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1660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 want to create interpretable rules that </a:t>
            </a:r>
            <a:r>
              <a:rPr lang="en-US" dirty="0" smtClean="0"/>
              <a:t>map product to dress codes.</a:t>
            </a:r>
          </a:p>
          <a:p>
            <a:r>
              <a:rPr lang="en-US" dirty="0" smtClean="0"/>
              <a:t>can be used for queries, be humanly readable </a:t>
            </a:r>
          </a:p>
          <a:p>
            <a:r>
              <a:rPr lang="en-US" dirty="0" smtClean="0"/>
              <a:t>However, most DS/ML/AI models are either black boxes and/or  not easily interpretable contains numerical parameters that do not look like “natural language” rules.</a:t>
            </a:r>
          </a:p>
          <a:p>
            <a:r>
              <a:rPr lang="en-US" dirty="0" smtClean="0"/>
              <a:t>Some models however, like </a:t>
            </a:r>
            <a:r>
              <a:rPr lang="en-US" dirty="0"/>
              <a:t>A</a:t>
            </a:r>
            <a:r>
              <a:rPr lang="en-US" dirty="0" smtClean="0"/>
              <a:t>ssociation Rules  And decision Trees do have interpretability and were therefore examined.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732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example of good rule: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 if shirt is red and fabric is silk then dress code is dressy casual.</a:t>
            </a:r>
          </a:p>
          <a:p>
            <a:pPr marL="0" indent="0">
              <a:buNone/>
            </a:pPr>
            <a:r>
              <a:rPr lang="en-US" dirty="0" smtClean="0"/>
              <a:t>Example of </a:t>
            </a:r>
            <a:r>
              <a:rPr lang="en-US" u="sng" dirty="0" smtClean="0"/>
              <a:t>less</a:t>
            </a:r>
            <a:r>
              <a:rPr lang="en-US" dirty="0" smtClean="0"/>
              <a:t> interpretable code: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If 0.8 * I(color = red) + 0.1 * I (fabric = silk)  &gt; 0.75 then dressy casual</a:t>
            </a:r>
          </a:p>
        </p:txBody>
      </p:sp>
    </p:spTree>
    <p:extLst>
      <p:ext uri="{BB962C8B-B14F-4D97-AF65-F5344CB8AC3E}">
        <p14:creationId xmlns:p14="http://schemas.microsoft.com/office/powerpoint/2010/main" val="335624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Association Rules/Market basket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Association rules analysis is a technique to uncover how items are associated to each </a:t>
            </a:r>
            <a:r>
              <a:rPr lang="en-US" dirty="0" smtClean="0"/>
              <a:t>other.</a:t>
            </a:r>
          </a:p>
          <a:p>
            <a:pPr marL="0" indent="0">
              <a:buNone/>
            </a:pPr>
            <a:r>
              <a:rPr lang="en-US" dirty="0" smtClean="0"/>
              <a:t>¾ when you buy an apple you buy</a:t>
            </a:r>
          </a:p>
          <a:p>
            <a:pPr marL="0" indent="0">
              <a:buNone/>
            </a:pPr>
            <a:r>
              <a:rPr lang="en-US" dirty="0" smtClean="0"/>
              <a:t>A beer also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Apple </a:t>
            </a:r>
            <a:r>
              <a:rPr lang="en-US" dirty="0" smtClean="0">
                <a:sym typeface="Wingdings"/>
              </a:rPr>
              <a:t> beer  with confidence 0.75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713" y="2676025"/>
            <a:ext cx="5045529" cy="265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077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Association Rules/Market basket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 our case aspects and dress codes of a product are like items </a:t>
            </a:r>
          </a:p>
          <a:p>
            <a:pPr marL="0" indent="0">
              <a:buNone/>
            </a:pPr>
            <a:r>
              <a:rPr lang="en-US" dirty="0" smtClean="0"/>
              <a:t>In a basket.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Product 1 :   t- shirt, color white, </a:t>
            </a:r>
            <a:r>
              <a:rPr lang="en-US" dirty="0" smtClean="0">
                <a:solidFill>
                  <a:srgbClr val="FF0000"/>
                </a:solidFill>
              </a:rPr>
              <a:t>casual</a:t>
            </a:r>
          </a:p>
          <a:p>
            <a:pPr marL="0" indent="0">
              <a:buNone/>
            </a:pPr>
            <a:r>
              <a:rPr lang="en-US" dirty="0" smtClean="0"/>
              <a:t>Product 2 :  t-shirt ,color pattern, v neck, </a:t>
            </a:r>
            <a:r>
              <a:rPr lang="en-US" dirty="0" smtClean="0">
                <a:solidFill>
                  <a:srgbClr val="FF0000"/>
                </a:solidFill>
              </a:rPr>
              <a:t>casual</a:t>
            </a:r>
          </a:p>
          <a:p>
            <a:pPr marL="0" indent="0">
              <a:buNone/>
            </a:pPr>
            <a:r>
              <a:rPr lang="en-US" dirty="0" smtClean="0"/>
              <a:t>Product 3 : button down shirt, color white, </a:t>
            </a:r>
            <a:r>
              <a:rPr lang="en-US" dirty="0" smtClean="0">
                <a:solidFill>
                  <a:srgbClr val="0070C0"/>
                </a:solidFill>
              </a:rPr>
              <a:t>business formal</a:t>
            </a:r>
          </a:p>
          <a:p>
            <a:pPr marL="0" indent="0">
              <a:buNone/>
            </a:pPr>
            <a:r>
              <a:rPr lang="en-US" dirty="0" smtClean="0"/>
              <a:t>Rule : t-shirt-</a:t>
            </a:r>
            <a:r>
              <a:rPr lang="en-US" dirty="0" smtClean="0">
                <a:sym typeface="Wingdings"/>
              </a:rPr>
              <a:t> casual with 100% confidence.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89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 For loan/not loan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071" y="1825625"/>
            <a:ext cx="6725858" cy="3285218"/>
          </a:xfrm>
        </p:spPr>
      </p:pic>
      <p:sp>
        <p:nvSpPr>
          <p:cNvPr id="5" name="TextBox 4"/>
          <p:cNvSpPr txBox="1"/>
          <p:nvPr/>
        </p:nvSpPr>
        <p:spPr>
          <a:xfrm>
            <a:off x="685800" y="5568043"/>
            <a:ext cx="7896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Rule Extracted: if income range is bellow 30K  and no criminal record. </a:t>
            </a:r>
            <a:r>
              <a:rPr lang="en-US" dirty="0" smtClean="0">
                <a:sym typeface="Wingdings"/>
              </a:rPr>
              <a:t> give loan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Freeform 6"/>
          <p:cNvSpPr/>
          <p:nvPr/>
        </p:nvSpPr>
        <p:spPr>
          <a:xfrm>
            <a:off x="2465408" y="1956122"/>
            <a:ext cx="3819656" cy="3009417"/>
          </a:xfrm>
          <a:custGeom>
            <a:avLst/>
            <a:gdLst>
              <a:gd name="connsiteX0" fmla="*/ 0 w 3819656"/>
              <a:gd name="connsiteY0" fmla="*/ 1782501 h 3009417"/>
              <a:gd name="connsiteX1" fmla="*/ 0 w 3819656"/>
              <a:gd name="connsiteY1" fmla="*/ 1782501 h 3009417"/>
              <a:gd name="connsiteX2" fmla="*/ 104172 w 3819656"/>
              <a:gd name="connsiteY2" fmla="*/ 1678329 h 3009417"/>
              <a:gd name="connsiteX3" fmla="*/ 150470 w 3819656"/>
              <a:gd name="connsiteY3" fmla="*/ 1643605 h 3009417"/>
              <a:gd name="connsiteX4" fmla="*/ 208344 w 3819656"/>
              <a:gd name="connsiteY4" fmla="*/ 1585731 h 3009417"/>
              <a:gd name="connsiteX5" fmla="*/ 266217 w 3819656"/>
              <a:gd name="connsiteY5" fmla="*/ 1539432 h 3009417"/>
              <a:gd name="connsiteX6" fmla="*/ 370389 w 3819656"/>
              <a:gd name="connsiteY6" fmla="*/ 1423686 h 3009417"/>
              <a:gd name="connsiteX7" fmla="*/ 439838 w 3819656"/>
              <a:gd name="connsiteY7" fmla="*/ 1365812 h 3009417"/>
              <a:gd name="connsiteX8" fmla="*/ 544010 w 3819656"/>
              <a:gd name="connsiteY8" fmla="*/ 1261640 h 3009417"/>
              <a:gd name="connsiteX9" fmla="*/ 601883 w 3819656"/>
              <a:gd name="connsiteY9" fmla="*/ 1203767 h 3009417"/>
              <a:gd name="connsiteX10" fmla="*/ 659757 w 3819656"/>
              <a:gd name="connsiteY10" fmla="*/ 1157468 h 3009417"/>
              <a:gd name="connsiteX11" fmla="*/ 706055 w 3819656"/>
              <a:gd name="connsiteY11" fmla="*/ 1099594 h 3009417"/>
              <a:gd name="connsiteX12" fmla="*/ 960698 w 3819656"/>
              <a:gd name="connsiteY12" fmla="*/ 868101 h 3009417"/>
              <a:gd name="connsiteX13" fmla="*/ 983848 w 3819656"/>
              <a:gd name="connsiteY13" fmla="*/ 844951 h 3009417"/>
              <a:gd name="connsiteX14" fmla="*/ 1053296 w 3819656"/>
              <a:gd name="connsiteY14" fmla="*/ 798653 h 3009417"/>
              <a:gd name="connsiteX15" fmla="*/ 1145893 w 3819656"/>
              <a:gd name="connsiteY15" fmla="*/ 740779 h 3009417"/>
              <a:gd name="connsiteX16" fmla="*/ 1180617 w 3819656"/>
              <a:gd name="connsiteY16" fmla="*/ 717630 h 3009417"/>
              <a:gd name="connsiteX17" fmla="*/ 1238491 w 3819656"/>
              <a:gd name="connsiteY17" fmla="*/ 694481 h 3009417"/>
              <a:gd name="connsiteX18" fmla="*/ 1296364 w 3819656"/>
              <a:gd name="connsiteY18" fmla="*/ 659756 h 3009417"/>
              <a:gd name="connsiteX19" fmla="*/ 1331088 w 3819656"/>
              <a:gd name="connsiteY19" fmla="*/ 648182 h 3009417"/>
              <a:gd name="connsiteX20" fmla="*/ 1388962 w 3819656"/>
              <a:gd name="connsiteY20" fmla="*/ 625032 h 3009417"/>
              <a:gd name="connsiteX21" fmla="*/ 1435260 w 3819656"/>
              <a:gd name="connsiteY21" fmla="*/ 601883 h 3009417"/>
              <a:gd name="connsiteX22" fmla="*/ 1493134 w 3819656"/>
              <a:gd name="connsiteY22" fmla="*/ 578734 h 3009417"/>
              <a:gd name="connsiteX23" fmla="*/ 1608881 w 3819656"/>
              <a:gd name="connsiteY23" fmla="*/ 520860 h 3009417"/>
              <a:gd name="connsiteX24" fmla="*/ 1643605 w 3819656"/>
              <a:gd name="connsiteY24" fmla="*/ 509286 h 3009417"/>
              <a:gd name="connsiteX25" fmla="*/ 1689903 w 3819656"/>
              <a:gd name="connsiteY25" fmla="*/ 497711 h 3009417"/>
              <a:gd name="connsiteX26" fmla="*/ 1770926 w 3819656"/>
              <a:gd name="connsiteY26" fmla="*/ 462987 h 3009417"/>
              <a:gd name="connsiteX27" fmla="*/ 1886673 w 3819656"/>
              <a:gd name="connsiteY27" fmla="*/ 428263 h 3009417"/>
              <a:gd name="connsiteX28" fmla="*/ 1967696 w 3819656"/>
              <a:gd name="connsiteY28" fmla="*/ 405113 h 3009417"/>
              <a:gd name="connsiteX29" fmla="*/ 2002420 w 3819656"/>
              <a:gd name="connsiteY29" fmla="*/ 381964 h 3009417"/>
              <a:gd name="connsiteX30" fmla="*/ 2037144 w 3819656"/>
              <a:gd name="connsiteY30" fmla="*/ 370389 h 3009417"/>
              <a:gd name="connsiteX31" fmla="*/ 2095017 w 3819656"/>
              <a:gd name="connsiteY31" fmla="*/ 347240 h 3009417"/>
              <a:gd name="connsiteX32" fmla="*/ 2164465 w 3819656"/>
              <a:gd name="connsiteY32" fmla="*/ 312516 h 3009417"/>
              <a:gd name="connsiteX33" fmla="*/ 2268638 w 3819656"/>
              <a:gd name="connsiteY33" fmla="*/ 266217 h 3009417"/>
              <a:gd name="connsiteX34" fmla="*/ 2338086 w 3819656"/>
              <a:gd name="connsiteY34" fmla="*/ 219919 h 3009417"/>
              <a:gd name="connsiteX35" fmla="*/ 2372810 w 3819656"/>
              <a:gd name="connsiteY35" fmla="*/ 208344 h 3009417"/>
              <a:gd name="connsiteX36" fmla="*/ 2465407 w 3819656"/>
              <a:gd name="connsiteY36" fmla="*/ 185194 h 3009417"/>
              <a:gd name="connsiteX37" fmla="*/ 2500131 w 3819656"/>
              <a:gd name="connsiteY37" fmla="*/ 162045 h 3009417"/>
              <a:gd name="connsiteX38" fmla="*/ 2569579 w 3819656"/>
              <a:gd name="connsiteY38" fmla="*/ 138896 h 3009417"/>
              <a:gd name="connsiteX39" fmla="*/ 2604303 w 3819656"/>
              <a:gd name="connsiteY39" fmla="*/ 127321 h 3009417"/>
              <a:gd name="connsiteX40" fmla="*/ 2650602 w 3819656"/>
              <a:gd name="connsiteY40" fmla="*/ 104172 h 3009417"/>
              <a:gd name="connsiteX41" fmla="*/ 2685326 w 3819656"/>
              <a:gd name="connsiteY41" fmla="*/ 92597 h 3009417"/>
              <a:gd name="connsiteX42" fmla="*/ 2720050 w 3819656"/>
              <a:gd name="connsiteY42" fmla="*/ 69448 h 3009417"/>
              <a:gd name="connsiteX43" fmla="*/ 2766349 w 3819656"/>
              <a:gd name="connsiteY43" fmla="*/ 46298 h 3009417"/>
              <a:gd name="connsiteX44" fmla="*/ 2835797 w 3819656"/>
              <a:gd name="connsiteY44" fmla="*/ 11574 h 3009417"/>
              <a:gd name="connsiteX45" fmla="*/ 2939969 w 3819656"/>
              <a:gd name="connsiteY45" fmla="*/ 0 h 3009417"/>
              <a:gd name="connsiteX46" fmla="*/ 3368233 w 3819656"/>
              <a:gd name="connsiteY46" fmla="*/ 11574 h 3009417"/>
              <a:gd name="connsiteX47" fmla="*/ 3402957 w 3819656"/>
              <a:gd name="connsiteY47" fmla="*/ 23149 h 3009417"/>
              <a:gd name="connsiteX48" fmla="*/ 3460830 w 3819656"/>
              <a:gd name="connsiteY48" fmla="*/ 34724 h 3009417"/>
              <a:gd name="connsiteX49" fmla="*/ 3495554 w 3819656"/>
              <a:gd name="connsiteY49" fmla="*/ 46298 h 3009417"/>
              <a:gd name="connsiteX50" fmla="*/ 3576577 w 3819656"/>
              <a:gd name="connsiteY50" fmla="*/ 57873 h 3009417"/>
              <a:gd name="connsiteX51" fmla="*/ 3646025 w 3819656"/>
              <a:gd name="connsiteY51" fmla="*/ 81022 h 3009417"/>
              <a:gd name="connsiteX52" fmla="*/ 3680749 w 3819656"/>
              <a:gd name="connsiteY52" fmla="*/ 92597 h 3009417"/>
              <a:gd name="connsiteX53" fmla="*/ 3715473 w 3819656"/>
              <a:gd name="connsiteY53" fmla="*/ 115746 h 3009417"/>
              <a:gd name="connsiteX54" fmla="*/ 3738622 w 3819656"/>
              <a:gd name="connsiteY54" fmla="*/ 138896 h 3009417"/>
              <a:gd name="connsiteX55" fmla="*/ 3808070 w 3819656"/>
              <a:gd name="connsiteY55" fmla="*/ 185194 h 3009417"/>
              <a:gd name="connsiteX56" fmla="*/ 3819645 w 3819656"/>
              <a:gd name="connsiteY56" fmla="*/ 219919 h 3009417"/>
              <a:gd name="connsiteX57" fmla="*/ 3796496 w 3819656"/>
              <a:gd name="connsiteY57" fmla="*/ 405113 h 3009417"/>
              <a:gd name="connsiteX58" fmla="*/ 3773346 w 3819656"/>
              <a:gd name="connsiteY58" fmla="*/ 439837 h 3009417"/>
              <a:gd name="connsiteX59" fmla="*/ 3738622 w 3819656"/>
              <a:gd name="connsiteY59" fmla="*/ 486136 h 3009417"/>
              <a:gd name="connsiteX60" fmla="*/ 3692324 w 3819656"/>
              <a:gd name="connsiteY60" fmla="*/ 555584 h 3009417"/>
              <a:gd name="connsiteX61" fmla="*/ 3634450 w 3819656"/>
              <a:gd name="connsiteY61" fmla="*/ 613458 h 3009417"/>
              <a:gd name="connsiteX62" fmla="*/ 3611301 w 3819656"/>
              <a:gd name="connsiteY62" fmla="*/ 648182 h 3009417"/>
              <a:gd name="connsiteX63" fmla="*/ 3565002 w 3819656"/>
              <a:gd name="connsiteY63" fmla="*/ 671331 h 3009417"/>
              <a:gd name="connsiteX64" fmla="*/ 3483979 w 3819656"/>
              <a:gd name="connsiteY64" fmla="*/ 752354 h 3009417"/>
              <a:gd name="connsiteX65" fmla="*/ 3449255 w 3819656"/>
              <a:gd name="connsiteY65" fmla="*/ 787078 h 3009417"/>
              <a:gd name="connsiteX66" fmla="*/ 3391382 w 3819656"/>
              <a:gd name="connsiteY66" fmla="*/ 833377 h 3009417"/>
              <a:gd name="connsiteX67" fmla="*/ 3345083 w 3819656"/>
              <a:gd name="connsiteY67" fmla="*/ 868101 h 3009417"/>
              <a:gd name="connsiteX68" fmla="*/ 3310359 w 3819656"/>
              <a:gd name="connsiteY68" fmla="*/ 902825 h 3009417"/>
              <a:gd name="connsiteX69" fmla="*/ 3264060 w 3819656"/>
              <a:gd name="connsiteY69" fmla="*/ 937549 h 3009417"/>
              <a:gd name="connsiteX70" fmla="*/ 3229336 w 3819656"/>
              <a:gd name="connsiteY70" fmla="*/ 960698 h 3009417"/>
              <a:gd name="connsiteX71" fmla="*/ 3194612 w 3819656"/>
              <a:gd name="connsiteY71" fmla="*/ 995422 h 3009417"/>
              <a:gd name="connsiteX72" fmla="*/ 3125164 w 3819656"/>
              <a:gd name="connsiteY72" fmla="*/ 1030146 h 3009417"/>
              <a:gd name="connsiteX73" fmla="*/ 3055716 w 3819656"/>
              <a:gd name="connsiteY73" fmla="*/ 1064870 h 3009417"/>
              <a:gd name="connsiteX74" fmla="*/ 3032567 w 3819656"/>
              <a:gd name="connsiteY74" fmla="*/ 1088020 h 3009417"/>
              <a:gd name="connsiteX75" fmla="*/ 2951544 w 3819656"/>
              <a:gd name="connsiteY75" fmla="*/ 1122744 h 3009417"/>
              <a:gd name="connsiteX76" fmla="*/ 2916820 w 3819656"/>
              <a:gd name="connsiteY76" fmla="*/ 1145893 h 3009417"/>
              <a:gd name="connsiteX77" fmla="*/ 2858946 w 3819656"/>
              <a:gd name="connsiteY77" fmla="*/ 1203767 h 3009417"/>
              <a:gd name="connsiteX78" fmla="*/ 2789498 w 3819656"/>
              <a:gd name="connsiteY78" fmla="*/ 1261640 h 3009417"/>
              <a:gd name="connsiteX79" fmla="*/ 2720050 w 3819656"/>
              <a:gd name="connsiteY79" fmla="*/ 1354237 h 3009417"/>
              <a:gd name="connsiteX80" fmla="*/ 2662177 w 3819656"/>
              <a:gd name="connsiteY80" fmla="*/ 1435260 h 3009417"/>
              <a:gd name="connsiteX81" fmla="*/ 2569579 w 3819656"/>
              <a:gd name="connsiteY81" fmla="*/ 1539432 h 3009417"/>
              <a:gd name="connsiteX82" fmla="*/ 2476982 w 3819656"/>
              <a:gd name="connsiteY82" fmla="*/ 1608881 h 3009417"/>
              <a:gd name="connsiteX83" fmla="*/ 2453833 w 3819656"/>
              <a:gd name="connsiteY83" fmla="*/ 1713053 h 3009417"/>
              <a:gd name="connsiteX84" fmla="*/ 2442258 w 3819656"/>
              <a:gd name="connsiteY84" fmla="*/ 1747777 h 3009417"/>
              <a:gd name="connsiteX85" fmla="*/ 2430683 w 3819656"/>
              <a:gd name="connsiteY85" fmla="*/ 1794075 h 3009417"/>
              <a:gd name="connsiteX86" fmla="*/ 2395959 w 3819656"/>
              <a:gd name="connsiteY86" fmla="*/ 1956121 h 3009417"/>
              <a:gd name="connsiteX87" fmla="*/ 2361235 w 3819656"/>
              <a:gd name="connsiteY87" fmla="*/ 2060293 h 3009417"/>
              <a:gd name="connsiteX88" fmla="*/ 2338086 w 3819656"/>
              <a:gd name="connsiteY88" fmla="*/ 2129741 h 3009417"/>
              <a:gd name="connsiteX89" fmla="*/ 2303362 w 3819656"/>
              <a:gd name="connsiteY89" fmla="*/ 2222339 h 3009417"/>
              <a:gd name="connsiteX90" fmla="*/ 2280212 w 3819656"/>
              <a:gd name="connsiteY90" fmla="*/ 2245488 h 3009417"/>
              <a:gd name="connsiteX91" fmla="*/ 2245488 w 3819656"/>
              <a:gd name="connsiteY91" fmla="*/ 2303362 h 3009417"/>
              <a:gd name="connsiteX92" fmla="*/ 2210764 w 3819656"/>
              <a:gd name="connsiteY92" fmla="*/ 2372810 h 3009417"/>
              <a:gd name="connsiteX93" fmla="*/ 2129741 w 3819656"/>
              <a:gd name="connsiteY93" fmla="*/ 2453832 h 3009417"/>
              <a:gd name="connsiteX94" fmla="*/ 2071868 w 3819656"/>
              <a:gd name="connsiteY94" fmla="*/ 2511706 h 3009417"/>
              <a:gd name="connsiteX95" fmla="*/ 2013995 w 3819656"/>
              <a:gd name="connsiteY95" fmla="*/ 2546430 h 3009417"/>
              <a:gd name="connsiteX96" fmla="*/ 1990845 w 3819656"/>
              <a:gd name="connsiteY96" fmla="*/ 2569579 h 3009417"/>
              <a:gd name="connsiteX97" fmla="*/ 1921397 w 3819656"/>
              <a:gd name="connsiteY97" fmla="*/ 2604303 h 3009417"/>
              <a:gd name="connsiteX98" fmla="*/ 1863524 w 3819656"/>
              <a:gd name="connsiteY98" fmla="*/ 2650602 h 3009417"/>
              <a:gd name="connsiteX99" fmla="*/ 1782501 w 3819656"/>
              <a:gd name="connsiteY99" fmla="*/ 2696901 h 3009417"/>
              <a:gd name="connsiteX100" fmla="*/ 1689903 w 3819656"/>
              <a:gd name="connsiteY100" fmla="*/ 2754774 h 3009417"/>
              <a:gd name="connsiteX101" fmla="*/ 1608881 w 3819656"/>
              <a:gd name="connsiteY101" fmla="*/ 2801073 h 3009417"/>
              <a:gd name="connsiteX102" fmla="*/ 1481559 w 3819656"/>
              <a:gd name="connsiteY102" fmla="*/ 2847372 h 3009417"/>
              <a:gd name="connsiteX103" fmla="*/ 1296364 w 3819656"/>
              <a:gd name="connsiteY103" fmla="*/ 2916820 h 3009417"/>
              <a:gd name="connsiteX104" fmla="*/ 1250065 w 3819656"/>
              <a:gd name="connsiteY104" fmla="*/ 2939969 h 3009417"/>
              <a:gd name="connsiteX105" fmla="*/ 1180617 w 3819656"/>
              <a:gd name="connsiteY105" fmla="*/ 2951544 h 3009417"/>
              <a:gd name="connsiteX106" fmla="*/ 1076445 w 3819656"/>
              <a:gd name="connsiteY106" fmla="*/ 2986268 h 3009417"/>
              <a:gd name="connsiteX107" fmla="*/ 1041721 w 3819656"/>
              <a:gd name="connsiteY107" fmla="*/ 2997843 h 3009417"/>
              <a:gd name="connsiteX108" fmla="*/ 972273 w 3819656"/>
              <a:gd name="connsiteY108" fmla="*/ 3009417 h 3009417"/>
              <a:gd name="connsiteX109" fmla="*/ 763929 w 3819656"/>
              <a:gd name="connsiteY109" fmla="*/ 2997843 h 3009417"/>
              <a:gd name="connsiteX110" fmla="*/ 729205 w 3819656"/>
              <a:gd name="connsiteY110" fmla="*/ 2986268 h 3009417"/>
              <a:gd name="connsiteX111" fmla="*/ 659757 w 3819656"/>
              <a:gd name="connsiteY111" fmla="*/ 2905245 h 3009417"/>
              <a:gd name="connsiteX112" fmla="*/ 613458 w 3819656"/>
              <a:gd name="connsiteY112" fmla="*/ 2847372 h 3009417"/>
              <a:gd name="connsiteX113" fmla="*/ 532435 w 3819656"/>
              <a:gd name="connsiteY113" fmla="*/ 2835797 h 3009417"/>
              <a:gd name="connsiteX114" fmla="*/ 474562 w 3819656"/>
              <a:gd name="connsiteY114" fmla="*/ 2789498 h 3009417"/>
              <a:gd name="connsiteX115" fmla="*/ 462987 w 3819656"/>
              <a:gd name="connsiteY115" fmla="*/ 2754774 h 3009417"/>
              <a:gd name="connsiteX116" fmla="*/ 428263 w 3819656"/>
              <a:gd name="connsiteY116" fmla="*/ 2720050 h 3009417"/>
              <a:gd name="connsiteX117" fmla="*/ 405114 w 3819656"/>
              <a:gd name="connsiteY117" fmla="*/ 2685326 h 3009417"/>
              <a:gd name="connsiteX118" fmla="*/ 370389 w 3819656"/>
              <a:gd name="connsiteY118" fmla="*/ 2662177 h 3009417"/>
              <a:gd name="connsiteX119" fmla="*/ 277792 w 3819656"/>
              <a:gd name="connsiteY119" fmla="*/ 2558005 h 3009417"/>
              <a:gd name="connsiteX120" fmla="*/ 231493 w 3819656"/>
              <a:gd name="connsiteY120" fmla="*/ 2488556 h 3009417"/>
              <a:gd name="connsiteX121" fmla="*/ 173620 w 3819656"/>
              <a:gd name="connsiteY121" fmla="*/ 2361235 h 3009417"/>
              <a:gd name="connsiteX122" fmla="*/ 162045 w 3819656"/>
              <a:gd name="connsiteY122" fmla="*/ 2326511 h 3009417"/>
              <a:gd name="connsiteX123" fmla="*/ 138896 w 3819656"/>
              <a:gd name="connsiteY123" fmla="*/ 2152891 h 3009417"/>
              <a:gd name="connsiteX124" fmla="*/ 104172 w 3819656"/>
              <a:gd name="connsiteY124" fmla="*/ 2025569 h 3009417"/>
              <a:gd name="connsiteX125" fmla="*/ 104172 w 3819656"/>
              <a:gd name="connsiteY125" fmla="*/ 1632030 h 3009417"/>
              <a:gd name="connsiteX126" fmla="*/ 127321 w 3819656"/>
              <a:gd name="connsiteY126" fmla="*/ 1620455 h 3009417"/>
              <a:gd name="connsiteX127" fmla="*/ 92597 w 3819656"/>
              <a:gd name="connsiteY127" fmla="*/ 1643605 h 3009417"/>
              <a:gd name="connsiteX128" fmla="*/ 92597 w 3819656"/>
              <a:gd name="connsiteY128" fmla="*/ 1643605 h 3009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</a:cxnLst>
            <a:rect l="l" t="t" r="r" b="b"/>
            <a:pathLst>
              <a:path w="3819656" h="3009417">
                <a:moveTo>
                  <a:pt x="0" y="1782501"/>
                </a:moveTo>
                <a:lnTo>
                  <a:pt x="0" y="1782501"/>
                </a:lnTo>
                <a:cubicBezTo>
                  <a:pt x="34724" y="1747777"/>
                  <a:pt x="68088" y="1711637"/>
                  <a:pt x="104172" y="1678329"/>
                </a:cubicBezTo>
                <a:cubicBezTo>
                  <a:pt x="118347" y="1665244"/>
                  <a:pt x="136052" y="1656421"/>
                  <a:pt x="150470" y="1643605"/>
                </a:cubicBezTo>
                <a:cubicBezTo>
                  <a:pt x="170861" y="1625480"/>
                  <a:pt x="188065" y="1603982"/>
                  <a:pt x="208344" y="1585731"/>
                </a:cubicBezTo>
                <a:cubicBezTo>
                  <a:pt x="226707" y="1569204"/>
                  <a:pt x="248748" y="1556901"/>
                  <a:pt x="266217" y="1539432"/>
                </a:cubicBezTo>
                <a:cubicBezTo>
                  <a:pt x="435508" y="1370141"/>
                  <a:pt x="178046" y="1598543"/>
                  <a:pt x="370389" y="1423686"/>
                </a:cubicBezTo>
                <a:cubicBezTo>
                  <a:pt x="392686" y="1403416"/>
                  <a:pt x="417808" y="1386373"/>
                  <a:pt x="439838" y="1365812"/>
                </a:cubicBezTo>
                <a:cubicBezTo>
                  <a:pt x="475738" y="1332305"/>
                  <a:pt x="509286" y="1296364"/>
                  <a:pt x="544010" y="1261640"/>
                </a:cubicBezTo>
                <a:cubicBezTo>
                  <a:pt x="563301" y="1242349"/>
                  <a:pt x="580580" y="1220810"/>
                  <a:pt x="601883" y="1203767"/>
                </a:cubicBezTo>
                <a:cubicBezTo>
                  <a:pt x="621174" y="1188334"/>
                  <a:pt x="642288" y="1174937"/>
                  <a:pt x="659757" y="1157468"/>
                </a:cubicBezTo>
                <a:cubicBezTo>
                  <a:pt x="677226" y="1139999"/>
                  <a:pt x="689298" y="1117747"/>
                  <a:pt x="706055" y="1099594"/>
                </a:cubicBezTo>
                <a:cubicBezTo>
                  <a:pt x="911334" y="877208"/>
                  <a:pt x="663851" y="1164948"/>
                  <a:pt x="960698" y="868101"/>
                </a:cubicBezTo>
                <a:cubicBezTo>
                  <a:pt x="968415" y="860384"/>
                  <a:pt x="975118" y="851499"/>
                  <a:pt x="983848" y="844951"/>
                </a:cubicBezTo>
                <a:cubicBezTo>
                  <a:pt x="1006106" y="828258"/>
                  <a:pt x="1030147" y="814086"/>
                  <a:pt x="1053296" y="798653"/>
                </a:cubicBezTo>
                <a:cubicBezTo>
                  <a:pt x="1132655" y="745747"/>
                  <a:pt x="1034180" y="810600"/>
                  <a:pt x="1145893" y="740779"/>
                </a:cubicBezTo>
                <a:cubicBezTo>
                  <a:pt x="1157689" y="733406"/>
                  <a:pt x="1168175" y="723851"/>
                  <a:pt x="1180617" y="717630"/>
                </a:cubicBezTo>
                <a:cubicBezTo>
                  <a:pt x="1199201" y="708338"/>
                  <a:pt x="1219907" y="703773"/>
                  <a:pt x="1238491" y="694481"/>
                </a:cubicBezTo>
                <a:cubicBezTo>
                  <a:pt x="1258613" y="684420"/>
                  <a:pt x="1276242" y="669817"/>
                  <a:pt x="1296364" y="659756"/>
                </a:cubicBezTo>
                <a:cubicBezTo>
                  <a:pt x="1307277" y="654300"/>
                  <a:pt x="1319664" y="652466"/>
                  <a:pt x="1331088" y="648182"/>
                </a:cubicBezTo>
                <a:cubicBezTo>
                  <a:pt x="1350543" y="640887"/>
                  <a:pt x="1369975" y="633471"/>
                  <a:pt x="1388962" y="625032"/>
                </a:cubicBezTo>
                <a:cubicBezTo>
                  <a:pt x="1404729" y="618024"/>
                  <a:pt x="1419493" y="608891"/>
                  <a:pt x="1435260" y="601883"/>
                </a:cubicBezTo>
                <a:cubicBezTo>
                  <a:pt x="1454247" y="593445"/>
                  <a:pt x="1474306" y="587520"/>
                  <a:pt x="1493134" y="578734"/>
                </a:cubicBezTo>
                <a:cubicBezTo>
                  <a:pt x="1532224" y="560492"/>
                  <a:pt x="1567958" y="534500"/>
                  <a:pt x="1608881" y="520860"/>
                </a:cubicBezTo>
                <a:cubicBezTo>
                  <a:pt x="1620456" y="517002"/>
                  <a:pt x="1631874" y="512638"/>
                  <a:pt x="1643605" y="509286"/>
                </a:cubicBezTo>
                <a:cubicBezTo>
                  <a:pt x="1658901" y="504916"/>
                  <a:pt x="1674953" y="503147"/>
                  <a:pt x="1689903" y="497711"/>
                </a:cubicBezTo>
                <a:cubicBezTo>
                  <a:pt x="1717517" y="487669"/>
                  <a:pt x="1743501" y="473535"/>
                  <a:pt x="1770926" y="462987"/>
                </a:cubicBezTo>
                <a:cubicBezTo>
                  <a:pt x="1850407" y="432417"/>
                  <a:pt x="1819999" y="447312"/>
                  <a:pt x="1886673" y="428263"/>
                </a:cubicBezTo>
                <a:cubicBezTo>
                  <a:pt x="2002950" y="395042"/>
                  <a:pt x="1822905" y="441312"/>
                  <a:pt x="1967696" y="405113"/>
                </a:cubicBezTo>
                <a:cubicBezTo>
                  <a:pt x="1979271" y="397397"/>
                  <a:pt x="1989978" y="388185"/>
                  <a:pt x="2002420" y="381964"/>
                </a:cubicBezTo>
                <a:cubicBezTo>
                  <a:pt x="2013333" y="376508"/>
                  <a:pt x="2025720" y="374673"/>
                  <a:pt x="2037144" y="370389"/>
                </a:cubicBezTo>
                <a:cubicBezTo>
                  <a:pt x="2056598" y="363094"/>
                  <a:pt x="2075726" y="354956"/>
                  <a:pt x="2095017" y="347240"/>
                </a:cubicBezTo>
                <a:cubicBezTo>
                  <a:pt x="2134293" y="307965"/>
                  <a:pt x="2100470" y="333848"/>
                  <a:pt x="2164465" y="312516"/>
                </a:cubicBezTo>
                <a:cubicBezTo>
                  <a:pt x="2190594" y="303806"/>
                  <a:pt x="2243423" y="281346"/>
                  <a:pt x="2268638" y="266217"/>
                </a:cubicBezTo>
                <a:cubicBezTo>
                  <a:pt x="2292495" y="251903"/>
                  <a:pt x="2311692" y="228717"/>
                  <a:pt x="2338086" y="219919"/>
                </a:cubicBezTo>
                <a:cubicBezTo>
                  <a:pt x="2349661" y="216061"/>
                  <a:pt x="2361039" y="211554"/>
                  <a:pt x="2372810" y="208344"/>
                </a:cubicBezTo>
                <a:cubicBezTo>
                  <a:pt x="2403505" y="199973"/>
                  <a:pt x="2465407" y="185194"/>
                  <a:pt x="2465407" y="185194"/>
                </a:cubicBezTo>
                <a:cubicBezTo>
                  <a:pt x="2476982" y="177478"/>
                  <a:pt x="2487419" y="167695"/>
                  <a:pt x="2500131" y="162045"/>
                </a:cubicBezTo>
                <a:cubicBezTo>
                  <a:pt x="2522429" y="152135"/>
                  <a:pt x="2546430" y="146612"/>
                  <a:pt x="2569579" y="138896"/>
                </a:cubicBezTo>
                <a:cubicBezTo>
                  <a:pt x="2581154" y="135038"/>
                  <a:pt x="2593390" y="132777"/>
                  <a:pt x="2604303" y="127321"/>
                </a:cubicBezTo>
                <a:cubicBezTo>
                  <a:pt x="2619736" y="119605"/>
                  <a:pt x="2634743" y="110969"/>
                  <a:pt x="2650602" y="104172"/>
                </a:cubicBezTo>
                <a:cubicBezTo>
                  <a:pt x="2661816" y="99366"/>
                  <a:pt x="2674413" y="98053"/>
                  <a:pt x="2685326" y="92597"/>
                </a:cubicBezTo>
                <a:cubicBezTo>
                  <a:pt x="2697768" y="86376"/>
                  <a:pt x="2707972" y="76350"/>
                  <a:pt x="2720050" y="69448"/>
                </a:cubicBezTo>
                <a:cubicBezTo>
                  <a:pt x="2735031" y="60887"/>
                  <a:pt x="2751368" y="54859"/>
                  <a:pt x="2766349" y="46298"/>
                </a:cubicBezTo>
                <a:cubicBezTo>
                  <a:pt x="2799283" y="27479"/>
                  <a:pt x="2798350" y="17815"/>
                  <a:pt x="2835797" y="11574"/>
                </a:cubicBezTo>
                <a:cubicBezTo>
                  <a:pt x="2870259" y="5830"/>
                  <a:pt x="2905245" y="3858"/>
                  <a:pt x="2939969" y="0"/>
                </a:cubicBezTo>
                <a:cubicBezTo>
                  <a:pt x="3082724" y="3858"/>
                  <a:pt x="3225604" y="4443"/>
                  <a:pt x="3368233" y="11574"/>
                </a:cubicBezTo>
                <a:cubicBezTo>
                  <a:pt x="3380419" y="12183"/>
                  <a:pt x="3391121" y="20190"/>
                  <a:pt x="3402957" y="23149"/>
                </a:cubicBezTo>
                <a:cubicBezTo>
                  <a:pt x="3422043" y="27921"/>
                  <a:pt x="3441744" y="29953"/>
                  <a:pt x="3460830" y="34724"/>
                </a:cubicBezTo>
                <a:cubicBezTo>
                  <a:pt x="3472666" y="37683"/>
                  <a:pt x="3483590" y="43905"/>
                  <a:pt x="3495554" y="46298"/>
                </a:cubicBezTo>
                <a:cubicBezTo>
                  <a:pt x="3522306" y="51648"/>
                  <a:pt x="3549569" y="54015"/>
                  <a:pt x="3576577" y="57873"/>
                </a:cubicBezTo>
                <a:lnTo>
                  <a:pt x="3646025" y="81022"/>
                </a:lnTo>
                <a:cubicBezTo>
                  <a:pt x="3657600" y="84880"/>
                  <a:pt x="3670597" y="85829"/>
                  <a:pt x="3680749" y="92597"/>
                </a:cubicBezTo>
                <a:cubicBezTo>
                  <a:pt x="3692324" y="100313"/>
                  <a:pt x="3704610" y="107056"/>
                  <a:pt x="3715473" y="115746"/>
                </a:cubicBezTo>
                <a:cubicBezTo>
                  <a:pt x="3723994" y="122563"/>
                  <a:pt x="3729892" y="132348"/>
                  <a:pt x="3738622" y="138896"/>
                </a:cubicBezTo>
                <a:cubicBezTo>
                  <a:pt x="3760880" y="155589"/>
                  <a:pt x="3808070" y="185194"/>
                  <a:pt x="3808070" y="185194"/>
                </a:cubicBezTo>
                <a:cubicBezTo>
                  <a:pt x="3811928" y="196769"/>
                  <a:pt x="3819645" y="207718"/>
                  <a:pt x="3819645" y="219919"/>
                </a:cubicBezTo>
                <a:cubicBezTo>
                  <a:pt x="3819645" y="244206"/>
                  <a:pt x="3820943" y="356220"/>
                  <a:pt x="3796496" y="405113"/>
                </a:cubicBezTo>
                <a:cubicBezTo>
                  <a:pt x="3790275" y="417556"/>
                  <a:pt x="3781432" y="428517"/>
                  <a:pt x="3773346" y="439837"/>
                </a:cubicBezTo>
                <a:cubicBezTo>
                  <a:pt x="3762133" y="455535"/>
                  <a:pt x="3749685" y="470332"/>
                  <a:pt x="3738622" y="486136"/>
                </a:cubicBezTo>
                <a:cubicBezTo>
                  <a:pt x="3722667" y="508929"/>
                  <a:pt x="3711997" y="535911"/>
                  <a:pt x="3692324" y="555584"/>
                </a:cubicBezTo>
                <a:cubicBezTo>
                  <a:pt x="3673033" y="574875"/>
                  <a:pt x="3649583" y="590758"/>
                  <a:pt x="3634450" y="613458"/>
                </a:cubicBezTo>
                <a:cubicBezTo>
                  <a:pt x="3626734" y="625033"/>
                  <a:pt x="3621988" y="639276"/>
                  <a:pt x="3611301" y="648182"/>
                </a:cubicBezTo>
                <a:cubicBezTo>
                  <a:pt x="3598046" y="659228"/>
                  <a:pt x="3580435" y="663615"/>
                  <a:pt x="3565002" y="671331"/>
                </a:cubicBezTo>
                <a:lnTo>
                  <a:pt x="3483979" y="752354"/>
                </a:lnTo>
                <a:cubicBezTo>
                  <a:pt x="3472404" y="763929"/>
                  <a:pt x="3462875" y="777998"/>
                  <a:pt x="3449255" y="787078"/>
                </a:cubicBezTo>
                <a:cubicBezTo>
                  <a:pt x="3363400" y="844314"/>
                  <a:pt x="3457355" y="778398"/>
                  <a:pt x="3391382" y="833377"/>
                </a:cubicBezTo>
                <a:cubicBezTo>
                  <a:pt x="3376562" y="845727"/>
                  <a:pt x="3359730" y="855546"/>
                  <a:pt x="3345083" y="868101"/>
                </a:cubicBezTo>
                <a:cubicBezTo>
                  <a:pt x="3332655" y="878754"/>
                  <a:pt x="3322787" y="892172"/>
                  <a:pt x="3310359" y="902825"/>
                </a:cubicBezTo>
                <a:cubicBezTo>
                  <a:pt x="3295712" y="915380"/>
                  <a:pt x="3279758" y="926336"/>
                  <a:pt x="3264060" y="937549"/>
                </a:cubicBezTo>
                <a:cubicBezTo>
                  <a:pt x="3252740" y="945635"/>
                  <a:pt x="3240023" y="951792"/>
                  <a:pt x="3229336" y="960698"/>
                </a:cubicBezTo>
                <a:cubicBezTo>
                  <a:pt x="3216761" y="971177"/>
                  <a:pt x="3207187" y="984943"/>
                  <a:pt x="3194612" y="995422"/>
                </a:cubicBezTo>
                <a:cubicBezTo>
                  <a:pt x="3164693" y="1020355"/>
                  <a:pt x="3159968" y="1018545"/>
                  <a:pt x="3125164" y="1030146"/>
                </a:cubicBezTo>
                <a:cubicBezTo>
                  <a:pt x="3071255" y="1084057"/>
                  <a:pt x="3141044" y="1022206"/>
                  <a:pt x="3055716" y="1064870"/>
                </a:cubicBezTo>
                <a:cubicBezTo>
                  <a:pt x="3045955" y="1069750"/>
                  <a:pt x="3041088" y="1081203"/>
                  <a:pt x="3032567" y="1088020"/>
                </a:cubicBezTo>
                <a:cubicBezTo>
                  <a:pt x="2996235" y="1117086"/>
                  <a:pt x="2998041" y="1111120"/>
                  <a:pt x="2951544" y="1122744"/>
                </a:cubicBezTo>
                <a:cubicBezTo>
                  <a:pt x="2939969" y="1130460"/>
                  <a:pt x="2927289" y="1136733"/>
                  <a:pt x="2916820" y="1145893"/>
                </a:cubicBezTo>
                <a:cubicBezTo>
                  <a:pt x="2896288" y="1163858"/>
                  <a:pt x="2880772" y="1187398"/>
                  <a:pt x="2858946" y="1203767"/>
                </a:cubicBezTo>
                <a:cubicBezTo>
                  <a:pt x="2841087" y="1217161"/>
                  <a:pt x="2805263" y="1240621"/>
                  <a:pt x="2789498" y="1261640"/>
                </a:cubicBezTo>
                <a:cubicBezTo>
                  <a:pt x="2710970" y="1366344"/>
                  <a:pt x="2773141" y="1301148"/>
                  <a:pt x="2720050" y="1354237"/>
                </a:cubicBezTo>
                <a:cubicBezTo>
                  <a:pt x="2679688" y="1434962"/>
                  <a:pt x="2718487" y="1369565"/>
                  <a:pt x="2662177" y="1435260"/>
                </a:cubicBezTo>
                <a:cubicBezTo>
                  <a:pt x="2627763" y="1475410"/>
                  <a:pt x="2617507" y="1507480"/>
                  <a:pt x="2569579" y="1539432"/>
                </a:cubicBezTo>
                <a:cubicBezTo>
                  <a:pt x="2491051" y="1591784"/>
                  <a:pt x="2519804" y="1566057"/>
                  <a:pt x="2476982" y="1608881"/>
                </a:cubicBezTo>
                <a:cubicBezTo>
                  <a:pt x="2450925" y="1687050"/>
                  <a:pt x="2480994" y="1590829"/>
                  <a:pt x="2453833" y="1713053"/>
                </a:cubicBezTo>
                <a:cubicBezTo>
                  <a:pt x="2451186" y="1724963"/>
                  <a:pt x="2445610" y="1736046"/>
                  <a:pt x="2442258" y="1747777"/>
                </a:cubicBezTo>
                <a:cubicBezTo>
                  <a:pt x="2437888" y="1763073"/>
                  <a:pt x="2434016" y="1778520"/>
                  <a:pt x="2430683" y="1794075"/>
                </a:cubicBezTo>
                <a:cubicBezTo>
                  <a:pt x="2423958" y="1825458"/>
                  <a:pt x="2409175" y="1912066"/>
                  <a:pt x="2395959" y="1956121"/>
                </a:cubicBezTo>
                <a:cubicBezTo>
                  <a:pt x="2395949" y="1956156"/>
                  <a:pt x="2367028" y="2042914"/>
                  <a:pt x="2361235" y="2060293"/>
                </a:cubicBezTo>
                <a:lnTo>
                  <a:pt x="2338086" y="2129741"/>
                </a:lnTo>
                <a:cubicBezTo>
                  <a:pt x="2327907" y="2170456"/>
                  <a:pt x="2327572" y="2186025"/>
                  <a:pt x="2303362" y="2222339"/>
                </a:cubicBezTo>
                <a:cubicBezTo>
                  <a:pt x="2297309" y="2231419"/>
                  <a:pt x="2287929" y="2237772"/>
                  <a:pt x="2280212" y="2245488"/>
                </a:cubicBezTo>
                <a:cubicBezTo>
                  <a:pt x="2247425" y="2343854"/>
                  <a:pt x="2293152" y="2223920"/>
                  <a:pt x="2245488" y="2303362"/>
                </a:cubicBezTo>
                <a:cubicBezTo>
                  <a:pt x="2209543" y="2363270"/>
                  <a:pt x="2263453" y="2314267"/>
                  <a:pt x="2210764" y="2372810"/>
                </a:cubicBezTo>
                <a:cubicBezTo>
                  <a:pt x="2185213" y="2401199"/>
                  <a:pt x="2156749" y="2426824"/>
                  <a:pt x="2129741" y="2453832"/>
                </a:cubicBezTo>
                <a:cubicBezTo>
                  <a:pt x="2110450" y="2473123"/>
                  <a:pt x="2095262" y="2497670"/>
                  <a:pt x="2071868" y="2511706"/>
                </a:cubicBezTo>
                <a:cubicBezTo>
                  <a:pt x="2052577" y="2523281"/>
                  <a:pt x="2032302" y="2533354"/>
                  <a:pt x="2013995" y="2546430"/>
                </a:cubicBezTo>
                <a:cubicBezTo>
                  <a:pt x="2005115" y="2552773"/>
                  <a:pt x="1999366" y="2562762"/>
                  <a:pt x="1990845" y="2569579"/>
                </a:cubicBezTo>
                <a:cubicBezTo>
                  <a:pt x="1958788" y="2595224"/>
                  <a:pt x="1958076" y="2592078"/>
                  <a:pt x="1921397" y="2604303"/>
                </a:cubicBezTo>
                <a:cubicBezTo>
                  <a:pt x="1882685" y="2643016"/>
                  <a:pt x="1914628" y="2614100"/>
                  <a:pt x="1863524" y="2650602"/>
                </a:cubicBezTo>
                <a:cubicBezTo>
                  <a:pt x="1802208" y="2694399"/>
                  <a:pt x="1838850" y="2678117"/>
                  <a:pt x="1782501" y="2696901"/>
                </a:cubicBezTo>
                <a:cubicBezTo>
                  <a:pt x="1693970" y="2763299"/>
                  <a:pt x="1778884" y="2703928"/>
                  <a:pt x="1689903" y="2754774"/>
                </a:cubicBezTo>
                <a:cubicBezTo>
                  <a:pt x="1624729" y="2792016"/>
                  <a:pt x="1687583" y="2766095"/>
                  <a:pt x="1608881" y="2801073"/>
                </a:cubicBezTo>
                <a:cubicBezTo>
                  <a:pt x="1534356" y="2834195"/>
                  <a:pt x="1563665" y="2816582"/>
                  <a:pt x="1481559" y="2847372"/>
                </a:cubicBezTo>
                <a:cubicBezTo>
                  <a:pt x="1419827" y="2870521"/>
                  <a:pt x="1355333" y="2887336"/>
                  <a:pt x="1296364" y="2916820"/>
                </a:cubicBezTo>
                <a:cubicBezTo>
                  <a:pt x="1280931" y="2924536"/>
                  <a:pt x="1266592" y="2935011"/>
                  <a:pt x="1250065" y="2939969"/>
                </a:cubicBezTo>
                <a:cubicBezTo>
                  <a:pt x="1227586" y="2946713"/>
                  <a:pt x="1203385" y="2945852"/>
                  <a:pt x="1180617" y="2951544"/>
                </a:cubicBezTo>
                <a:cubicBezTo>
                  <a:pt x="1180603" y="2951547"/>
                  <a:pt x="1093814" y="2980478"/>
                  <a:pt x="1076445" y="2986268"/>
                </a:cubicBezTo>
                <a:cubicBezTo>
                  <a:pt x="1064870" y="2990126"/>
                  <a:pt x="1053756" y="2995837"/>
                  <a:pt x="1041721" y="2997843"/>
                </a:cubicBezTo>
                <a:lnTo>
                  <a:pt x="972273" y="3009417"/>
                </a:lnTo>
                <a:cubicBezTo>
                  <a:pt x="902825" y="3005559"/>
                  <a:pt x="833171" y="3004437"/>
                  <a:pt x="763929" y="2997843"/>
                </a:cubicBezTo>
                <a:cubicBezTo>
                  <a:pt x="751783" y="2996686"/>
                  <a:pt x="739133" y="2993360"/>
                  <a:pt x="729205" y="2986268"/>
                </a:cubicBezTo>
                <a:cubicBezTo>
                  <a:pt x="707054" y="2970446"/>
                  <a:pt x="673352" y="2932435"/>
                  <a:pt x="659757" y="2905245"/>
                </a:cubicBezTo>
                <a:cubicBezTo>
                  <a:pt x="642876" y="2871483"/>
                  <a:pt x="659368" y="2861145"/>
                  <a:pt x="613458" y="2847372"/>
                </a:cubicBezTo>
                <a:cubicBezTo>
                  <a:pt x="587327" y="2839533"/>
                  <a:pt x="559443" y="2839655"/>
                  <a:pt x="532435" y="2835797"/>
                </a:cubicBezTo>
                <a:cubicBezTo>
                  <a:pt x="516661" y="2825281"/>
                  <a:pt x="485559" y="2807826"/>
                  <a:pt x="474562" y="2789498"/>
                </a:cubicBezTo>
                <a:cubicBezTo>
                  <a:pt x="468285" y="2779036"/>
                  <a:pt x="469755" y="2764926"/>
                  <a:pt x="462987" y="2754774"/>
                </a:cubicBezTo>
                <a:cubicBezTo>
                  <a:pt x="453907" y="2741154"/>
                  <a:pt x="438742" y="2732625"/>
                  <a:pt x="428263" y="2720050"/>
                </a:cubicBezTo>
                <a:cubicBezTo>
                  <a:pt x="419357" y="2709363"/>
                  <a:pt x="414951" y="2695162"/>
                  <a:pt x="405114" y="2685326"/>
                </a:cubicBezTo>
                <a:cubicBezTo>
                  <a:pt x="395277" y="2675489"/>
                  <a:pt x="380858" y="2671338"/>
                  <a:pt x="370389" y="2662177"/>
                </a:cubicBezTo>
                <a:cubicBezTo>
                  <a:pt x="327460" y="2624614"/>
                  <a:pt x="308673" y="2602121"/>
                  <a:pt x="277792" y="2558005"/>
                </a:cubicBezTo>
                <a:cubicBezTo>
                  <a:pt x="261837" y="2535212"/>
                  <a:pt x="245808" y="2512413"/>
                  <a:pt x="231493" y="2488556"/>
                </a:cubicBezTo>
                <a:cubicBezTo>
                  <a:pt x="184214" y="2409757"/>
                  <a:pt x="203884" y="2452027"/>
                  <a:pt x="173620" y="2361235"/>
                </a:cubicBezTo>
                <a:lnTo>
                  <a:pt x="162045" y="2326511"/>
                </a:lnTo>
                <a:cubicBezTo>
                  <a:pt x="156472" y="2270783"/>
                  <a:pt x="154036" y="2208402"/>
                  <a:pt x="138896" y="2152891"/>
                </a:cubicBezTo>
                <a:cubicBezTo>
                  <a:pt x="94841" y="1991357"/>
                  <a:pt x="132370" y="2166566"/>
                  <a:pt x="104172" y="2025569"/>
                </a:cubicBezTo>
                <a:cubicBezTo>
                  <a:pt x="96120" y="1888683"/>
                  <a:pt x="81358" y="1768917"/>
                  <a:pt x="104172" y="1632030"/>
                </a:cubicBezTo>
                <a:cubicBezTo>
                  <a:pt x="105590" y="1623520"/>
                  <a:pt x="119605" y="1624313"/>
                  <a:pt x="127321" y="1620455"/>
                </a:cubicBezTo>
                <a:lnTo>
                  <a:pt x="92597" y="1643605"/>
                </a:lnTo>
                <a:lnTo>
                  <a:pt x="92597" y="1643605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75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Rules pipeline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Pre-process: Create dataset from retailer products aspects and tag them by </a:t>
            </a:r>
            <a:r>
              <a:rPr lang="en-US" dirty="0" err="1" smtClean="0"/>
              <a:t>dress_code</a:t>
            </a:r>
            <a:endParaRPr lang="en-US" dirty="0" smtClean="0"/>
          </a:p>
          <a:p>
            <a:r>
              <a:rPr lang="en-US" dirty="0" smtClean="0"/>
              <a:t>Run decision tree and extract rules per </a:t>
            </a:r>
            <a:r>
              <a:rPr lang="en-US" dirty="0" err="1" smtClean="0"/>
              <a:t>gender,parent_type,dress_code</a:t>
            </a:r>
            <a:endParaRPr lang="en-US" dirty="0" smtClean="0"/>
          </a:p>
          <a:p>
            <a:r>
              <a:rPr lang="en-US" dirty="0" smtClean="0"/>
              <a:t>Post process : Generate readable rules from decision tree output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99565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Touy</a:t>
            </a:r>
            <a:r>
              <a:rPr lang="en-US" dirty="0" smtClean="0"/>
              <a:t> Example - Casual Dress codes  Dataset for shirts.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421444"/>
              </p:ext>
            </p:extLst>
          </p:nvPr>
        </p:nvGraphicFramePr>
        <p:xfrm>
          <a:off x="838200" y="2612703"/>
          <a:ext cx="10678612" cy="21602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9769"/>
                <a:gridCol w="1779769"/>
                <a:gridCol w="1779769"/>
                <a:gridCol w="1779769"/>
                <a:gridCol w="1541736"/>
                <a:gridCol w="2017800"/>
              </a:tblGrid>
              <a:tr h="544721">
                <a:tc>
                  <a:txBody>
                    <a:bodyPr/>
                    <a:lstStyle/>
                    <a:p>
                      <a:r>
                        <a:rPr lang="en-US" dirty="0" smtClean="0"/>
                        <a:t>T-shirt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button down shirt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color white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color red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color pattern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dress  code</a:t>
                      </a:r>
                      <a:endParaRPr lang="en-US" dirty="0"/>
                    </a:p>
                  </a:txBody>
                  <a:tcPr/>
                </a:tc>
              </a:tr>
              <a:tr h="311269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(1) casual</a:t>
                      </a:r>
                      <a:endParaRPr lang="en-US" dirty="0"/>
                    </a:p>
                  </a:txBody>
                  <a:tcPr/>
                </a:tc>
              </a:tr>
              <a:tr h="311269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(1) casual</a:t>
                      </a:r>
                      <a:endParaRPr lang="en-US" dirty="0"/>
                    </a:p>
                  </a:txBody>
                  <a:tcPr/>
                </a:tc>
              </a:tr>
              <a:tr h="311269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(1) casual</a:t>
                      </a:r>
                      <a:endParaRPr lang="en-US" dirty="0"/>
                    </a:p>
                  </a:txBody>
                  <a:tcPr/>
                </a:tc>
              </a:tr>
              <a:tr h="422894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(0) business formal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22744" y="2141316"/>
            <a:ext cx="331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Create data from product aspects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191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Generate Decision Tree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501877" y="2033461"/>
            <a:ext cx="746808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t-shirt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357060" y="3941098"/>
            <a:ext cx="1052083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Color red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742620" y="4846664"/>
            <a:ext cx="766300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casual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584228" y="4020846"/>
            <a:ext cx="1406347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color pattern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4200283" y="2340341"/>
            <a:ext cx="1301594" cy="709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628562" y="3050136"/>
            <a:ext cx="766300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casual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158290" y="5031330"/>
            <a:ext cx="1433982" cy="369332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Dressy casual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185224" y="3006256"/>
            <a:ext cx="1881092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Button down shirt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6001821" y="4344041"/>
            <a:ext cx="735112" cy="649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6264687" y="2324065"/>
            <a:ext cx="1371894" cy="632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7227636" y="3415286"/>
            <a:ext cx="574991" cy="501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7898281" y="3349499"/>
            <a:ext cx="1371894" cy="632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9006930" y="4361114"/>
            <a:ext cx="855527" cy="485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9659268" y="4846664"/>
            <a:ext cx="1659621" cy="369332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Business formal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8125770" y="4361114"/>
            <a:ext cx="805852" cy="485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001821" y="20334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4200283" y="2275806"/>
            <a:ext cx="497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yes</a:t>
            </a:r>
            <a:endParaRPr lang="en-US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7139482" y="2322432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no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18208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3127</TotalTime>
  <Words>668</Words>
  <Application>Microsoft Macintosh PowerPoint</Application>
  <PresentationFormat>Widescreen</PresentationFormat>
  <Paragraphs>194</Paragraphs>
  <Slides>16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Calibri</vt:lpstr>
      <vt:lpstr>Calibri Light</vt:lpstr>
      <vt:lpstr>Wingdings</vt:lpstr>
      <vt:lpstr>Arial</vt:lpstr>
      <vt:lpstr>Office Theme</vt:lpstr>
      <vt:lpstr>Microsoft Excel 97 - 2004 Worksheet</vt:lpstr>
      <vt:lpstr>Dress Codes auto rules generation</vt:lpstr>
      <vt:lpstr>Objective </vt:lpstr>
      <vt:lpstr>Examples of rules</vt:lpstr>
      <vt:lpstr>Association Rules/Market basket Analysis</vt:lpstr>
      <vt:lpstr>Association Rules/Market basket Analysis</vt:lpstr>
      <vt:lpstr>Decision Tree For loan/not loan</vt:lpstr>
      <vt:lpstr>Decision Rules pipeline</vt:lpstr>
      <vt:lpstr>Touy Example - Casual Dress codes  Dataset for shirts.</vt:lpstr>
      <vt:lpstr>Generate Decision Tree Model</vt:lpstr>
      <vt:lpstr>Extract Rules From Tree</vt:lpstr>
      <vt:lpstr>Association rules vs Decision Tree</vt:lpstr>
      <vt:lpstr>Decision Tree Rules Results</vt:lpstr>
      <vt:lpstr>PowerPoint Presentation</vt:lpstr>
      <vt:lpstr>Results</vt:lpstr>
      <vt:lpstr>Discussion</vt:lpstr>
      <vt:lpstr>Next steps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Barkan</dc:creator>
  <cp:lastModifiedBy>Daniel Barkan</cp:lastModifiedBy>
  <cp:revision>33</cp:revision>
  <dcterms:created xsi:type="dcterms:W3CDTF">2019-02-10T10:09:23Z</dcterms:created>
  <dcterms:modified xsi:type="dcterms:W3CDTF">2019-02-12T14:17:15Z</dcterms:modified>
</cp:coreProperties>
</file>