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3" r:id="rId1"/>
  </p:sldMasterIdLst>
  <p:notesMasterIdLst>
    <p:notesMasterId r:id="rId32"/>
  </p:notesMasterIdLst>
  <p:sldIdLst>
    <p:sldId id="256" r:id="rId2"/>
    <p:sldId id="257" r:id="rId3"/>
    <p:sldId id="258" r:id="rId4"/>
    <p:sldId id="259" r:id="rId5"/>
    <p:sldId id="260" r:id="rId6"/>
    <p:sldId id="261" r:id="rId7"/>
    <p:sldId id="264" r:id="rId8"/>
    <p:sldId id="293" r:id="rId9"/>
    <p:sldId id="266" r:id="rId10"/>
    <p:sldId id="292" r:id="rId11"/>
    <p:sldId id="291" r:id="rId12"/>
    <p:sldId id="262" r:id="rId13"/>
    <p:sldId id="263" r:id="rId14"/>
    <p:sldId id="267" r:id="rId15"/>
    <p:sldId id="287" r:id="rId16"/>
    <p:sldId id="298" r:id="rId17"/>
    <p:sldId id="269" r:id="rId18"/>
    <p:sldId id="271" r:id="rId19"/>
    <p:sldId id="288" r:id="rId20"/>
    <p:sldId id="275" r:id="rId21"/>
    <p:sldId id="295" r:id="rId22"/>
    <p:sldId id="296" r:id="rId23"/>
    <p:sldId id="268" r:id="rId24"/>
    <p:sldId id="280" r:id="rId25"/>
    <p:sldId id="290" r:id="rId26"/>
    <p:sldId id="289" r:id="rId27"/>
    <p:sldId id="281" r:id="rId28"/>
    <p:sldId id="284" r:id="rId29"/>
    <p:sldId id="285" r:id="rId30"/>
    <p:sldId id="29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napToGrid="0">
      <p:cViewPr>
        <p:scale>
          <a:sx n="61" d="100"/>
          <a:sy n="61" d="100"/>
        </p:scale>
        <p:origin x="107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1A3732-9BBB-4ABC-B5E3-E238A0834314}" type="doc">
      <dgm:prSet loTypeId="urn:microsoft.com/office/officeart/2008/layout/LinedList" loCatId="list" qsTypeId="urn:microsoft.com/office/officeart/2005/8/quickstyle/simple4" qsCatId="simple" csTypeId="urn:microsoft.com/office/officeart/2005/8/colors/accent5_2" csCatId="accent5" phldr="1"/>
      <dgm:spPr/>
      <dgm:t>
        <a:bodyPr/>
        <a:lstStyle/>
        <a:p>
          <a:endParaRPr lang="en-US"/>
        </a:p>
      </dgm:t>
    </dgm:pt>
    <dgm:pt modelId="{2D42FBC3-BAF4-42C6-9326-207E955C7863}">
      <dgm:prSet/>
      <dgm:spPr/>
      <dgm:t>
        <a:bodyPr/>
        <a:lstStyle/>
        <a:p>
          <a:r>
            <a:rPr lang="en-US">
              <a:latin typeface="Times New Roman" panose="02020603050405020304" pitchFamily="18" charset="0"/>
              <a:cs typeface="Times New Roman" panose="02020603050405020304" pitchFamily="18" charset="0"/>
            </a:rPr>
            <a:t>Health related problems are becoming the major issue in today’s world</a:t>
          </a:r>
          <a:r>
            <a:rPr lang="en-IN">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dgm:t>
    </dgm:pt>
    <dgm:pt modelId="{E2276340-995D-4E0F-8B9B-3C6831561DE3}" type="parTrans" cxnId="{8125C032-F0E3-467A-B10A-EA579C1BBDCC}">
      <dgm:prSet/>
      <dgm:spPr/>
      <dgm:t>
        <a:bodyPr/>
        <a:lstStyle/>
        <a:p>
          <a:endParaRPr lang="en-US"/>
        </a:p>
      </dgm:t>
    </dgm:pt>
    <dgm:pt modelId="{3D654CD7-814A-4886-9C4B-CE030C347065}" type="sibTrans" cxnId="{8125C032-F0E3-467A-B10A-EA579C1BBDCC}">
      <dgm:prSet/>
      <dgm:spPr/>
      <dgm:t>
        <a:bodyPr/>
        <a:lstStyle/>
        <a:p>
          <a:endParaRPr lang="en-US"/>
        </a:p>
      </dgm:t>
    </dgm:pt>
    <dgm:pt modelId="{9B068BB7-7695-4CD7-B7EE-869598C22275}">
      <dgm:prSet/>
      <dgm:spPr/>
      <dgm:t>
        <a:bodyPr/>
        <a:lstStyle/>
        <a:p>
          <a:r>
            <a:rPr lang="en-US">
              <a:latin typeface="Times New Roman" panose="02020603050405020304" pitchFamily="18" charset="0"/>
              <a:cs typeface="Times New Roman" panose="02020603050405020304" pitchFamily="18" charset="0"/>
            </a:rPr>
            <a:t>Every other person seems to be undergoing more than one problem irrespective of the age, either that problem be related to heart or brain.</a:t>
          </a:r>
        </a:p>
      </dgm:t>
    </dgm:pt>
    <dgm:pt modelId="{0125FD0C-68A0-46CC-B747-74DCDCCE4F39}" type="parTrans" cxnId="{DAEAFD4B-4A85-4E3C-B424-B2DD82B33C17}">
      <dgm:prSet/>
      <dgm:spPr/>
      <dgm:t>
        <a:bodyPr/>
        <a:lstStyle/>
        <a:p>
          <a:endParaRPr lang="en-US"/>
        </a:p>
      </dgm:t>
    </dgm:pt>
    <dgm:pt modelId="{B5DC5621-C19F-440C-AEB2-51A2AD41D906}" type="sibTrans" cxnId="{DAEAFD4B-4A85-4E3C-B424-B2DD82B33C17}">
      <dgm:prSet/>
      <dgm:spPr/>
      <dgm:t>
        <a:bodyPr/>
        <a:lstStyle/>
        <a:p>
          <a:endParaRPr lang="en-US"/>
        </a:p>
      </dgm:t>
    </dgm:pt>
    <dgm:pt modelId="{7E4EEC76-9226-4BDE-A863-E769BD82341F}">
      <dgm:prSet/>
      <dgm:spPr/>
      <dgm:t>
        <a:bodyPr/>
        <a:lstStyle/>
        <a:p>
          <a:r>
            <a:rPr lang="en-US">
              <a:latin typeface="Times New Roman" panose="02020603050405020304" pitchFamily="18" charset="0"/>
              <a:cs typeface="Times New Roman" panose="02020603050405020304" pitchFamily="18" charset="0"/>
            </a:rPr>
            <a:t>Such carelessness seen in the case of taking medicines might lead to results which are catastrophic and has direct impact onto the health of an individual.</a:t>
          </a:r>
        </a:p>
      </dgm:t>
    </dgm:pt>
    <dgm:pt modelId="{79E3C340-37BA-48B2-9C5B-1EBFBAC62DE7}" type="parTrans" cxnId="{50244169-F06D-4B08-AC14-179C707D03AE}">
      <dgm:prSet/>
      <dgm:spPr/>
      <dgm:t>
        <a:bodyPr/>
        <a:lstStyle/>
        <a:p>
          <a:endParaRPr lang="en-US"/>
        </a:p>
      </dgm:t>
    </dgm:pt>
    <dgm:pt modelId="{12841A41-D8B2-43F5-AA56-8F1A78991CE9}" type="sibTrans" cxnId="{50244169-F06D-4B08-AC14-179C707D03AE}">
      <dgm:prSet/>
      <dgm:spPr/>
      <dgm:t>
        <a:bodyPr/>
        <a:lstStyle/>
        <a:p>
          <a:endParaRPr lang="en-US"/>
        </a:p>
      </dgm:t>
    </dgm:pt>
    <dgm:pt modelId="{CA77A207-074B-48C9-B44A-8CE267E13544}">
      <dgm:prSet/>
      <dgm:spPr/>
      <dgm:t>
        <a:bodyPr/>
        <a:lstStyle/>
        <a:p>
          <a:r>
            <a:rPr lang="en-US">
              <a:latin typeface="Times New Roman" panose="02020603050405020304" pitchFamily="18" charset="0"/>
              <a:cs typeface="Times New Roman" panose="02020603050405020304" pitchFamily="18" charset="0"/>
            </a:rPr>
            <a:t>This paper describes how with the help of smart box will an individual be able to take his medicines without any external human assistance.</a:t>
          </a:r>
        </a:p>
      </dgm:t>
    </dgm:pt>
    <dgm:pt modelId="{5CEBA10A-5689-4D4C-80A3-A3087E9E5B4B}" type="parTrans" cxnId="{C4B21E2F-F4BD-4727-817D-90B155875AD2}">
      <dgm:prSet/>
      <dgm:spPr/>
      <dgm:t>
        <a:bodyPr/>
        <a:lstStyle/>
        <a:p>
          <a:endParaRPr lang="en-US"/>
        </a:p>
      </dgm:t>
    </dgm:pt>
    <dgm:pt modelId="{C0D60902-A675-4D8E-854B-903590DF8076}" type="sibTrans" cxnId="{C4B21E2F-F4BD-4727-817D-90B155875AD2}">
      <dgm:prSet/>
      <dgm:spPr/>
      <dgm:t>
        <a:bodyPr/>
        <a:lstStyle/>
        <a:p>
          <a:endParaRPr lang="en-US"/>
        </a:p>
      </dgm:t>
    </dgm:pt>
    <dgm:pt modelId="{6FD87CBE-6997-4267-8DFC-6F085E897DB2}" type="pres">
      <dgm:prSet presAssocID="{9D1A3732-9BBB-4ABC-B5E3-E238A0834314}" presName="vert0" presStyleCnt="0">
        <dgm:presLayoutVars>
          <dgm:dir/>
          <dgm:animOne val="branch"/>
          <dgm:animLvl val="lvl"/>
        </dgm:presLayoutVars>
      </dgm:prSet>
      <dgm:spPr/>
    </dgm:pt>
    <dgm:pt modelId="{3DC0C26C-5BB9-4FD7-A91A-B0BE87B54AA8}" type="pres">
      <dgm:prSet presAssocID="{2D42FBC3-BAF4-42C6-9326-207E955C7863}" presName="thickLine" presStyleLbl="alignNode1" presStyleIdx="0" presStyleCnt="4"/>
      <dgm:spPr/>
    </dgm:pt>
    <dgm:pt modelId="{749060F8-ED9A-4191-9249-AA840D115313}" type="pres">
      <dgm:prSet presAssocID="{2D42FBC3-BAF4-42C6-9326-207E955C7863}" presName="horz1" presStyleCnt="0"/>
      <dgm:spPr/>
    </dgm:pt>
    <dgm:pt modelId="{AD023829-CD88-41AD-A91D-69537B0B33BD}" type="pres">
      <dgm:prSet presAssocID="{2D42FBC3-BAF4-42C6-9326-207E955C7863}" presName="tx1" presStyleLbl="revTx" presStyleIdx="0" presStyleCnt="4"/>
      <dgm:spPr/>
    </dgm:pt>
    <dgm:pt modelId="{1C1AF6B7-B036-43E9-B4E6-A39E6E21AEEE}" type="pres">
      <dgm:prSet presAssocID="{2D42FBC3-BAF4-42C6-9326-207E955C7863}" presName="vert1" presStyleCnt="0"/>
      <dgm:spPr/>
    </dgm:pt>
    <dgm:pt modelId="{65ADA5CB-FC5E-4EDA-8CC7-072C32BD2EEF}" type="pres">
      <dgm:prSet presAssocID="{9B068BB7-7695-4CD7-B7EE-869598C22275}" presName="thickLine" presStyleLbl="alignNode1" presStyleIdx="1" presStyleCnt="4"/>
      <dgm:spPr/>
    </dgm:pt>
    <dgm:pt modelId="{307959BE-59BF-4A81-B040-F1206AD8FCA4}" type="pres">
      <dgm:prSet presAssocID="{9B068BB7-7695-4CD7-B7EE-869598C22275}" presName="horz1" presStyleCnt="0"/>
      <dgm:spPr/>
    </dgm:pt>
    <dgm:pt modelId="{9255DDD7-685D-416E-8A50-001F0B440337}" type="pres">
      <dgm:prSet presAssocID="{9B068BB7-7695-4CD7-B7EE-869598C22275}" presName="tx1" presStyleLbl="revTx" presStyleIdx="1" presStyleCnt="4"/>
      <dgm:spPr/>
    </dgm:pt>
    <dgm:pt modelId="{ECB43738-9114-4B59-92C1-36DBDEBA2DD7}" type="pres">
      <dgm:prSet presAssocID="{9B068BB7-7695-4CD7-B7EE-869598C22275}" presName="vert1" presStyleCnt="0"/>
      <dgm:spPr/>
    </dgm:pt>
    <dgm:pt modelId="{E15E388A-7E3A-4580-91EB-90ECF8DCD483}" type="pres">
      <dgm:prSet presAssocID="{7E4EEC76-9226-4BDE-A863-E769BD82341F}" presName="thickLine" presStyleLbl="alignNode1" presStyleIdx="2" presStyleCnt="4"/>
      <dgm:spPr/>
    </dgm:pt>
    <dgm:pt modelId="{011BCD56-23EE-4AD5-A790-49B7D8F300B6}" type="pres">
      <dgm:prSet presAssocID="{7E4EEC76-9226-4BDE-A863-E769BD82341F}" presName="horz1" presStyleCnt="0"/>
      <dgm:spPr/>
    </dgm:pt>
    <dgm:pt modelId="{8C063E68-0AE8-4CE2-80C2-3B1A46EA3B42}" type="pres">
      <dgm:prSet presAssocID="{7E4EEC76-9226-4BDE-A863-E769BD82341F}" presName="tx1" presStyleLbl="revTx" presStyleIdx="2" presStyleCnt="4"/>
      <dgm:spPr/>
    </dgm:pt>
    <dgm:pt modelId="{AEC6D2B7-426B-4C28-9885-EEEA204BAD38}" type="pres">
      <dgm:prSet presAssocID="{7E4EEC76-9226-4BDE-A863-E769BD82341F}" presName="vert1" presStyleCnt="0"/>
      <dgm:spPr/>
    </dgm:pt>
    <dgm:pt modelId="{5EAC0598-3C62-4B89-A6F6-49223D987B16}" type="pres">
      <dgm:prSet presAssocID="{CA77A207-074B-48C9-B44A-8CE267E13544}" presName="thickLine" presStyleLbl="alignNode1" presStyleIdx="3" presStyleCnt="4"/>
      <dgm:spPr/>
    </dgm:pt>
    <dgm:pt modelId="{516771BC-98CC-4E3E-B8FB-97FACD8B99C2}" type="pres">
      <dgm:prSet presAssocID="{CA77A207-074B-48C9-B44A-8CE267E13544}" presName="horz1" presStyleCnt="0"/>
      <dgm:spPr/>
    </dgm:pt>
    <dgm:pt modelId="{CB27E907-4955-48FF-A92F-140EB83412C0}" type="pres">
      <dgm:prSet presAssocID="{CA77A207-074B-48C9-B44A-8CE267E13544}" presName="tx1" presStyleLbl="revTx" presStyleIdx="3" presStyleCnt="4"/>
      <dgm:spPr/>
    </dgm:pt>
    <dgm:pt modelId="{B7DD377D-AA96-4B1B-9802-9ABA7DD81939}" type="pres">
      <dgm:prSet presAssocID="{CA77A207-074B-48C9-B44A-8CE267E13544}" presName="vert1" presStyleCnt="0"/>
      <dgm:spPr/>
    </dgm:pt>
  </dgm:ptLst>
  <dgm:cxnLst>
    <dgm:cxn modelId="{A552A301-F076-4CC4-BCAC-A36447139A65}" type="presOf" srcId="{CA77A207-074B-48C9-B44A-8CE267E13544}" destId="{CB27E907-4955-48FF-A92F-140EB83412C0}" srcOrd="0" destOrd="0" presId="urn:microsoft.com/office/officeart/2008/layout/LinedList"/>
    <dgm:cxn modelId="{745C7D2C-3AC4-4391-A938-8AF2880387D8}" type="presOf" srcId="{2D42FBC3-BAF4-42C6-9326-207E955C7863}" destId="{AD023829-CD88-41AD-A91D-69537B0B33BD}" srcOrd="0" destOrd="0" presId="urn:microsoft.com/office/officeart/2008/layout/LinedList"/>
    <dgm:cxn modelId="{C4B21E2F-F4BD-4727-817D-90B155875AD2}" srcId="{9D1A3732-9BBB-4ABC-B5E3-E238A0834314}" destId="{CA77A207-074B-48C9-B44A-8CE267E13544}" srcOrd="3" destOrd="0" parTransId="{5CEBA10A-5689-4D4C-80A3-A3087E9E5B4B}" sibTransId="{C0D60902-A675-4D8E-854B-903590DF8076}"/>
    <dgm:cxn modelId="{8125C032-F0E3-467A-B10A-EA579C1BBDCC}" srcId="{9D1A3732-9BBB-4ABC-B5E3-E238A0834314}" destId="{2D42FBC3-BAF4-42C6-9326-207E955C7863}" srcOrd="0" destOrd="0" parTransId="{E2276340-995D-4E0F-8B9B-3C6831561DE3}" sibTransId="{3D654CD7-814A-4886-9C4B-CE030C347065}"/>
    <dgm:cxn modelId="{50244169-F06D-4B08-AC14-179C707D03AE}" srcId="{9D1A3732-9BBB-4ABC-B5E3-E238A0834314}" destId="{7E4EEC76-9226-4BDE-A863-E769BD82341F}" srcOrd="2" destOrd="0" parTransId="{79E3C340-37BA-48B2-9C5B-1EBFBAC62DE7}" sibTransId="{12841A41-D8B2-43F5-AA56-8F1A78991CE9}"/>
    <dgm:cxn modelId="{DAEAFD4B-4A85-4E3C-B424-B2DD82B33C17}" srcId="{9D1A3732-9BBB-4ABC-B5E3-E238A0834314}" destId="{9B068BB7-7695-4CD7-B7EE-869598C22275}" srcOrd="1" destOrd="0" parTransId="{0125FD0C-68A0-46CC-B747-74DCDCCE4F39}" sibTransId="{B5DC5621-C19F-440C-AEB2-51A2AD41D906}"/>
    <dgm:cxn modelId="{6C34CF83-3E32-4028-9081-5ED1427A098F}" type="presOf" srcId="{7E4EEC76-9226-4BDE-A863-E769BD82341F}" destId="{8C063E68-0AE8-4CE2-80C2-3B1A46EA3B42}" srcOrd="0" destOrd="0" presId="urn:microsoft.com/office/officeart/2008/layout/LinedList"/>
    <dgm:cxn modelId="{27B2D4A3-ED21-4E08-8729-46AD08680A8E}" type="presOf" srcId="{9B068BB7-7695-4CD7-B7EE-869598C22275}" destId="{9255DDD7-685D-416E-8A50-001F0B440337}" srcOrd="0" destOrd="0" presId="urn:microsoft.com/office/officeart/2008/layout/LinedList"/>
    <dgm:cxn modelId="{801694AD-F3B4-4860-BB9D-305495AFE174}" type="presOf" srcId="{9D1A3732-9BBB-4ABC-B5E3-E238A0834314}" destId="{6FD87CBE-6997-4267-8DFC-6F085E897DB2}" srcOrd="0" destOrd="0" presId="urn:microsoft.com/office/officeart/2008/layout/LinedList"/>
    <dgm:cxn modelId="{BDB2C5B7-F5FC-4DE2-A954-42F1E9C1A2EB}" type="presParOf" srcId="{6FD87CBE-6997-4267-8DFC-6F085E897DB2}" destId="{3DC0C26C-5BB9-4FD7-A91A-B0BE87B54AA8}" srcOrd="0" destOrd="0" presId="urn:microsoft.com/office/officeart/2008/layout/LinedList"/>
    <dgm:cxn modelId="{4CAD678D-8D24-4D25-8E0C-E3C5B3AC6614}" type="presParOf" srcId="{6FD87CBE-6997-4267-8DFC-6F085E897DB2}" destId="{749060F8-ED9A-4191-9249-AA840D115313}" srcOrd="1" destOrd="0" presId="urn:microsoft.com/office/officeart/2008/layout/LinedList"/>
    <dgm:cxn modelId="{41AFD9CC-E62A-4BBC-9A92-58829BCB80E9}" type="presParOf" srcId="{749060F8-ED9A-4191-9249-AA840D115313}" destId="{AD023829-CD88-41AD-A91D-69537B0B33BD}" srcOrd="0" destOrd="0" presId="urn:microsoft.com/office/officeart/2008/layout/LinedList"/>
    <dgm:cxn modelId="{2B586350-E8AF-4818-BF85-912008022D63}" type="presParOf" srcId="{749060F8-ED9A-4191-9249-AA840D115313}" destId="{1C1AF6B7-B036-43E9-B4E6-A39E6E21AEEE}" srcOrd="1" destOrd="0" presId="urn:microsoft.com/office/officeart/2008/layout/LinedList"/>
    <dgm:cxn modelId="{2F51A63D-7AE5-4E9A-991A-D65A2F1F26D4}" type="presParOf" srcId="{6FD87CBE-6997-4267-8DFC-6F085E897DB2}" destId="{65ADA5CB-FC5E-4EDA-8CC7-072C32BD2EEF}" srcOrd="2" destOrd="0" presId="urn:microsoft.com/office/officeart/2008/layout/LinedList"/>
    <dgm:cxn modelId="{6F31B67B-894E-4DA6-83A3-FC884FB0ECCA}" type="presParOf" srcId="{6FD87CBE-6997-4267-8DFC-6F085E897DB2}" destId="{307959BE-59BF-4A81-B040-F1206AD8FCA4}" srcOrd="3" destOrd="0" presId="urn:microsoft.com/office/officeart/2008/layout/LinedList"/>
    <dgm:cxn modelId="{EEE792F2-2C7C-4935-A3AD-89AD8078E19A}" type="presParOf" srcId="{307959BE-59BF-4A81-B040-F1206AD8FCA4}" destId="{9255DDD7-685D-416E-8A50-001F0B440337}" srcOrd="0" destOrd="0" presId="urn:microsoft.com/office/officeart/2008/layout/LinedList"/>
    <dgm:cxn modelId="{228EC365-8C01-43EE-9ACB-0E219F05B9F7}" type="presParOf" srcId="{307959BE-59BF-4A81-B040-F1206AD8FCA4}" destId="{ECB43738-9114-4B59-92C1-36DBDEBA2DD7}" srcOrd="1" destOrd="0" presId="urn:microsoft.com/office/officeart/2008/layout/LinedList"/>
    <dgm:cxn modelId="{BC2A55C6-A9DB-4409-BD4D-335DF0B18542}" type="presParOf" srcId="{6FD87CBE-6997-4267-8DFC-6F085E897DB2}" destId="{E15E388A-7E3A-4580-91EB-90ECF8DCD483}" srcOrd="4" destOrd="0" presId="urn:microsoft.com/office/officeart/2008/layout/LinedList"/>
    <dgm:cxn modelId="{E2382D50-F469-482C-ABA6-5661D4C8F3EC}" type="presParOf" srcId="{6FD87CBE-6997-4267-8DFC-6F085E897DB2}" destId="{011BCD56-23EE-4AD5-A790-49B7D8F300B6}" srcOrd="5" destOrd="0" presId="urn:microsoft.com/office/officeart/2008/layout/LinedList"/>
    <dgm:cxn modelId="{7C808F60-1A50-4D77-99F8-5BB684650E9A}" type="presParOf" srcId="{011BCD56-23EE-4AD5-A790-49B7D8F300B6}" destId="{8C063E68-0AE8-4CE2-80C2-3B1A46EA3B42}" srcOrd="0" destOrd="0" presId="urn:microsoft.com/office/officeart/2008/layout/LinedList"/>
    <dgm:cxn modelId="{7ACB738C-CF73-485C-BD85-2DBEA267E8D1}" type="presParOf" srcId="{011BCD56-23EE-4AD5-A790-49B7D8F300B6}" destId="{AEC6D2B7-426B-4C28-9885-EEEA204BAD38}" srcOrd="1" destOrd="0" presId="urn:microsoft.com/office/officeart/2008/layout/LinedList"/>
    <dgm:cxn modelId="{F105754B-98F5-4058-BBC1-03457FE34774}" type="presParOf" srcId="{6FD87CBE-6997-4267-8DFC-6F085E897DB2}" destId="{5EAC0598-3C62-4B89-A6F6-49223D987B16}" srcOrd="6" destOrd="0" presId="urn:microsoft.com/office/officeart/2008/layout/LinedList"/>
    <dgm:cxn modelId="{C670006C-FC9E-4801-A4A7-DBADFAB4AE81}" type="presParOf" srcId="{6FD87CBE-6997-4267-8DFC-6F085E897DB2}" destId="{516771BC-98CC-4E3E-B8FB-97FACD8B99C2}" srcOrd="7" destOrd="0" presId="urn:microsoft.com/office/officeart/2008/layout/LinedList"/>
    <dgm:cxn modelId="{07501AE1-802E-4913-B53F-BA6F6612FE5E}" type="presParOf" srcId="{516771BC-98CC-4E3E-B8FB-97FACD8B99C2}" destId="{CB27E907-4955-48FF-A92F-140EB83412C0}" srcOrd="0" destOrd="0" presId="urn:microsoft.com/office/officeart/2008/layout/LinedList"/>
    <dgm:cxn modelId="{AEA281ED-D0A7-405D-89C3-70B4366FFEF8}" type="presParOf" srcId="{516771BC-98CC-4E3E-B8FB-97FACD8B99C2}" destId="{B7DD377D-AA96-4B1B-9802-9ABA7DD819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0C26C-5BB9-4FD7-A91A-B0BE87B54AA8}">
      <dsp:nvSpPr>
        <dsp:cNvPr id="0" name=""/>
        <dsp:cNvSpPr/>
      </dsp:nvSpPr>
      <dsp:spPr>
        <a:xfrm>
          <a:off x="0" y="0"/>
          <a:ext cx="8987404" cy="0"/>
        </a:xfrm>
        <a:prstGeom prst="lin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AD023829-CD88-41AD-A91D-69537B0B33BD}">
      <dsp:nvSpPr>
        <dsp:cNvPr id="0" name=""/>
        <dsp:cNvSpPr/>
      </dsp:nvSpPr>
      <dsp:spPr>
        <a:xfrm>
          <a:off x="0" y="0"/>
          <a:ext cx="8987404" cy="913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Health related problems are becoming the major issue in today’s world</a:t>
          </a:r>
          <a:r>
            <a:rPr lang="en-IN" sz="2200" kern="1200">
              <a:latin typeface="Times New Roman" panose="02020603050405020304" pitchFamily="18" charset="0"/>
              <a:cs typeface="Times New Roman" panose="02020603050405020304" pitchFamily="18" charset="0"/>
            </a:rPr>
            <a:t>.</a:t>
          </a:r>
          <a:endParaRPr lang="en-US" sz="2200" kern="1200">
            <a:latin typeface="Times New Roman" panose="02020603050405020304" pitchFamily="18" charset="0"/>
            <a:cs typeface="Times New Roman" panose="02020603050405020304" pitchFamily="18" charset="0"/>
          </a:endParaRPr>
        </a:p>
      </dsp:txBody>
      <dsp:txXfrm>
        <a:off x="0" y="0"/>
        <a:ext cx="8987404" cy="913485"/>
      </dsp:txXfrm>
    </dsp:sp>
    <dsp:sp modelId="{65ADA5CB-FC5E-4EDA-8CC7-072C32BD2EEF}">
      <dsp:nvSpPr>
        <dsp:cNvPr id="0" name=""/>
        <dsp:cNvSpPr/>
      </dsp:nvSpPr>
      <dsp:spPr>
        <a:xfrm>
          <a:off x="0" y="913485"/>
          <a:ext cx="8987404" cy="0"/>
        </a:xfrm>
        <a:prstGeom prst="lin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9255DDD7-685D-416E-8A50-001F0B440337}">
      <dsp:nvSpPr>
        <dsp:cNvPr id="0" name=""/>
        <dsp:cNvSpPr/>
      </dsp:nvSpPr>
      <dsp:spPr>
        <a:xfrm>
          <a:off x="0" y="913485"/>
          <a:ext cx="8987404" cy="913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Every other person seems to be undergoing more than one problem irrespective of the age, either that problem be related to heart or brain.</a:t>
          </a:r>
        </a:p>
      </dsp:txBody>
      <dsp:txXfrm>
        <a:off x="0" y="913485"/>
        <a:ext cx="8987404" cy="913485"/>
      </dsp:txXfrm>
    </dsp:sp>
    <dsp:sp modelId="{E15E388A-7E3A-4580-91EB-90ECF8DCD483}">
      <dsp:nvSpPr>
        <dsp:cNvPr id="0" name=""/>
        <dsp:cNvSpPr/>
      </dsp:nvSpPr>
      <dsp:spPr>
        <a:xfrm>
          <a:off x="0" y="1826970"/>
          <a:ext cx="8987404" cy="0"/>
        </a:xfrm>
        <a:prstGeom prst="lin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8C063E68-0AE8-4CE2-80C2-3B1A46EA3B42}">
      <dsp:nvSpPr>
        <dsp:cNvPr id="0" name=""/>
        <dsp:cNvSpPr/>
      </dsp:nvSpPr>
      <dsp:spPr>
        <a:xfrm>
          <a:off x="0" y="1826970"/>
          <a:ext cx="8987404" cy="913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Such carelessness seen in the case of taking medicines might lead to results which are catastrophic and has direct impact onto the health of an individual.</a:t>
          </a:r>
        </a:p>
      </dsp:txBody>
      <dsp:txXfrm>
        <a:off x="0" y="1826970"/>
        <a:ext cx="8987404" cy="913485"/>
      </dsp:txXfrm>
    </dsp:sp>
    <dsp:sp modelId="{5EAC0598-3C62-4B89-A6F6-49223D987B16}">
      <dsp:nvSpPr>
        <dsp:cNvPr id="0" name=""/>
        <dsp:cNvSpPr/>
      </dsp:nvSpPr>
      <dsp:spPr>
        <a:xfrm>
          <a:off x="0" y="2740455"/>
          <a:ext cx="8987404" cy="0"/>
        </a:xfrm>
        <a:prstGeom prst="lin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CB27E907-4955-48FF-A92F-140EB83412C0}">
      <dsp:nvSpPr>
        <dsp:cNvPr id="0" name=""/>
        <dsp:cNvSpPr/>
      </dsp:nvSpPr>
      <dsp:spPr>
        <a:xfrm>
          <a:off x="0" y="2740455"/>
          <a:ext cx="8987404" cy="913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This paper describes how with the help of smart box will an individual be able to take his medicines without any external human assistance.</a:t>
          </a:r>
        </a:p>
      </dsp:txBody>
      <dsp:txXfrm>
        <a:off x="0" y="2740455"/>
        <a:ext cx="8987404" cy="9134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18-Jul-23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AE3EFE-C59B-4B2E-9706-E36494A6F894}" type="datetime1">
              <a:rPr lang="en-US" smtClean="0"/>
              <a:t>18-Jul-23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955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75E43B-5342-4FB7-A809-2F1FC8D53B25}" type="datetime1">
              <a:rPr lang="en-US" smtClean="0"/>
              <a:t>18-Jul-23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7950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90F0CB-C7FA-4518-BBDE-FE8CFD42A12D}" type="datetime1">
              <a:rPr lang="en-US" smtClean="0"/>
              <a:t>18-Jul-23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4789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7AB619-60E9-4FA5-9A6B-419256A3B509}" type="datetime1">
              <a:rPr lang="en-US" smtClean="0"/>
              <a:t>18-Jul-23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0635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470E0A-EF27-4CDA-9A63-1333345A7CB7}" type="datetime1">
              <a:rPr lang="en-US" smtClean="0"/>
              <a:t>18-Jul-23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4769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9607BF8-44D3-4675-89B9-A314E9F9B5B2}" type="datetime1">
              <a:rPr lang="en-US" smtClean="0"/>
              <a:t>18-Jul-23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4937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DB6E5-EA07-4F43-930C-9C28645D7D42}" type="datetime1">
              <a:rPr lang="en-US" smtClean="0"/>
              <a:t>18-Jul-23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8307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E6B4D3-0049-473D-BD1D-A05508B167FB}" type="datetime1">
              <a:rPr lang="en-US" smtClean="0"/>
              <a:t>18-Jul-23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8349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A01E5C-4D83-4A5E-A1AA-FE8DAFC81E03}" type="datetime1">
              <a:rPr lang="en-US" smtClean="0"/>
              <a:t>18-Jul-23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115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8069FF-0127-471E-B0BF-AD7950073DD2}" type="datetime1">
              <a:rPr lang="en-US" smtClean="0"/>
              <a:t>18-Jul-23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957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64F5BE-BADD-449A-9E5C-26A96F91F83D}" type="datetime1">
              <a:rPr lang="en-US" smtClean="0"/>
              <a:t>18-Jul-23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364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E8C26C-A6BD-45B2-9422-B3C8234A5905}" type="datetime1">
              <a:rPr lang="en-US" smtClean="0"/>
              <a:t>18-Jul-23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265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4F6DA9-C7AA-4A59-AB0B-5CBD155FE7B4}" type="datetime1">
              <a:rPr lang="en-US" smtClean="0"/>
              <a:t>18-Jul-23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68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0C0341-3178-4525-B8CE-CAF9C4B05B08}" type="datetime1">
              <a:rPr lang="en-US" smtClean="0"/>
              <a:t>18-Jul-23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0128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DEB53D-EA4C-4264-B70E-C1C160FCA0C3}" type="datetime1">
              <a:rPr lang="en-US" smtClean="0"/>
              <a:t>18-Jul-23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749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08CB3-DFC3-42DC-9159-630185ACBFBB}" type="datetime1">
              <a:rPr lang="en-US" smtClean="0"/>
              <a:t>18-Jul-23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986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8A52370-CB0E-4938-8E19-C71DFE5CFEDE}" type="datetime1">
              <a:rPr lang="en-US" smtClean="0"/>
              <a:t>18-Jul-23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7193417"/>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94" y="207818"/>
            <a:ext cx="1824951" cy="1824951"/>
          </a:xfrm>
          <a:prstGeom prst="rect">
            <a:avLst/>
          </a:prstGeom>
        </p:spPr>
      </p:pic>
      <p:sp>
        <p:nvSpPr>
          <p:cNvPr id="8" name="TextBox 7"/>
          <p:cNvSpPr txBox="1"/>
          <p:nvPr/>
        </p:nvSpPr>
        <p:spPr>
          <a:xfrm>
            <a:off x="1962345" y="207818"/>
            <a:ext cx="10229655" cy="1061829"/>
          </a:xfrm>
          <a:prstGeom prst="rect">
            <a:avLst/>
          </a:prstGeom>
          <a:noFill/>
        </p:spPr>
        <p:txBody>
          <a:bodyPr wrap="square" lIns="91440" tIns="45720" rIns="91440" bIns="45720" anchor="t">
            <a:spAutoFit/>
          </a:bodyPr>
          <a:lstStyle/>
          <a:p>
            <a:pPr algn="l"/>
            <a:endParaRPr lang="en-GB" sz="1200" b="0" i="0" u="none" strike="noStrike" baseline="0" dirty="0">
              <a:latin typeface="Times New Roman" panose="02020603050405020304" pitchFamily="18" charset="0"/>
              <a:cs typeface="Times New Roman"/>
            </a:endParaRPr>
          </a:p>
          <a:p>
            <a:pPr algn="ctr"/>
            <a:r>
              <a:rPr lang="en-GB" sz="2600" b="1" i="0" u="none" strike="noStrike" baseline="0" dirty="0">
                <a:latin typeface="+mj-lt"/>
                <a:cs typeface="Times New Roman"/>
              </a:rPr>
              <a:t>ANJUMAN INSTITUTE OF TECHNOLOGY AND MANAGEMENT</a:t>
            </a:r>
            <a:endParaRPr lang="en-GB" sz="2600" b="0" i="0" u="none" strike="noStrike" baseline="0" dirty="0">
              <a:latin typeface="+mj-lt"/>
              <a:cs typeface="Times New Roman"/>
            </a:endParaRPr>
          </a:p>
          <a:p>
            <a:pPr algn="ctr"/>
            <a:r>
              <a:rPr lang="en-GB" sz="2500" dirty="0">
                <a:latin typeface="+mj-lt"/>
                <a:cs typeface="Times New Roman"/>
              </a:rPr>
              <a:t> </a:t>
            </a:r>
            <a:r>
              <a:rPr lang="en-GB" sz="2500" b="0" i="0" u="none" strike="noStrike" baseline="0" dirty="0">
                <a:latin typeface="+mj-lt"/>
                <a:cs typeface="Times New Roman"/>
              </a:rPr>
              <a:t>Department of Electronics and Communication Engineering</a:t>
            </a:r>
            <a:endParaRPr lang="en-GB" dirty="0">
              <a:latin typeface="+mj-lt"/>
              <a:cs typeface="Times New Roman"/>
            </a:endParaRPr>
          </a:p>
        </p:txBody>
      </p:sp>
      <p:sp>
        <p:nvSpPr>
          <p:cNvPr id="9" name="TextBox 8"/>
          <p:cNvSpPr txBox="1"/>
          <p:nvPr/>
        </p:nvSpPr>
        <p:spPr>
          <a:xfrm>
            <a:off x="929148" y="1269647"/>
            <a:ext cx="10333703" cy="4755148"/>
          </a:xfrm>
          <a:prstGeom prst="rect">
            <a:avLst/>
          </a:prstGeom>
          <a:noFill/>
        </p:spPr>
        <p:txBody>
          <a:bodyPr wrap="square" lIns="91440" tIns="45720" rIns="91440" bIns="45720" rtlCol="0" anchor="t">
            <a:spAutoFit/>
          </a:bodyPr>
          <a:lstStyle/>
          <a:p>
            <a:pPr algn="ctr"/>
            <a:endParaRPr lang="en-GB" dirty="0"/>
          </a:p>
          <a:p>
            <a:pPr algn="ctr"/>
            <a:r>
              <a:rPr lang="en-GB" dirty="0"/>
              <a:t>Mini Project Seminar on</a:t>
            </a:r>
          </a:p>
          <a:p>
            <a:pPr algn="ctr"/>
            <a:r>
              <a:rPr lang="en-GB" sz="5400" b="1" dirty="0">
                <a:latin typeface="+mj-lt"/>
                <a:cs typeface="Times New Roman" panose="02020603050405020304" pitchFamily="18" charset="0"/>
              </a:rPr>
              <a:t>Smart Medicine Box</a:t>
            </a:r>
          </a:p>
          <a:p>
            <a:pPr algn="ctr"/>
            <a:endParaRPr lang="en-GB" dirty="0">
              <a:latin typeface="Times New Roman" panose="02020603050405020304" pitchFamily="18" charset="0"/>
              <a:cs typeface="Times New Roman" panose="02020603050405020304" pitchFamily="18" charset="0"/>
            </a:endParaRPr>
          </a:p>
          <a:p>
            <a:pPr algn="ctr"/>
            <a:endParaRPr lang="en-GB" dirty="0">
              <a:latin typeface="Times New Roman" panose="02020603050405020304" pitchFamily="18" charset="0"/>
              <a:cs typeface="Times New Roman" panose="02020603050405020304" pitchFamily="18" charset="0"/>
            </a:endParaRPr>
          </a:p>
          <a:p>
            <a:pPr algn="ctr"/>
            <a:endParaRPr lang="en-GB" sz="1100" b="0" i="0" u="none" strike="noStrike" baseline="0" dirty="0">
              <a:latin typeface="Calibri" panose="020F0502020204030204" pitchFamily="34" charset="0"/>
              <a:ea typeface="Calibri"/>
              <a:cs typeface="Calibri"/>
            </a:endParaRPr>
          </a:p>
          <a:p>
            <a:endParaRPr lang="en-GB" sz="2000" dirty="0">
              <a:latin typeface="Times New Roman"/>
              <a:cs typeface="Times New Roman"/>
            </a:endParaRPr>
          </a:p>
          <a:p>
            <a:endParaRPr lang="en-GB" sz="2000" dirty="0">
              <a:latin typeface="Times New Roman"/>
              <a:cs typeface="Times New Roman"/>
            </a:endParaRPr>
          </a:p>
          <a:p>
            <a:pPr algn="ctr"/>
            <a:endParaRPr lang="en-GB" dirty="0">
              <a:solidFill>
                <a:schemeClr val="bg1"/>
              </a:solidFill>
            </a:endParaRPr>
          </a:p>
          <a:p>
            <a:endParaRPr lang="en-GB" sz="1800" b="0" i="0" u="none" strike="noStrike" baseline="0" dirty="0">
              <a:latin typeface="Times New Roman" panose="02020603050405020304" pitchFamily="18" charset="0"/>
              <a:ea typeface="Calibri"/>
              <a:cs typeface="Times New Roman" panose="02020603050405020304" pitchFamily="18" charset="0"/>
            </a:endParaRPr>
          </a:p>
          <a:p>
            <a:r>
              <a:rPr lang="en-GB" sz="1800" b="1" i="0" u="none" strike="noStrike" baseline="0" dirty="0">
                <a:latin typeface="+mj-lt"/>
                <a:ea typeface="Calibri"/>
                <a:cs typeface="Times New Roman" panose="02020603050405020304" pitchFamily="18" charset="0"/>
              </a:rPr>
              <a:t>Under the guidance of</a:t>
            </a:r>
          </a:p>
          <a:p>
            <a:r>
              <a:rPr lang="en-GB" sz="1800" b="1" dirty="0">
                <a:latin typeface="+mj-lt"/>
                <a:cs typeface="Times New Roman" panose="02020603050405020304" pitchFamily="18" charset="0"/>
              </a:rPr>
              <a:t>Prof. </a:t>
            </a:r>
            <a:r>
              <a:rPr lang="en-GB" sz="1800" b="1" dirty="0" err="1">
                <a:latin typeface="+mj-lt"/>
                <a:cs typeface="Times New Roman" panose="02020603050405020304" pitchFamily="18" charset="0"/>
              </a:rPr>
              <a:t>Tasmiya</a:t>
            </a:r>
            <a:r>
              <a:rPr lang="en-GB" sz="1800" b="1" dirty="0">
                <a:latin typeface="+mj-lt"/>
                <a:cs typeface="Times New Roman" panose="02020603050405020304" pitchFamily="18" charset="0"/>
              </a:rPr>
              <a:t> Shaikh</a:t>
            </a:r>
          </a:p>
          <a:p>
            <a:r>
              <a:rPr lang="en-GB" sz="1800" b="1" i="0" u="none" strike="noStrike" baseline="0" dirty="0">
                <a:latin typeface="+mj-lt"/>
                <a:cs typeface="Times New Roman"/>
              </a:rPr>
              <a:t>Assistant Professor</a:t>
            </a:r>
          </a:p>
          <a:p>
            <a:r>
              <a:rPr lang="en-GB" sz="1800" b="1" dirty="0">
                <a:latin typeface="+mj-lt"/>
                <a:cs typeface="Times New Roman"/>
              </a:rPr>
              <a:t>De</a:t>
            </a:r>
            <a:r>
              <a:rPr lang="en-GB" b="1" dirty="0">
                <a:latin typeface="+mj-lt"/>
                <a:cs typeface="Times New Roman"/>
              </a:rPr>
              <a:t>pt of ECE</a:t>
            </a:r>
            <a:endParaRPr lang="en-GB" sz="1800" b="1" dirty="0">
              <a:latin typeface="+mj-lt"/>
              <a:cs typeface="Times New Roman"/>
            </a:endParaRPr>
          </a:p>
          <a:p>
            <a:pPr algn="ctr"/>
            <a:endParaRPr lang="en-GB" dirty="0">
              <a:solidFill>
                <a:schemeClr val="bg1"/>
              </a:solidFill>
            </a:endParaRPr>
          </a:p>
        </p:txBody>
      </p:sp>
      <p:sp>
        <p:nvSpPr>
          <p:cNvPr id="5" name="Title 4">
            <a:extLst>
              <a:ext uri="{FF2B5EF4-FFF2-40B4-BE49-F238E27FC236}">
                <a16:creationId xmlns:a16="http://schemas.microsoft.com/office/drawing/2014/main" id="{9ECCB1D1-2BB0-FE92-7C2E-D165A9B57764}"/>
              </a:ext>
            </a:extLst>
          </p:cNvPr>
          <p:cNvSpPr>
            <a:spLocks noGrp="1"/>
          </p:cNvSpPr>
          <p:nvPr>
            <p:ph type="title"/>
          </p:nvPr>
        </p:nvSpPr>
        <p:spPr>
          <a:xfrm>
            <a:off x="8301053" y="4565382"/>
            <a:ext cx="4088524" cy="2427889"/>
          </a:xfrm>
        </p:spPr>
        <p:txBody>
          <a:bodyPr>
            <a:noAutofit/>
          </a:bodyPr>
          <a:lstStyle/>
          <a:p>
            <a:r>
              <a:rPr lang="en-US" sz="1800" b="1" dirty="0">
                <a:cs typeface="Times New Roman" panose="02020603050405020304" pitchFamily="18" charset="0"/>
              </a:rPr>
              <a:t>Submitted by,</a:t>
            </a:r>
            <a:br>
              <a:rPr lang="en-US" sz="1800" dirty="0">
                <a:cs typeface="Times New Roman" panose="02020603050405020304" pitchFamily="18" charset="0"/>
              </a:rPr>
            </a:br>
            <a:br>
              <a:rPr lang="en-US" sz="1800" dirty="0">
                <a:cs typeface="Times New Roman" panose="02020603050405020304" pitchFamily="18" charset="0"/>
              </a:rPr>
            </a:br>
            <a:r>
              <a:rPr lang="en-US" sz="1800" b="1" dirty="0">
                <a:cs typeface="Times New Roman" panose="02020603050405020304" pitchFamily="18" charset="0"/>
              </a:rPr>
              <a:t>Naseef</a:t>
            </a:r>
            <a:r>
              <a:rPr lang="en-US" sz="1800" dirty="0">
                <a:cs typeface="Times New Roman" panose="02020603050405020304" pitchFamily="18" charset="0"/>
              </a:rPr>
              <a:t>  (2AB20EC005)</a:t>
            </a:r>
            <a:br>
              <a:rPr lang="en-US" sz="1800" dirty="0">
                <a:cs typeface="Times New Roman" panose="02020603050405020304" pitchFamily="18" charset="0"/>
              </a:rPr>
            </a:br>
            <a:r>
              <a:rPr lang="en-US" sz="1800" b="1" dirty="0">
                <a:cs typeface="Times New Roman" panose="02020603050405020304" pitchFamily="18" charset="0"/>
              </a:rPr>
              <a:t>Amir Bin </a:t>
            </a:r>
            <a:r>
              <a:rPr lang="en-US" sz="1800" b="1" dirty="0" err="1">
                <a:cs typeface="Times New Roman" panose="02020603050405020304" pitchFamily="18" charset="0"/>
              </a:rPr>
              <a:t>Mahfooz</a:t>
            </a:r>
            <a:r>
              <a:rPr lang="en-US" sz="1800" b="1" dirty="0">
                <a:cs typeface="Times New Roman" panose="02020603050405020304" pitchFamily="18" charset="0"/>
              </a:rPr>
              <a:t> </a:t>
            </a:r>
            <a:r>
              <a:rPr lang="en-US" sz="1800" dirty="0">
                <a:cs typeface="Times New Roman" panose="02020603050405020304" pitchFamily="18" charset="0"/>
              </a:rPr>
              <a:t>(2AB20EC003)</a:t>
            </a:r>
            <a:br>
              <a:rPr lang="en-US" sz="1800" dirty="0">
                <a:cs typeface="Times New Roman" panose="02020603050405020304" pitchFamily="18" charset="0"/>
              </a:rPr>
            </a:br>
            <a:endParaRPr lang="en-US" sz="1800" dirty="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C87E3D2-C37C-2254-B2AE-18E05245D52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Title 3"/>
          <p:cNvSpPr>
            <a:spLocks noGrp="1"/>
          </p:cNvSpPr>
          <p:nvPr>
            <p:ph type="ctrTitle"/>
          </p:nvPr>
        </p:nvSpPr>
        <p:spPr>
          <a:xfrm>
            <a:off x="4850405" y="1396180"/>
            <a:ext cx="6698127" cy="3842570"/>
          </a:xfrm>
        </p:spPr>
        <p:txBody>
          <a:bodyPr anchor="ctr">
            <a:normAutofit/>
          </a:bodyPr>
          <a:lstStyle/>
          <a:p>
            <a:r>
              <a:rPr lang="en-US" b="1" dirty="0"/>
              <a:t>PROBLEM STATEMENT</a:t>
            </a:r>
            <a:endParaRPr lang="en-GB" b="1" dirty="0"/>
          </a:p>
        </p:txBody>
      </p:sp>
      <p:sp>
        <p:nvSpPr>
          <p:cNvPr id="2" name="Slide Number Placeholder 1">
            <a:extLst>
              <a:ext uri="{FF2B5EF4-FFF2-40B4-BE49-F238E27FC236}">
                <a16:creationId xmlns:a16="http://schemas.microsoft.com/office/drawing/2014/main" id="{441ABD27-CB1B-C906-D17E-DEBC7719B75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173375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3B06-1CBD-610D-1A79-AA5832B7DDC7}"/>
              </a:ext>
            </a:extLst>
          </p:cNvPr>
          <p:cNvSpPr>
            <a:spLocks noGrp="1"/>
          </p:cNvSpPr>
          <p:nvPr>
            <p:ph type="title"/>
          </p:nvPr>
        </p:nvSpPr>
        <p:spPr>
          <a:xfrm>
            <a:off x="444500" y="542925"/>
            <a:ext cx="11214100" cy="590931"/>
          </a:xfrm>
        </p:spPr>
        <p:txBody>
          <a:bodyPr>
            <a:noAutofit/>
          </a:bodyPr>
          <a:lstStyle/>
          <a:p>
            <a:pPr algn="ctr"/>
            <a:r>
              <a:rPr lang="en-US" sz="4800" b="1" dirty="0"/>
              <a:t>PROBLEM STATEMENT</a:t>
            </a:r>
          </a:p>
        </p:txBody>
      </p:sp>
      <p:sp>
        <p:nvSpPr>
          <p:cNvPr id="3" name="Slide Number Placeholder 2">
            <a:extLst>
              <a:ext uri="{FF2B5EF4-FFF2-40B4-BE49-F238E27FC236}">
                <a16:creationId xmlns:a16="http://schemas.microsoft.com/office/drawing/2014/main" id="{2FD2F7D5-3CD8-2DFC-00A3-0D0BB0A7350D}"/>
              </a:ext>
            </a:extLst>
          </p:cNvPr>
          <p:cNvSpPr>
            <a:spLocks noGrp="1"/>
          </p:cNvSpPr>
          <p:nvPr>
            <p:ph type="sldNum" sz="quarter" idx="12"/>
          </p:nvPr>
        </p:nvSpPr>
        <p:spPr/>
        <p:txBody>
          <a:bodyPr/>
          <a:lstStyle/>
          <a:p>
            <a:r>
              <a:rPr lang="en-US" noProof="0" dirty="0"/>
              <a:t>11</a:t>
            </a:r>
          </a:p>
        </p:txBody>
      </p:sp>
      <p:sp>
        <p:nvSpPr>
          <p:cNvPr id="4" name="TextBox 3">
            <a:extLst>
              <a:ext uri="{FF2B5EF4-FFF2-40B4-BE49-F238E27FC236}">
                <a16:creationId xmlns:a16="http://schemas.microsoft.com/office/drawing/2014/main" id="{83E53EAD-2069-73EA-60DF-83F76B3A8E32}"/>
              </a:ext>
            </a:extLst>
          </p:cNvPr>
          <p:cNvSpPr txBox="1"/>
          <p:nvPr/>
        </p:nvSpPr>
        <p:spPr>
          <a:xfrm>
            <a:off x="1473232" y="1448578"/>
            <a:ext cx="9739671" cy="4938275"/>
          </a:xfrm>
          <a:prstGeom prst="rect">
            <a:avLst/>
          </a:prstGeom>
          <a:noFill/>
        </p:spPr>
        <p:txBody>
          <a:bodyPr wrap="square" lIns="91440" tIns="45720" rIns="91440" bIns="45720" rtlCol="0" anchor="t">
            <a:spAutoFit/>
          </a:bodyPr>
          <a:lstStyle/>
          <a:p>
            <a:pPr marL="285750" indent="-285750" algn="just">
              <a:lnSpc>
                <a:spcPct val="150000"/>
              </a:lnSpc>
              <a:buFont typeface="Arial" panose="020B0604020202020204" pitchFamily="34" charset="0"/>
              <a:buChar char="•"/>
            </a:pPr>
            <a:r>
              <a:rPr lang="en-US" sz="3200" dirty="0">
                <a:latin typeface="Times New Roman" panose="02020603050405020304" pitchFamily="18" charset="0"/>
                <a:ea typeface="+mn-lt"/>
                <a:cs typeface="Times New Roman" panose="02020603050405020304" pitchFamily="18" charset="0"/>
              </a:rPr>
              <a:t>Many patients take medicines at different times of the day.</a:t>
            </a:r>
          </a:p>
          <a:p>
            <a:pPr marL="285750" indent="-285750" algn="just">
              <a:lnSpc>
                <a:spcPct val="150000"/>
              </a:lnSpc>
              <a:buFont typeface="Arial" panose="020B0604020202020204" pitchFamily="34" charset="0"/>
              <a:buChar char="•"/>
            </a:pPr>
            <a:r>
              <a:rPr lang="en-US" sz="3200" dirty="0">
                <a:latin typeface="Times New Roman" panose="02020603050405020304" pitchFamily="18" charset="0"/>
                <a:ea typeface="+mn-lt"/>
                <a:cs typeface="Times New Roman" panose="02020603050405020304" pitchFamily="18" charset="0"/>
              </a:rPr>
              <a:t>In a large setting , it would be difficult for the doctors and nurses to properly track the progress. </a:t>
            </a:r>
          </a:p>
          <a:p>
            <a:pPr marL="285750" indent="-285750" algn="just">
              <a:lnSpc>
                <a:spcPct val="150000"/>
              </a:lnSpc>
              <a:buFont typeface="Arial" panose="020B0604020202020204" pitchFamily="34" charset="0"/>
              <a:buChar char="•"/>
            </a:pPr>
            <a:r>
              <a:rPr lang="en-US" sz="3200" dirty="0">
                <a:latin typeface="Times New Roman" panose="02020603050405020304" pitchFamily="18" charset="0"/>
                <a:ea typeface="+mn-lt"/>
                <a:cs typeface="Times New Roman" panose="02020603050405020304" pitchFamily="18" charset="0"/>
              </a:rPr>
              <a:t>By integrating internet technology, we can keep track of the progress of all the patients on a single device.</a:t>
            </a:r>
          </a:p>
          <a:p>
            <a:pPr algn="just">
              <a:lnSpc>
                <a:spcPct val="150000"/>
              </a:lnSpc>
            </a:pPr>
            <a:endParaRPr lang="en-US" sz="2000" dirty="0"/>
          </a:p>
        </p:txBody>
      </p:sp>
    </p:spTree>
    <p:extLst>
      <p:ext uri="{BB962C8B-B14F-4D97-AF65-F5344CB8AC3E}">
        <p14:creationId xmlns:p14="http://schemas.microsoft.com/office/powerpoint/2010/main" val="79036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Title 3"/>
          <p:cNvSpPr>
            <a:spLocks noGrp="1"/>
          </p:cNvSpPr>
          <p:nvPr>
            <p:ph type="ctrTitle"/>
          </p:nvPr>
        </p:nvSpPr>
        <p:spPr>
          <a:xfrm>
            <a:off x="4850405" y="1396180"/>
            <a:ext cx="6698127" cy="3842570"/>
          </a:xfrm>
        </p:spPr>
        <p:txBody>
          <a:bodyPr anchor="ctr">
            <a:normAutofit/>
          </a:bodyPr>
          <a:lstStyle/>
          <a:p>
            <a:pPr algn="l"/>
            <a:r>
              <a:rPr lang="en-GB" b="1" dirty="0"/>
              <a:t>OBJECTIVES</a:t>
            </a:r>
          </a:p>
        </p:txBody>
      </p:sp>
      <p:sp>
        <p:nvSpPr>
          <p:cNvPr id="2" name="Slide Number Placeholder 1">
            <a:extLst>
              <a:ext uri="{FF2B5EF4-FFF2-40B4-BE49-F238E27FC236}">
                <a16:creationId xmlns:a16="http://schemas.microsoft.com/office/drawing/2014/main" id="{530D6B57-117A-B2F4-25F7-DE8A23D6676A}"/>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4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4500" y="542925"/>
            <a:ext cx="11214100" cy="590931"/>
          </a:xfrm>
        </p:spPr>
        <p:txBody>
          <a:bodyPr>
            <a:noAutofit/>
          </a:bodyPr>
          <a:lstStyle/>
          <a:p>
            <a:pPr algn="ctr"/>
            <a:r>
              <a:rPr lang="en-US" sz="4400" b="1" dirty="0"/>
              <a:t>OBJECTIVES</a:t>
            </a:r>
          </a:p>
        </p:txBody>
      </p:sp>
      <p:sp>
        <p:nvSpPr>
          <p:cNvPr id="3" name="TextBox 2"/>
          <p:cNvSpPr txBox="1"/>
          <p:nvPr/>
        </p:nvSpPr>
        <p:spPr>
          <a:xfrm>
            <a:off x="0" y="1353671"/>
            <a:ext cx="12191999" cy="954107"/>
          </a:xfrm>
          <a:prstGeom prst="rect">
            <a:avLst/>
          </a:prstGeom>
          <a:noFill/>
        </p:spPr>
        <p:txBody>
          <a:bodyPr wrap="square" rtlCol="0">
            <a:spAutoFit/>
          </a:bodyPr>
          <a:lstStyle/>
          <a:p>
            <a:pPr marL="285750" indent="-285750" algn="just">
              <a:buFont typeface="Arial" panose="020B0604020202020204" pitchFamily="34" charset="0"/>
              <a:buChar char="•"/>
            </a:pPr>
            <a:endParaRPr lang="en-US" sz="2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p>
            <a:pPr marL="285750" indent="-285750" algn="just">
              <a:buFont typeface="Arial" panose="020B0604020202020204" pitchFamily="34" charset="0"/>
              <a:buChar char="•"/>
            </a:pPr>
            <a:endParaRPr lang="en-IN" sz="2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6" name="TextBox 5"/>
          <p:cNvSpPr txBox="1"/>
          <p:nvPr/>
        </p:nvSpPr>
        <p:spPr>
          <a:xfrm>
            <a:off x="1380744" y="1353671"/>
            <a:ext cx="10365038" cy="3851504"/>
          </a:xfrm>
          <a:prstGeom prst="rect">
            <a:avLst/>
          </a:prstGeom>
          <a:noFill/>
        </p:spPr>
        <p:txBody>
          <a:bodyPr wrap="square" lIns="91440" tIns="45720" rIns="91440" bIns="45720" rtlCol="0" anchor="t">
            <a:spAutoFit/>
          </a:bodyPr>
          <a:lstStyle/>
          <a:p>
            <a:pPr marL="0" indent="0" algn="just">
              <a:buNone/>
            </a:pPr>
            <a:r>
              <a:rPr lang="en-IN" sz="2400" dirty="0">
                <a:effectLst/>
                <a:latin typeface="Times New Roman" panose="02020603050405020304" pitchFamily="18" charset="0"/>
                <a:ea typeface="Cambria" panose="02040503050406030204" pitchFamily="18" charset="0"/>
                <a:cs typeface="Times New Roman" panose="02020603050405020304" pitchFamily="18" charset="0"/>
              </a:rPr>
              <a:t>The project is expected to fulfil features as listed below:</a:t>
            </a:r>
          </a:p>
          <a:p>
            <a:pPr marL="342900" marR="2540" indent="-342900" algn="just">
              <a:lnSpc>
                <a:spcPct val="150000"/>
              </a:lnSpc>
              <a:buFont typeface="Arial" panose="020B0604020202020204" pitchFamily="34" charset="0"/>
              <a:buChar char="•"/>
            </a:pPr>
            <a:r>
              <a:rPr lang="en-US" sz="2400" dirty="0">
                <a:latin typeface="Times New Roman" panose="02020603050405020304" pitchFamily="18" charset="0"/>
                <a:ea typeface="Cambria" panose="02040503050406030204" pitchFamily="18" charset="0"/>
                <a:cs typeface="Times New Roman" panose="02020603050405020304" pitchFamily="18" charset="0"/>
              </a:rPr>
              <a:t>To design and create a prototype which will enable the owner to track every pill </a:t>
            </a:r>
            <a:r>
              <a:rPr lang="en-US" sz="2400" dirty="0">
                <a:effectLst/>
                <a:latin typeface="Times New Roman" panose="02020603050405020304" pitchFamily="18" charset="0"/>
                <a:ea typeface="Cambria" panose="02040503050406030204" pitchFamily="18" charset="0"/>
                <a:cs typeface="Times New Roman" panose="02020603050405020304" pitchFamily="18" charset="0"/>
              </a:rPr>
              <a:t>to </a:t>
            </a:r>
            <a:r>
              <a:rPr lang="en-US" sz="2400" dirty="0">
                <a:latin typeface="Times New Roman" panose="02020603050405020304" pitchFamily="18" charset="0"/>
                <a:ea typeface="Cambria" panose="02040503050406030204" pitchFamily="18" charset="0"/>
                <a:cs typeface="Times New Roman" panose="02020603050405020304" pitchFamily="18" charset="0"/>
              </a:rPr>
              <a:t>ingest in an easy </a:t>
            </a:r>
            <a:r>
              <a:rPr lang="en-US" sz="2400" dirty="0">
                <a:effectLst/>
                <a:latin typeface="Times New Roman" panose="02020603050405020304" pitchFamily="18" charset="0"/>
                <a:ea typeface="Cambria" panose="02040503050406030204" pitchFamily="18" charset="0"/>
                <a:cs typeface="Times New Roman" panose="02020603050405020304" pitchFamily="18" charset="0"/>
              </a:rPr>
              <a:t>and</a:t>
            </a:r>
            <a:r>
              <a:rPr lang="en-US" sz="2400" dirty="0">
                <a:latin typeface="Times New Roman" panose="02020603050405020304" pitchFamily="18" charset="0"/>
                <a:ea typeface="Cambria" panose="02040503050406030204" pitchFamily="18" charset="0"/>
                <a:cs typeface="Times New Roman" panose="02020603050405020304" pitchFamily="18" charset="0"/>
              </a:rPr>
              <a:t> simple way requiring no training or complex learning from their side in order to operate the device</a:t>
            </a:r>
            <a:endParaRPr lang="en-US" sz="240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2540" indent="-342900" algn="just">
              <a:lnSpc>
                <a:spcPct val="150000"/>
              </a:lnSpc>
              <a:buFont typeface="Arial" panose="020B0604020202020204" pitchFamily="34" charset="0"/>
              <a:buChar char="•"/>
            </a:pPr>
            <a:r>
              <a:rPr lang="en-US" sz="2400" dirty="0">
                <a:latin typeface="Times New Roman" panose="02020603050405020304" pitchFamily="18" charset="0"/>
                <a:ea typeface="Cambria" panose="02040503050406030204" pitchFamily="18" charset="0"/>
                <a:cs typeface="Times New Roman" panose="02020603050405020304" pitchFamily="18" charset="0"/>
              </a:rPr>
              <a:t>To remind </a:t>
            </a:r>
            <a:r>
              <a:rPr lang="en-US" sz="2400" dirty="0">
                <a:effectLst/>
                <a:latin typeface="Times New Roman" panose="02020603050405020304" pitchFamily="18" charset="0"/>
                <a:ea typeface="Cambria" panose="02040503050406030204" pitchFamily="18" charset="0"/>
                <a:cs typeface="Times New Roman" panose="02020603050405020304" pitchFamily="18" charset="0"/>
              </a:rPr>
              <a:t>the </a:t>
            </a:r>
            <a:r>
              <a:rPr lang="en-US" sz="2400" dirty="0">
                <a:latin typeface="Times New Roman" panose="02020603050405020304" pitchFamily="18" charset="0"/>
                <a:ea typeface="Cambria" panose="02040503050406030204" pitchFamily="18" charset="0"/>
                <a:cs typeface="Times New Roman" panose="02020603050405020304" pitchFamily="18" charset="0"/>
              </a:rPr>
              <a:t>elder patients </a:t>
            </a:r>
            <a:r>
              <a:rPr lang="en-US" sz="2400" dirty="0">
                <a:effectLst/>
                <a:latin typeface="Times New Roman" panose="02020603050405020304" pitchFamily="18" charset="0"/>
                <a:ea typeface="Cambria" panose="02040503050406030204" pitchFamily="18" charset="0"/>
                <a:cs typeface="Times New Roman" panose="02020603050405020304" pitchFamily="18" charset="0"/>
              </a:rPr>
              <a:t>to </a:t>
            </a:r>
            <a:r>
              <a:rPr lang="en-US" sz="2400" dirty="0">
                <a:latin typeface="Times New Roman" panose="02020603050405020304" pitchFamily="18" charset="0"/>
                <a:ea typeface="Cambria" panose="02040503050406030204" pitchFamily="18" charset="0"/>
                <a:cs typeface="Times New Roman" panose="02020603050405020304" pitchFamily="18" charset="0"/>
              </a:rPr>
              <a:t>take their pills at the specified times</a:t>
            </a:r>
            <a:r>
              <a:rPr lang="en-US" sz="2400" dirty="0">
                <a:effectLst/>
                <a:latin typeface="Times New Roman" panose="02020603050405020304" pitchFamily="18" charset="0"/>
                <a:ea typeface="Cambria" panose="02040503050406030204" pitchFamily="18" charset="0"/>
                <a:cs typeface="Times New Roman" panose="02020603050405020304" pitchFamily="18" charset="0"/>
              </a:rPr>
              <a:t>.</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342900" marR="2540" indent="-342900" algn="just">
              <a:lnSpc>
                <a:spcPct val="150000"/>
              </a:lnSpc>
              <a:buFont typeface="Arial" panose="020B0604020202020204" pitchFamily="34" charset="0"/>
              <a:buChar char="•"/>
            </a:pPr>
            <a:r>
              <a:rPr lang="en-US" sz="2400" dirty="0">
                <a:latin typeface="Times New Roman" panose="02020603050405020304" pitchFamily="18" charset="0"/>
                <a:ea typeface="Cambria" panose="02040503050406030204" pitchFamily="18" charset="0"/>
                <a:cs typeface="Times New Roman" panose="02020603050405020304" pitchFamily="18" charset="0"/>
              </a:rPr>
              <a:t>Designed to prevent errors in hospitals and retirement homes where many pills must be given daily to each one of the patients</a:t>
            </a:r>
            <a:r>
              <a:rPr lang="en-US" sz="2400" dirty="0">
                <a:latin typeface="Cambria" panose="02040503050406030204" pitchFamily="18" charset="0"/>
                <a:ea typeface="Cambria" panose="02040503050406030204" pitchFamily="18" charset="0"/>
                <a:cs typeface="+mn-lt"/>
              </a:rPr>
              <a:t>.</a:t>
            </a:r>
            <a:endParaRPr lang="en-US" sz="2400" dirty="0">
              <a:effectLst/>
              <a:latin typeface="Cambria" panose="02040503050406030204" pitchFamily="18" charset="0"/>
              <a:ea typeface="Cambria" panose="02040503050406030204" pitchFamily="18" charset="0"/>
              <a:cs typeface="+mn-lt"/>
            </a:endParaRPr>
          </a:p>
        </p:txBody>
      </p:sp>
      <p:sp>
        <p:nvSpPr>
          <p:cNvPr id="2" name="Slide Number Placeholder 1">
            <a:extLst>
              <a:ext uri="{FF2B5EF4-FFF2-40B4-BE49-F238E27FC236}">
                <a16:creationId xmlns:a16="http://schemas.microsoft.com/office/drawing/2014/main" id="{84128553-1626-97D3-2C3C-84A3CD42E41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Title 3"/>
          <p:cNvSpPr>
            <a:spLocks noGrp="1"/>
          </p:cNvSpPr>
          <p:nvPr>
            <p:ph type="ctrTitle"/>
          </p:nvPr>
        </p:nvSpPr>
        <p:spPr>
          <a:xfrm>
            <a:off x="4850405" y="1396180"/>
            <a:ext cx="6698127" cy="3842570"/>
          </a:xfrm>
        </p:spPr>
        <p:txBody>
          <a:bodyPr anchor="ctr">
            <a:normAutofit/>
          </a:bodyPr>
          <a:lstStyle/>
          <a:p>
            <a:pPr algn="l"/>
            <a:r>
              <a:rPr lang="en-US" sz="5600" b="1" dirty="0"/>
              <a:t>METHODOLOGY</a:t>
            </a:r>
            <a:endParaRPr lang="en-GB" sz="5600" b="1" dirty="0"/>
          </a:p>
        </p:txBody>
      </p:sp>
      <p:sp>
        <p:nvSpPr>
          <p:cNvPr id="2" name="Slide Number Placeholder 1">
            <a:extLst>
              <a:ext uri="{FF2B5EF4-FFF2-40B4-BE49-F238E27FC236}">
                <a16:creationId xmlns:a16="http://schemas.microsoft.com/office/drawing/2014/main" id="{C1E962CE-5AF9-4D63-F07A-4622BDA1C9D2}"/>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42" name="Rectangle 41">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p:cNvSpPr>
            <a:spLocks noGrp="1"/>
          </p:cNvSpPr>
          <p:nvPr>
            <p:ph type="title"/>
          </p:nvPr>
        </p:nvSpPr>
        <p:spPr>
          <a:xfrm>
            <a:off x="540279" y="967417"/>
            <a:ext cx="3778870" cy="3943250"/>
          </a:xfrm>
        </p:spPr>
        <p:txBody>
          <a:bodyPr vert="horz" lIns="91440" tIns="45720" rIns="91440" bIns="45720" rtlCol="0" anchor="b">
            <a:normAutofit/>
          </a:bodyPr>
          <a:lstStyle/>
          <a:p>
            <a:r>
              <a:rPr lang="en-US" sz="4000" b="1">
                <a:solidFill>
                  <a:srgbClr val="FEFFFF"/>
                </a:solidFill>
              </a:rPr>
              <a:t>BLOCK DIAGRAM</a:t>
            </a:r>
          </a:p>
        </p:txBody>
      </p:sp>
      <p:sp>
        <p:nvSpPr>
          <p:cNvPr id="46"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88F207C1-E5B8-0B8C-FE6B-3CC6C5AB0BF0}"/>
              </a:ext>
            </a:extLst>
          </p:cNvPr>
          <p:cNvPicPr>
            <a:picLocks noChangeAspect="1"/>
          </p:cNvPicPr>
          <p:nvPr/>
        </p:nvPicPr>
        <p:blipFill>
          <a:blip r:embed="rId2"/>
          <a:stretch>
            <a:fillRect/>
          </a:stretch>
        </p:blipFill>
        <p:spPr>
          <a:xfrm>
            <a:off x="5646078" y="967417"/>
            <a:ext cx="5524333" cy="4930468"/>
          </a:xfrm>
          <a:prstGeom prst="rect">
            <a:avLst/>
          </a:prstGeom>
        </p:spPr>
      </p:pic>
      <p:sp>
        <p:nvSpPr>
          <p:cNvPr id="6" name="Slide Number Placeholder 5">
            <a:extLst>
              <a:ext uri="{FF2B5EF4-FFF2-40B4-BE49-F238E27FC236}">
                <a16:creationId xmlns:a16="http://schemas.microsoft.com/office/drawing/2014/main" id="{0A0CAABD-7C02-190F-092B-9D0CC439F445}"/>
              </a:ext>
            </a:extLst>
          </p:cNvPr>
          <p:cNvSpPr>
            <a:spLocks noGrp="1"/>
          </p:cNvSpPr>
          <p:nvPr>
            <p:ph type="sldNum" sz="quarter" idx="12"/>
          </p:nvPr>
        </p:nvSpPr>
        <p:spPr>
          <a:xfrm>
            <a:off x="193812" y="5254739"/>
            <a:ext cx="779767" cy="365125"/>
          </a:xfrm>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84648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2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7" name="Group 2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41" name="Rectangle 4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45" name="Rectangle 44">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6">
            <a:extLst>
              <a:ext uri="{FF2B5EF4-FFF2-40B4-BE49-F238E27FC236}">
                <a16:creationId xmlns:a16="http://schemas.microsoft.com/office/drawing/2014/main" id="{8203763F-55B1-AD41-DE4B-8DF5FC38961C}"/>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b="1" dirty="0">
                <a:solidFill>
                  <a:srgbClr val="FEFFFF"/>
                </a:solidFill>
              </a:rPr>
              <a:t>CIRCUIT </a:t>
            </a:r>
            <a:br>
              <a:rPr lang="en-US" sz="4000" b="1" dirty="0">
                <a:solidFill>
                  <a:srgbClr val="FEFFFF"/>
                </a:solidFill>
              </a:rPr>
            </a:br>
            <a:r>
              <a:rPr lang="en-US" sz="4000" b="1" dirty="0">
                <a:solidFill>
                  <a:srgbClr val="FEFFFF"/>
                </a:solidFill>
              </a:rPr>
              <a:t>DIAGRAM</a:t>
            </a:r>
          </a:p>
        </p:txBody>
      </p:sp>
      <p:sp>
        <p:nvSpPr>
          <p:cNvPr id="49"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305FA3A3-D4FF-C614-A018-3A41CCFBE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87994" y="1225805"/>
            <a:ext cx="5640502" cy="4413692"/>
          </a:xfrm>
          <a:prstGeom prst="rect">
            <a:avLst/>
          </a:prstGeom>
          <a:noFill/>
        </p:spPr>
      </p:pic>
      <p:sp>
        <p:nvSpPr>
          <p:cNvPr id="2" name="Slide Number Placeholder 1">
            <a:extLst>
              <a:ext uri="{FF2B5EF4-FFF2-40B4-BE49-F238E27FC236}">
                <a16:creationId xmlns:a16="http://schemas.microsoft.com/office/drawing/2014/main" id="{2D06B208-A9EB-F959-0175-25A98620D0D4}"/>
              </a:ext>
            </a:extLst>
          </p:cNvPr>
          <p:cNvSpPr>
            <a:spLocks noGrp="1"/>
          </p:cNvSpPr>
          <p:nvPr>
            <p:ph type="sldNum" sz="quarter" idx="12"/>
          </p:nvPr>
        </p:nvSpPr>
        <p:spPr>
          <a:xfrm>
            <a:off x="196440" y="5242149"/>
            <a:ext cx="779767" cy="365125"/>
          </a:xfrm>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453962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88" name="Group 79">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1"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82"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83"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84"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85"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86"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87"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88"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89"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90"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91"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92"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89" name="Group 93">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5"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96"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97"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98"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9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00"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01"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02"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03"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04"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05"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06"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90" name="Rectangle 107">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1"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192" name="Rectangle 111">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4" name="Group 113">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15"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16"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17"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18"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19"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20"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21"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22"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23"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24"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25"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26"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28" name="Group 127">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129"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30"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31"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32"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33"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34"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35"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36"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37"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38"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39"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40"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4" name="Title 3"/>
          <p:cNvSpPr>
            <a:spLocks noGrp="1"/>
          </p:cNvSpPr>
          <p:nvPr>
            <p:ph type="title"/>
          </p:nvPr>
        </p:nvSpPr>
        <p:spPr>
          <a:xfrm>
            <a:off x="6483096" y="624110"/>
            <a:ext cx="5021516" cy="1280890"/>
          </a:xfrm>
        </p:spPr>
        <p:txBody>
          <a:bodyPr vert="horz" lIns="91440" tIns="45720" rIns="91440" bIns="45720" rtlCol="0" anchor="t">
            <a:normAutofit/>
          </a:bodyPr>
          <a:lstStyle/>
          <a:p>
            <a:br>
              <a:rPr lang="en-US" b="1" dirty="0"/>
            </a:br>
            <a:r>
              <a:rPr lang="en-US" b="1" dirty="0"/>
              <a:t>COMPONENT DETAILS</a:t>
            </a:r>
            <a:endParaRPr lang="en-US" dirty="0"/>
          </a:p>
        </p:txBody>
      </p:sp>
      <p:sp>
        <p:nvSpPr>
          <p:cNvPr id="142" name="Rectangle 141">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4"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7" name="Picture 6" descr="Electronic circuit board">
            <a:extLst>
              <a:ext uri="{FF2B5EF4-FFF2-40B4-BE49-F238E27FC236}">
                <a16:creationId xmlns:a16="http://schemas.microsoft.com/office/drawing/2014/main" id="{72A00D06-F639-4BBE-A79D-66190A97572B}"/>
              </a:ext>
            </a:extLst>
          </p:cNvPr>
          <p:cNvPicPr>
            <a:picLocks noChangeAspect="1"/>
          </p:cNvPicPr>
          <p:nvPr/>
        </p:nvPicPr>
        <p:blipFill rotWithShape="1">
          <a:blip r:embed="rId2"/>
          <a:srcRect l="43184" r="11350" b="-2"/>
          <a:stretch/>
        </p:blipFill>
        <p:spPr>
          <a:xfrm>
            <a:off x="-1555" y="1731"/>
            <a:ext cx="4671091" cy="6858000"/>
          </a:xfrm>
          <a:prstGeom prst="rect">
            <a:avLst/>
          </a:prstGeom>
        </p:spPr>
      </p:pic>
      <p:sp>
        <p:nvSpPr>
          <p:cNvPr id="5" name="Content Placeholder 6"/>
          <p:cNvSpPr txBox="1"/>
          <p:nvPr/>
        </p:nvSpPr>
        <p:spPr>
          <a:xfrm>
            <a:off x="6438191" y="2133600"/>
            <a:ext cx="5066419" cy="37776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accent1"/>
              </a:buClr>
              <a:buSzPct val="145000"/>
              <a:buFont typeface="Wingdings 3" charset="2"/>
              <a:buChar char=""/>
            </a:pPr>
            <a:r>
              <a:rPr lang="en-US" b="1" dirty="0">
                <a:solidFill>
                  <a:schemeClr val="tx1">
                    <a:lumMod val="75000"/>
                    <a:lumOff val="25000"/>
                  </a:schemeClr>
                </a:solidFill>
              </a:rPr>
              <a:t>HARDWARE                        </a:t>
            </a:r>
          </a:p>
          <a:p>
            <a:pPr marL="457200" lvl="1" indent="0" defTabSz="457200">
              <a:spcBef>
                <a:spcPts val="1000"/>
              </a:spcBef>
              <a:buClr>
                <a:schemeClr val="accent1"/>
              </a:buClr>
              <a:buSzPct val="145000"/>
              <a:buFont typeface="Wingdings 3" charset="2"/>
              <a:buChar char=""/>
            </a:pPr>
            <a:r>
              <a:rPr lang="en-US" dirty="0">
                <a:solidFill>
                  <a:schemeClr val="tx1">
                    <a:lumMod val="75000"/>
                    <a:lumOff val="25000"/>
                  </a:schemeClr>
                </a:solidFill>
              </a:rPr>
              <a:t>      Arduino Uno           </a:t>
            </a:r>
          </a:p>
          <a:p>
            <a:pPr marL="457200" lvl="1" indent="0" defTabSz="457200">
              <a:spcBef>
                <a:spcPts val="1000"/>
              </a:spcBef>
              <a:buClr>
                <a:schemeClr val="accent1"/>
              </a:buClr>
              <a:buSzPct val="145000"/>
              <a:buFont typeface="Wingdings 3" charset="2"/>
              <a:buChar char=""/>
            </a:pPr>
            <a:r>
              <a:rPr lang="en-US" dirty="0">
                <a:solidFill>
                  <a:schemeClr val="tx1">
                    <a:lumMod val="75000"/>
                    <a:lumOff val="25000"/>
                  </a:schemeClr>
                </a:solidFill>
              </a:rPr>
              <a:t>      LCD</a:t>
            </a:r>
            <a:r>
              <a:rPr lang="en-US" b="1" dirty="0">
                <a:solidFill>
                  <a:schemeClr val="tx1">
                    <a:lumMod val="75000"/>
                    <a:lumOff val="25000"/>
                  </a:schemeClr>
                </a:solidFill>
              </a:rPr>
              <a:t>      </a:t>
            </a:r>
          </a:p>
          <a:p>
            <a:pPr marL="457200" lvl="1" indent="0" defTabSz="457200">
              <a:spcBef>
                <a:spcPts val="1000"/>
              </a:spcBef>
              <a:buClr>
                <a:schemeClr val="accent1"/>
              </a:buClr>
              <a:buSzPct val="145000"/>
              <a:buFont typeface="Wingdings 3" charset="2"/>
              <a:buChar char=""/>
            </a:pPr>
            <a:r>
              <a:rPr lang="en-US" b="1" dirty="0">
                <a:solidFill>
                  <a:schemeClr val="tx1">
                    <a:lumMod val="75000"/>
                    <a:lumOff val="25000"/>
                  </a:schemeClr>
                </a:solidFill>
              </a:rPr>
              <a:t>      </a:t>
            </a:r>
            <a:r>
              <a:rPr lang="en-US" dirty="0">
                <a:solidFill>
                  <a:schemeClr val="tx1">
                    <a:lumMod val="75000"/>
                    <a:lumOff val="25000"/>
                  </a:schemeClr>
                </a:solidFill>
              </a:rPr>
              <a:t>Buzzer</a:t>
            </a:r>
          </a:p>
          <a:p>
            <a:pPr marL="457200" lvl="1" indent="0" defTabSz="457200">
              <a:spcBef>
                <a:spcPts val="1000"/>
              </a:spcBef>
              <a:buClr>
                <a:schemeClr val="accent1"/>
              </a:buClr>
              <a:buSzPct val="145000"/>
              <a:buFont typeface="Wingdings 3" charset="2"/>
              <a:buChar char=""/>
            </a:pPr>
            <a:r>
              <a:rPr lang="en-US" dirty="0">
                <a:solidFill>
                  <a:schemeClr val="tx1">
                    <a:lumMod val="75000"/>
                    <a:lumOff val="25000"/>
                  </a:schemeClr>
                </a:solidFill>
              </a:rPr>
              <a:t>      RTC</a:t>
            </a:r>
          </a:p>
          <a:p>
            <a:pPr marL="0" indent="0" defTabSz="457200">
              <a:buClr>
                <a:schemeClr val="accent1"/>
              </a:buClr>
              <a:buSzPct val="145000"/>
              <a:buFont typeface="Wingdings 3" charset="2"/>
              <a:buChar char=""/>
            </a:pPr>
            <a:r>
              <a:rPr lang="en-US" b="1" dirty="0">
                <a:solidFill>
                  <a:schemeClr val="tx1">
                    <a:lumMod val="75000"/>
                    <a:lumOff val="25000"/>
                  </a:schemeClr>
                </a:solidFill>
              </a:rPr>
              <a:t>SOFTWARE</a:t>
            </a:r>
          </a:p>
          <a:p>
            <a:pPr marL="457200" lvl="1" indent="0" defTabSz="457200">
              <a:buClr>
                <a:schemeClr val="accent1"/>
              </a:buClr>
              <a:buSzPct val="145000"/>
              <a:buFont typeface="Wingdings 3" charset="2"/>
              <a:buChar char=""/>
            </a:pPr>
            <a:r>
              <a:rPr lang="en-US" dirty="0">
                <a:solidFill>
                  <a:schemeClr val="tx1">
                    <a:lumMod val="75000"/>
                    <a:lumOff val="25000"/>
                  </a:schemeClr>
                </a:solidFill>
              </a:rPr>
              <a:t>Arduino IDE</a:t>
            </a:r>
          </a:p>
        </p:txBody>
      </p:sp>
      <p:sp>
        <p:nvSpPr>
          <p:cNvPr id="2" name="Slide Number Placeholder 1">
            <a:extLst>
              <a:ext uri="{FF2B5EF4-FFF2-40B4-BE49-F238E27FC236}">
                <a16:creationId xmlns:a16="http://schemas.microsoft.com/office/drawing/2014/main" id="{4C90E9FD-7E3A-4072-13E9-DF8297653C98}"/>
              </a:ext>
            </a:extLst>
          </p:cNvPr>
          <p:cNvSpPr>
            <a:spLocks noGrp="1"/>
          </p:cNvSpPr>
          <p:nvPr>
            <p:ph type="sldNum" sz="quarter" idx="12"/>
          </p:nvPr>
        </p:nvSpPr>
        <p:spPr>
          <a:xfrm>
            <a:off x="4987133" y="777128"/>
            <a:ext cx="779767" cy="365125"/>
          </a:xfrm>
        </p:spPr>
        <p:txBody>
          <a:bodyPr/>
          <a:lstStyle/>
          <a:p>
            <a:fld id="{D57F1E4F-1CFF-5643-939E-217C01CDF565}" type="slidenum">
              <a:rPr lang="en-US" smtClean="0"/>
              <a:pPr/>
              <a:t>17</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Title 3"/>
          <p:cNvSpPr>
            <a:spLocks noGrp="1"/>
          </p:cNvSpPr>
          <p:nvPr>
            <p:ph type="ctrTitle"/>
          </p:nvPr>
        </p:nvSpPr>
        <p:spPr>
          <a:xfrm>
            <a:off x="4850405" y="1396180"/>
            <a:ext cx="6698127" cy="3842570"/>
          </a:xfrm>
        </p:spPr>
        <p:txBody>
          <a:bodyPr anchor="ctr">
            <a:normAutofit/>
          </a:bodyPr>
          <a:lstStyle/>
          <a:p>
            <a:pPr algn="l"/>
            <a:r>
              <a:rPr lang="en-US" b="1" dirty="0"/>
              <a:t>COMPONENTS </a:t>
            </a:r>
            <a:endParaRPr lang="en-GB" b="1" dirty="0"/>
          </a:p>
        </p:txBody>
      </p:sp>
      <p:sp>
        <p:nvSpPr>
          <p:cNvPr id="2" name="Slide Number Placeholder 1">
            <a:extLst>
              <a:ext uri="{FF2B5EF4-FFF2-40B4-BE49-F238E27FC236}">
                <a16:creationId xmlns:a16="http://schemas.microsoft.com/office/drawing/2014/main" id="{95DA8200-7D6F-65CC-F928-DF1D008B5164}"/>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9846" y="614586"/>
            <a:ext cx="7132308" cy="1280890"/>
          </a:xfrm>
        </p:spPr>
        <p:txBody>
          <a:bodyPr>
            <a:normAutofit/>
          </a:bodyPr>
          <a:lstStyle/>
          <a:p>
            <a:pPr algn="ctr"/>
            <a:r>
              <a:rPr lang="en-US" sz="4400" b="1" dirty="0"/>
              <a:t>ARDUINO UNO</a:t>
            </a:r>
          </a:p>
        </p:txBody>
      </p:sp>
      <p:pic>
        <p:nvPicPr>
          <p:cNvPr id="5" name="Picture 4"/>
          <p:cNvPicPr>
            <a:picLocks noChangeAspect="1"/>
          </p:cNvPicPr>
          <p:nvPr/>
        </p:nvPicPr>
        <p:blipFill>
          <a:blip r:embed="rId2"/>
          <a:srcRect/>
          <a:stretch/>
        </p:blipFill>
        <p:spPr bwMode="auto">
          <a:xfrm>
            <a:off x="186783" y="1979558"/>
            <a:ext cx="4465163" cy="3510455"/>
          </a:xfrm>
          <a:prstGeom prst="rect">
            <a:avLst/>
          </a:prstGeom>
          <a:noFill/>
          <a:ln>
            <a:noFill/>
          </a:ln>
        </p:spPr>
      </p:pic>
      <p:sp>
        <p:nvSpPr>
          <p:cNvPr id="7" name="TextBox 6"/>
          <p:cNvSpPr txBox="1"/>
          <p:nvPr/>
        </p:nvSpPr>
        <p:spPr>
          <a:xfrm>
            <a:off x="4651946" y="1811393"/>
            <a:ext cx="7252445" cy="4191660"/>
          </a:xfrm>
          <a:prstGeom prst="rect">
            <a:avLst/>
          </a:prstGeom>
          <a:noFill/>
        </p:spPr>
        <p:txBody>
          <a:bodyPr wrap="square" lIns="91440" tIns="45720" rIns="91440" bIns="45720" rtlCol="0" anchor="t">
            <a:spAutoFit/>
          </a:bodyPr>
          <a:lstStyle/>
          <a:p>
            <a:pPr marL="285750" indent="-285750" algn="just">
              <a:lnSpc>
                <a:spcPct val="150000"/>
              </a:lnSpc>
              <a:buFont typeface="Arial" panose="020B0604020202020204" pitchFamily="34" charset="0"/>
              <a:buChar char="•"/>
            </a:pPr>
            <a:r>
              <a:rPr lang="en-US" sz="2000" dirty="0">
                <a:effectLst/>
                <a:latin typeface="Times New Roman" panose="02020603050405020304" pitchFamily="18" charset="0"/>
                <a:ea typeface="Cambria"/>
                <a:cs typeface="Times New Roman" panose="02020603050405020304" pitchFamily="18" charset="0"/>
              </a:rPr>
              <a:t>The Arduino UNO is a standard board of Arduino. Arduino UNO is based on an ATmega328P microcontroller. It is easy to use compared to other boards, such as the Arduino Mega board, etc.</a:t>
            </a:r>
            <a:r>
              <a:rPr lang="en-US" sz="2000" dirty="0">
                <a:latin typeface="Times New Roman" panose="02020603050405020304" pitchFamily="18" charset="0"/>
                <a:ea typeface="Cambria"/>
                <a:cs typeface="Times New Roman" panose="02020603050405020304" pitchFamily="18" charset="0"/>
              </a:rPr>
              <a:t> </a:t>
            </a:r>
            <a:endParaRPr lang="en-US" sz="2000" dirty="0">
              <a:effectLst/>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effectLst/>
                <a:latin typeface="Times New Roman" panose="02020603050405020304" pitchFamily="18" charset="0"/>
                <a:ea typeface="Cambria"/>
                <a:cs typeface="Times New Roman" panose="02020603050405020304" pitchFamily="18" charset="0"/>
              </a:rPr>
              <a:t>The Arduino UNO includes 6 analog pin inputs, 14 digital pins, a USB connector, a power jack, and an ICSP (In-Circuit Serial Programming) header.</a:t>
            </a:r>
            <a:r>
              <a:rPr lang="en-US" sz="2000" dirty="0">
                <a:latin typeface="Times New Roman" panose="02020603050405020304" pitchFamily="18" charset="0"/>
                <a:ea typeface="Cambria"/>
                <a:cs typeface="Times New Roman" panose="02020603050405020304" pitchFamily="18" charset="0"/>
              </a:rPr>
              <a:t>  </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effectLst/>
                <a:latin typeface="Times New Roman" panose="02020603050405020304" pitchFamily="18" charset="0"/>
                <a:ea typeface="Cambria"/>
                <a:cs typeface="Times New Roman" panose="02020603050405020304" pitchFamily="18" charset="0"/>
              </a:rPr>
              <a:t>This board can be interfaced with other Arduino boards, Arduino shields, Raspberry Pi boards and can control relays, LEDs, servos, and motors as an output</a:t>
            </a:r>
            <a:r>
              <a:rPr lang="en-US" sz="2000" dirty="0">
                <a:effectLst/>
                <a:latin typeface="Cambria"/>
                <a:ea typeface="Cambria"/>
              </a:rPr>
              <a:t>.</a:t>
            </a:r>
            <a:endParaRPr lang="en-IN" sz="2000" dirty="0">
              <a:effectLst/>
              <a:latin typeface="Cambria"/>
              <a:ea typeface="Cambria"/>
            </a:endParaRPr>
          </a:p>
        </p:txBody>
      </p:sp>
      <p:sp>
        <p:nvSpPr>
          <p:cNvPr id="2" name="Slide Number Placeholder 1">
            <a:extLst>
              <a:ext uri="{FF2B5EF4-FFF2-40B4-BE49-F238E27FC236}">
                <a16:creationId xmlns:a16="http://schemas.microsoft.com/office/drawing/2014/main" id="{B34AB233-8C13-A846-1440-8DFDDBF6E45A}"/>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88817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7"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3"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4"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5"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29"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43"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45"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4"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5"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6"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7"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8"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47" name="Group 29">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49"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51"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52"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53"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54"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6"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7"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8"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9"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40"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41"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42"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44" name="Rectangle 43">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48" name="Freeform 11">
            <a:extLst>
              <a:ext uri="{FF2B5EF4-FFF2-40B4-BE49-F238E27FC236}">
                <a16:creationId xmlns:a16="http://schemas.microsoft.com/office/drawing/2014/main" id="{54EEEBD9-D37D-42B9-BE64-2C102B1D6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50" name="Rectangle 49">
            <a:extLst>
              <a:ext uri="{FF2B5EF4-FFF2-40B4-BE49-F238E27FC236}">
                <a16:creationId xmlns:a16="http://schemas.microsoft.com/office/drawing/2014/main" id="{A2F47212-081A-4E41-8623-C5BD41ADD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43467"/>
            <a:ext cx="8959322" cy="5571066"/>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1187753" y="995317"/>
            <a:ext cx="6537350" cy="4629095"/>
          </a:xfrm>
        </p:spPr>
        <p:txBody>
          <a:bodyPr vert="horz" lIns="91440" tIns="45720" rIns="91440" bIns="45720" rtlCol="0" anchor="ctr">
            <a:normAutofit/>
          </a:bodyPr>
          <a:lstStyle/>
          <a:p>
            <a:pPr algn="ctr" defTabSz="352044"/>
            <a:r>
              <a:rPr lang="en-US" sz="4400" b="1" kern="1200" cap="none" dirty="0">
                <a:solidFill>
                  <a:schemeClr val="tx1"/>
                </a:solidFill>
                <a:ea typeface="+mj-ea"/>
                <a:cs typeface="Times New Roman" panose="02020603050405020304" pitchFamily="18" charset="0"/>
              </a:rPr>
              <a:t>CONTENTS</a:t>
            </a:r>
            <a:endParaRPr lang="en-US" sz="3200" b="1" dirty="0">
              <a:solidFill>
                <a:schemeClr val="tx1"/>
              </a:solidFill>
              <a:cs typeface="Times New Roman" panose="02020603050405020304" pitchFamily="18" charset="0"/>
            </a:endParaRPr>
          </a:p>
        </p:txBody>
      </p:sp>
      <p:sp>
        <p:nvSpPr>
          <p:cNvPr id="9" name="Content Placeholder 2"/>
          <p:cNvSpPr txBox="1"/>
          <p:nvPr/>
        </p:nvSpPr>
        <p:spPr>
          <a:xfrm>
            <a:off x="6224751" y="968023"/>
            <a:ext cx="5010450" cy="213497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0108" indent="-150108" defTabSz="401330">
              <a:spcBef>
                <a:spcPts val="439"/>
              </a:spcBef>
              <a:buFont typeface="Wingdings" panose="05000000000000000000" pitchFamily="2" charset="2"/>
              <a:buChar char="q"/>
            </a:pPr>
            <a:r>
              <a:rPr lang="en-GB" sz="2464" kern="1200" spc="0" dirty="0">
                <a:solidFill>
                  <a:schemeClr val="tx1"/>
                </a:solidFill>
                <a:latin typeface="Times New Roman" panose="02020603050405020304" pitchFamily="18" charset="0"/>
                <a:ea typeface="Cambria"/>
                <a:cs typeface="Times New Roman" panose="02020603050405020304" pitchFamily="18" charset="0"/>
              </a:rPr>
              <a:t>Abstract</a:t>
            </a:r>
          </a:p>
          <a:p>
            <a:pPr marL="150108" indent="-150108" defTabSz="401330">
              <a:spcBef>
                <a:spcPts val="439"/>
              </a:spcBef>
              <a:buFont typeface="Wingdings" panose="05000000000000000000" pitchFamily="2" charset="2"/>
              <a:buChar char="q"/>
            </a:pPr>
            <a:r>
              <a:rPr lang="en-GB" sz="2464" kern="1200" spc="0" dirty="0">
                <a:solidFill>
                  <a:schemeClr val="tx1"/>
                </a:solidFill>
                <a:latin typeface="Times New Roman" panose="02020603050405020304" pitchFamily="18" charset="0"/>
                <a:ea typeface="Cambria"/>
                <a:cs typeface="Times New Roman" panose="02020603050405020304" pitchFamily="18" charset="0"/>
              </a:rPr>
              <a:t>Introduction</a:t>
            </a:r>
          </a:p>
          <a:p>
            <a:pPr marL="150108" indent="-150108" defTabSz="401330">
              <a:spcBef>
                <a:spcPts val="439"/>
              </a:spcBef>
              <a:buFont typeface="Wingdings" panose="05000000000000000000" pitchFamily="2" charset="2"/>
              <a:buChar char="q"/>
            </a:pPr>
            <a:r>
              <a:rPr lang="en-GB" sz="2464" kern="1200" spc="0" dirty="0">
                <a:solidFill>
                  <a:schemeClr val="tx1"/>
                </a:solidFill>
                <a:latin typeface="Times New Roman" panose="02020603050405020304" pitchFamily="18" charset="0"/>
                <a:ea typeface="Cambria"/>
                <a:cs typeface="Times New Roman" panose="02020603050405020304" pitchFamily="18" charset="0"/>
              </a:rPr>
              <a:t>Literature Review</a:t>
            </a:r>
          </a:p>
          <a:p>
            <a:pPr marL="150108" indent="-150108" defTabSz="401330">
              <a:spcBef>
                <a:spcPts val="439"/>
              </a:spcBef>
              <a:buFont typeface="Wingdings" panose="05000000000000000000" pitchFamily="2" charset="2"/>
              <a:buChar char="q"/>
            </a:pPr>
            <a:r>
              <a:rPr lang="en-GB" sz="2464" kern="1200" spc="0" dirty="0">
                <a:solidFill>
                  <a:schemeClr val="tx1"/>
                </a:solidFill>
                <a:latin typeface="Times New Roman" panose="02020603050405020304" pitchFamily="18" charset="0"/>
                <a:ea typeface="Cambria"/>
                <a:cs typeface="Times New Roman" panose="02020603050405020304" pitchFamily="18" charset="0"/>
              </a:rPr>
              <a:t>Problem Statement</a:t>
            </a:r>
          </a:p>
          <a:p>
            <a:pPr marL="150108" indent="-150108" defTabSz="401330">
              <a:spcBef>
                <a:spcPts val="439"/>
              </a:spcBef>
              <a:buFont typeface="Wingdings" panose="05000000000000000000" pitchFamily="2" charset="2"/>
              <a:buChar char="q"/>
            </a:pPr>
            <a:r>
              <a:rPr lang="en-GB" sz="2464" kern="1200" spc="0" dirty="0">
                <a:solidFill>
                  <a:schemeClr val="tx1"/>
                </a:solidFill>
                <a:latin typeface="Times New Roman" panose="02020603050405020304" pitchFamily="18" charset="0"/>
                <a:ea typeface="Cambria"/>
                <a:cs typeface="Times New Roman" panose="02020603050405020304" pitchFamily="18" charset="0"/>
              </a:rPr>
              <a:t>Objectives</a:t>
            </a:r>
          </a:p>
          <a:p>
            <a:pPr marL="150108" indent="-150108" defTabSz="401330">
              <a:spcBef>
                <a:spcPts val="439"/>
              </a:spcBef>
              <a:buFont typeface="Wingdings" panose="05000000000000000000" pitchFamily="2" charset="2"/>
              <a:buChar char="q"/>
            </a:pPr>
            <a:r>
              <a:rPr lang="en-GB" sz="2464" kern="1200" spc="0" dirty="0">
                <a:solidFill>
                  <a:schemeClr val="tx1"/>
                </a:solidFill>
                <a:latin typeface="Times New Roman" panose="02020603050405020304" pitchFamily="18" charset="0"/>
                <a:ea typeface="Cambria"/>
                <a:cs typeface="Times New Roman" panose="02020603050405020304" pitchFamily="18" charset="0"/>
              </a:rPr>
              <a:t>Methodology</a:t>
            </a:r>
          </a:p>
          <a:p>
            <a:pPr marL="352044" indent="-352044" defTabSz="401330">
              <a:spcBef>
                <a:spcPts val="439"/>
              </a:spcBef>
              <a:buFont typeface="Arial" panose="020B0604020202020204" pitchFamily="34" charset="0"/>
              <a:buChar char="•"/>
            </a:pPr>
            <a:r>
              <a:rPr lang="en-GB" sz="1848" kern="1200" spc="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Block </a:t>
            </a:r>
            <a:r>
              <a:rPr lang="en-GB" sz="1848" spc="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a:t>
            </a:r>
            <a:r>
              <a:rPr lang="en-GB" sz="1848" kern="1200" spc="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iagram</a:t>
            </a:r>
          </a:p>
          <a:p>
            <a:pPr marL="352044" indent="-352044" defTabSz="401330">
              <a:spcBef>
                <a:spcPts val="439"/>
              </a:spcBef>
              <a:buFont typeface="Arial" panose="020B0604020202020204" pitchFamily="34" charset="0"/>
              <a:buChar char="•"/>
            </a:pPr>
            <a:r>
              <a:rPr lang="en-GB" sz="1848" kern="1200" spc="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Circuit Diagram</a:t>
            </a:r>
          </a:p>
          <a:p>
            <a:pPr marL="150108" indent="-150108" defTabSz="401330">
              <a:spcBef>
                <a:spcPts val="439"/>
              </a:spcBef>
              <a:buFont typeface="Wingdings" panose="05000000000000000000" pitchFamily="2" charset="2"/>
              <a:buChar char="q"/>
            </a:pPr>
            <a:r>
              <a:rPr lang="en-GB" sz="2464" kern="1200" spc="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Component details</a:t>
            </a:r>
          </a:p>
          <a:p>
            <a:pPr marL="150108" indent="-150108" defTabSz="401330">
              <a:spcBef>
                <a:spcPts val="439"/>
              </a:spcBef>
              <a:buFont typeface="Wingdings" panose="05000000000000000000" pitchFamily="2" charset="2"/>
              <a:buChar char="q"/>
            </a:pPr>
            <a:r>
              <a:rPr lang="en-GB" sz="2464" spc="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Implementation</a:t>
            </a:r>
            <a:endParaRPr lang="en-GB" sz="2464" kern="1200" spc="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150108" indent="-150108" defTabSz="401330">
              <a:spcBef>
                <a:spcPts val="439"/>
              </a:spcBef>
              <a:buFont typeface="Wingdings" panose="05000000000000000000" pitchFamily="2" charset="2"/>
              <a:buChar char="q"/>
            </a:pPr>
            <a:r>
              <a:rPr lang="en-GB" sz="2464" kern="1200" spc="0" dirty="0">
                <a:solidFill>
                  <a:schemeClr val="tx1"/>
                </a:solidFill>
                <a:latin typeface="Times New Roman" panose="02020603050405020304" pitchFamily="18" charset="0"/>
                <a:ea typeface="Cambria"/>
                <a:cs typeface="Times New Roman" panose="02020603050405020304" pitchFamily="18" charset="0"/>
              </a:rPr>
              <a:t>Result</a:t>
            </a:r>
          </a:p>
          <a:p>
            <a:pPr marL="150108" indent="-150108" defTabSz="401330">
              <a:spcBef>
                <a:spcPts val="439"/>
              </a:spcBef>
              <a:buFont typeface="Wingdings" panose="05000000000000000000" pitchFamily="2" charset="2"/>
              <a:buChar char="q"/>
            </a:pPr>
            <a:r>
              <a:rPr lang="en-GB" sz="2464" kern="1200" spc="0" dirty="0">
                <a:solidFill>
                  <a:schemeClr val="tx1"/>
                </a:solidFill>
                <a:latin typeface="Times New Roman" panose="02020603050405020304" pitchFamily="18" charset="0"/>
                <a:ea typeface="Cambria"/>
                <a:cs typeface="Times New Roman" panose="02020603050405020304" pitchFamily="18" charset="0"/>
              </a:rPr>
              <a:t>Conclusion and Future Scope</a:t>
            </a:r>
          </a:p>
          <a:p>
            <a:pPr marL="150108" indent="-150108" defTabSz="401330">
              <a:spcBef>
                <a:spcPts val="439"/>
              </a:spcBef>
              <a:buFont typeface="Wingdings" panose="05000000000000000000" pitchFamily="2" charset="2"/>
              <a:buChar char="q"/>
            </a:pPr>
            <a:r>
              <a:rPr lang="en-GB" sz="2464" kern="1200" spc="0" dirty="0">
                <a:solidFill>
                  <a:schemeClr val="tx1"/>
                </a:solidFill>
                <a:latin typeface="Times New Roman" panose="02020603050405020304" pitchFamily="18" charset="0"/>
                <a:ea typeface="Cambria"/>
                <a:cs typeface="Times New Roman" panose="02020603050405020304" pitchFamily="18" charset="0"/>
              </a:rPr>
              <a:t>References</a:t>
            </a:r>
          </a:p>
          <a:p>
            <a:pPr marL="285750" indent="-285750">
              <a:buFont typeface="Wingdings" panose="05000000000000000000" pitchFamily="2" charset="2"/>
              <a:buChar char="q"/>
            </a:pPr>
            <a:endParaRPr lang="en-GB" sz="1700" dirty="0"/>
          </a:p>
        </p:txBody>
      </p:sp>
      <p:sp>
        <p:nvSpPr>
          <p:cNvPr id="2" name="Slide Number Placeholder 1">
            <a:extLst>
              <a:ext uri="{FF2B5EF4-FFF2-40B4-BE49-F238E27FC236}">
                <a16:creationId xmlns:a16="http://schemas.microsoft.com/office/drawing/2014/main" id="{FA2ACD74-767C-89C5-463B-3EC00A384E38}"/>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16" y="550649"/>
            <a:ext cx="6827566" cy="1280890"/>
          </a:xfrm>
        </p:spPr>
        <p:txBody>
          <a:bodyPr>
            <a:normAutofit/>
          </a:bodyPr>
          <a:lstStyle/>
          <a:p>
            <a:pPr algn="ctr"/>
            <a:r>
              <a:rPr lang="en-US" sz="4400" b="1" dirty="0"/>
              <a:t>LIQUID CRYSTAL DISPLAY</a:t>
            </a:r>
          </a:p>
        </p:txBody>
      </p:sp>
      <p:sp>
        <p:nvSpPr>
          <p:cNvPr id="3" name="TextBox 2"/>
          <p:cNvSpPr txBox="1"/>
          <p:nvPr/>
        </p:nvSpPr>
        <p:spPr>
          <a:xfrm>
            <a:off x="0" y="1353671"/>
            <a:ext cx="12191999" cy="954107"/>
          </a:xfrm>
          <a:prstGeom prst="rect">
            <a:avLst/>
          </a:prstGeom>
          <a:noFill/>
        </p:spPr>
        <p:txBody>
          <a:bodyPr wrap="square" rtlCol="0">
            <a:spAutoFit/>
          </a:bodyPr>
          <a:lstStyle/>
          <a:p>
            <a:pPr marL="285750" indent="-285750" algn="just">
              <a:buFont typeface="Arial" panose="020B0604020202020204" pitchFamily="34" charset="0"/>
              <a:buChar char="•"/>
            </a:pPr>
            <a:endParaRPr lang="en-US" sz="2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p>
            <a:pPr marL="285750" indent="-285750" algn="just">
              <a:buFont typeface="Arial" panose="020B0604020202020204" pitchFamily="34" charset="0"/>
              <a:buChar char="•"/>
            </a:pPr>
            <a:endParaRPr lang="en-IN" sz="2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p:txBody>
      </p:sp>
      <p:pic>
        <p:nvPicPr>
          <p:cNvPr id="5" name="Picture 4" descr="LCD 16 X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500" y="2470355"/>
            <a:ext cx="4232545" cy="2652395"/>
          </a:xfrm>
          <a:prstGeom prst="rect">
            <a:avLst/>
          </a:prstGeom>
          <a:noFill/>
          <a:ln>
            <a:noFill/>
          </a:ln>
        </p:spPr>
      </p:pic>
      <p:sp>
        <p:nvSpPr>
          <p:cNvPr id="7" name="TextBox 6"/>
          <p:cNvSpPr txBox="1"/>
          <p:nvPr/>
        </p:nvSpPr>
        <p:spPr>
          <a:xfrm>
            <a:off x="4819927" y="2393924"/>
            <a:ext cx="7252445" cy="2345322"/>
          </a:xfrm>
          <a:prstGeom prst="rect">
            <a:avLst/>
          </a:prstGeom>
          <a:noFill/>
        </p:spPr>
        <p:txBody>
          <a:bodyPr wrap="square" lIns="91440" tIns="45720" rIns="91440" bIns="45720" rtlCol="0" anchor="t">
            <a:spAutoFit/>
          </a:bodyPr>
          <a:lstStyle/>
          <a:p>
            <a:pPr algn="just">
              <a:lnSpc>
                <a:spcPct val="150000"/>
              </a:lnSpc>
            </a:pPr>
            <a:r>
              <a:rPr lang="en-US" sz="2000" dirty="0">
                <a:effectLst/>
                <a:latin typeface="Times New Roman" panose="02020603050405020304" pitchFamily="18" charset="0"/>
                <a:ea typeface="Cambria"/>
                <a:cs typeface="Times New Roman" panose="02020603050405020304" pitchFamily="18" charset="0"/>
              </a:rPr>
              <a:t>An electronic device that is used to display data and the message is known as LCD 16×2. As the name suggests, it includes 16 Columns &amp; 2 Rows so it can display 32 characters (16×2=32) in total &amp; every character will be made with 5×8 (40) Pixel Dots. So, the total pixels within this LCD can be calculated as 32 x 40 otherwise 1280 pixels.</a:t>
            </a:r>
            <a:endParaRPr lang="en-IN" sz="2000" dirty="0">
              <a:effectLst/>
              <a:latin typeface="Times New Roman" panose="02020603050405020304" pitchFamily="18" charset="0"/>
              <a:ea typeface="Cambria"/>
              <a:cs typeface="Times New Roman" panose="02020603050405020304" pitchFamily="18" charset="0"/>
            </a:endParaRPr>
          </a:p>
        </p:txBody>
      </p:sp>
      <p:sp>
        <p:nvSpPr>
          <p:cNvPr id="2" name="Slide Number Placeholder 1">
            <a:extLst>
              <a:ext uri="{FF2B5EF4-FFF2-40B4-BE49-F238E27FC236}">
                <a16:creationId xmlns:a16="http://schemas.microsoft.com/office/drawing/2014/main" id="{EBFD30A1-7875-4AF4-2E30-B9DB43BCA8C2}"/>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0" name="Group 11">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5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5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5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5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5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5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5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5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6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6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6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63" name="Group 25">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6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6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6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6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6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7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7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7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7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7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7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76" name="Rectangle 39">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78" name="Rectangle 43">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49224" y="645106"/>
            <a:ext cx="5122652" cy="1259894"/>
          </a:xfrm>
        </p:spPr>
        <p:txBody>
          <a:bodyPr vert="horz" lIns="91440" tIns="45720" rIns="91440" bIns="45720" rtlCol="0" anchor="t">
            <a:normAutofit/>
          </a:bodyPr>
          <a:lstStyle/>
          <a:p>
            <a:r>
              <a:rPr lang="en-US" b="1" dirty="0"/>
              <a:t>BUZZER</a:t>
            </a:r>
          </a:p>
        </p:txBody>
      </p:sp>
      <p:sp>
        <p:nvSpPr>
          <p:cNvPr id="79" name="Rectangle 45">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p:cNvSpPr txBox="1"/>
          <p:nvPr/>
        </p:nvSpPr>
        <p:spPr>
          <a:xfrm>
            <a:off x="649225" y="2133600"/>
            <a:ext cx="5122652" cy="3759253"/>
          </a:xfrm>
          <a:prstGeom prst="rect">
            <a:avLst/>
          </a:prstGeom>
        </p:spPr>
        <p:txBody>
          <a:bodyPr vert="horz" lIns="91440" tIns="45720" rIns="91440" bIns="45720" rtlCol="0">
            <a:normAutofit/>
          </a:bodyPr>
          <a:lstStyle/>
          <a:p>
            <a:pPr marL="285750" indent="-285750" algn="just">
              <a:lnSpc>
                <a:spcPct val="90000"/>
              </a:lnSpc>
              <a:spcBef>
                <a:spcPts val="1000"/>
              </a:spcBef>
              <a:buClr>
                <a:schemeClr val="accent1"/>
              </a:buClr>
              <a:buSzPct val="145000"/>
              <a:buFont typeface="Wingdings 3" charset="2"/>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An Active Buzzer Alarm Module for Arduino is an audio signaling device, which may be mechanical, electromechanical, or piezoelectric.</a:t>
            </a:r>
          </a:p>
          <a:p>
            <a:pPr marL="285750" indent="-285750" algn="just">
              <a:lnSpc>
                <a:spcPct val="90000"/>
              </a:lnSpc>
              <a:spcBef>
                <a:spcPts val="1000"/>
              </a:spcBef>
              <a:buClr>
                <a:schemeClr val="accent1"/>
              </a:buClr>
              <a:buSzPct val="145000"/>
              <a:buFont typeface="Wingdings 3" charset="2"/>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An active buzzer rings out as long as it is electrified. Compared with a passive buzzer, it is a bit expensive but easier to control</a:t>
            </a:r>
          </a:p>
          <a:p>
            <a:pPr marL="285750" indent="-285750" algn="just">
              <a:lnSpc>
                <a:spcPct val="90000"/>
              </a:lnSpc>
              <a:spcBef>
                <a:spcPts val="1000"/>
              </a:spcBef>
              <a:buClr>
                <a:schemeClr val="accent1"/>
              </a:buClr>
              <a:buSzPct val="145000"/>
              <a:buFont typeface="Wingdings 3" charset="2"/>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Typical uses of buzzers include alarm devices, timers, and confirmation of user input such as a mouse click or keystroke.</a:t>
            </a:r>
          </a:p>
          <a:p>
            <a:pPr marL="171450" indent="-171450">
              <a:lnSpc>
                <a:spcPct val="90000"/>
              </a:lnSpc>
              <a:spcBef>
                <a:spcPts val="1000"/>
              </a:spcBef>
              <a:buClr>
                <a:schemeClr val="accent1"/>
              </a:buClr>
              <a:buSzPct val="145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145000"/>
              <a:buFont typeface="Wingdings 3" charset="2"/>
              <a:buChar char=""/>
            </a:pPr>
            <a:endParaRPr lang="en-US" dirty="0">
              <a:solidFill>
                <a:schemeClr val="tx1">
                  <a:lumMod val="75000"/>
                  <a:lumOff val="25000"/>
                </a:schemeClr>
              </a:solidFill>
            </a:endParaRPr>
          </a:p>
        </p:txBody>
      </p:sp>
      <p:pic>
        <p:nvPicPr>
          <p:cNvPr id="2" name="Picture 5" descr="A picture containing electronics, circuit&#10;&#10;Description automatically generated">
            <a:extLst>
              <a:ext uri="{FF2B5EF4-FFF2-40B4-BE49-F238E27FC236}">
                <a16:creationId xmlns:a16="http://schemas.microsoft.com/office/drawing/2014/main" id="{4ED6D601-1928-273A-0ED1-7D81A2A7146C}"/>
              </a:ext>
            </a:extLst>
          </p:cNvPr>
          <p:cNvPicPr>
            <a:picLocks noChangeAspect="1"/>
          </p:cNvPicPr>
          <p:nvPr/>
        </p:nvPicPr>
        <p:blipFill>
          <a:blip r:embed="rId2"/>
          <a:stretch>
            <a:fillRect/>
          </a:stretch>
        </p:blipFill>
        <p:spPr>
          <a:xfrm>
            <a:off x="6224278" y="645106"/>
            <a:ext cx="5186903" cy="5247747"/>
          </a:xfrm>
          <a:prstGeom prst="rect">
            <a:avLst/>
          </a:prstGeom>
        </p:spPr>
      </p:pic>
      <p:sp>
        <p:nvSpPr>
          <p:cNvPr id="80"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EC66E644-CF65-855C-5840-B4E8C54D4C77}"/>
              </a:ext>
            </a:extLst>
          </p:cNvPr>
          <p:cNvSpPr>
            <a:spLocks noGrp="1"/>
          </p:cNvSpPr>
          <p:nvPr>
            <p:ph type="sldNum" sz="quarter" idx="12"/>
          </p:nvPr>
        </p:nvSpPr>
        <p:spPr>
          <a:xfrm>
            <a:off x="-4442" y="6097603"/>
            <a:ext cx="779767" cy="365125"/>
          </a:xfrm>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26292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268858"/>
            <a:ext cx="10018713" cy="1044935"/>
          </a:xfrm>
        </p:spPr>
        <p:txBody>
          <a:bodyPr>
            <a:normAutofit/>
          </a:bodyPr>
          <a:lstStyle/>
          <a:p>
            <a:pPr algn="ctr"/>
            <a:r>
              <a:rPr lang="en-US" sz="4400" b="1" dirty="0"/>
              <a:t>REAL-TIME CLOCK</a:t>
            </a:r>
          </a:p>
        </p:txBody>
      </p:sp>
      <p:sp>
        <p:nvSpPr>
          <p:cNvPr id="3" name="TextBox 2"/>
          <p:cNvSpPr txBox="1"/>
          <p:nvPr/>
        </p:nvSpPr>
        <p:spPr>
          <a:xfrm>
            <a:off x="-258792" y="1957520"/>
            <a:ext cx="12191999" cy="954107"/>
          </a:xfrm>
          <a:prstGeom prst="rect">
            <a:avLst/>
          </a:prstGeom>
          <a:noFill/>
        </p:spPr>
        <p:txBody>
          <a:bodyPr wrap="square" lIns="91440" tIns="45720" rIns="91440" bIns="45720" rtlCol="0" anchor="t">
            <a:spAutoFit/>
          </a:bodyPr>
          <a:lstStyle/>
          <a:p>
            <a:pPr algn="just"/>
            <a:endParaRPr lang="en-US" sz="2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p>
            <a:pPr marL="285750" indent="-285750" algn="just">
              <a:buFont typeface="Arial" panose="020B0604020202020204" pitchFamily="34" charset="0"/>
              <a:buChar char="•"/>
            </a:pPr>
            <a:endParaRPr lang="en-IN" sz="2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7" name="TextBox 6"/>
          <p:cNvSpPr txBox="1"/>
          <p:nvPr/>
        </p:nvSpPr>
        <p:spPr>
          <a:xfrm>
            <a:off x="4834304" y="1876339"/>
            <a:ext cx="6792370" cy="5429050"/>
          </a:xfrm>
          <a:prstGeom prst="rect">
            <a:avLst/>
          </a:prstGeom>
          <a:noFill/>
        </p:spPr>
        <p:txBody>
          <a:bodyPr wrap="square" lIns="91440" tIns="45720" rIns="91440" bIns="45720" rtlCol="0" anchor="t">
            <a:spAutoFit/>
          </a:bodyPr>
          <a:lstStyle/>
          <a:p>
            <a:pPr marL="457200" indent="-457200" algn="just">
              <a:lnSpc>
                <a:spcPct val="90000"/>
              </a:lnSpc>
              <a:spcBef>
                <a:spcPct val="20000"/>
              </a:spcBef>
              <a:spcAft>
                <a:spcPts val="600"/>
              </a:spcAft>
              <a:buFont typeface="Arial" panose="020B0604020202020204" pitchFamily="34" charset="0"/>
              <a:buChar char="•"/>
            </a:pPr>
            <a:r>
              <a:rPr lang="en-US" sz="2800" dirty="0">
                <a:latin typeface="Times New Roman" panose="02020603050405020304" pitchFamily="18" charset="0"/>
                <a:ea typeface="Cambria"/>
                <a:cs typeface="Times New Roman" panose="02020603050405020304" pitchFamily="18" charset="0"/>
              </a:rPr>
              <a:t>RTC is an electronic device in the form of an Integrated Chip (IC). </a:t>
            </a:r>
            <a:endParaRPr lang="en-US" dirty="0">
              <a:latin typeface="Times New Roman" panose="02020603050405020304" pitchFamily="18" charset="0"/>
              <a:cs typeface="Times New Roman" panose="02020603050405020304" pitchFamily="18" charset="0"/>
            </a:endParaRPr>
          </a:p>
          <a:p>
            <a:pPr marL="457200" indent="-457200" algn="just">
              <a:lnSpc>
                <a:spcPct val="90000"/>
              </a:lnSpc>
              <a:spcBef>
                <a:spcPct val="20000"/>
              </a:spcBef>
              <a:spcAft>
                <a:spcPts val="600"/>
              </a:spcAft>
              <a:buFont typeface="Arial" panose="020B0604020202020204" pitchFamily="34" charset="0"/>
              <a:buChar char="•"/>
            </a:pPr>
            <a:r>
              <a:rPr lang="en-US" sz="2800" dirty="0">
                <a:latin typeface="Times New Roman" panose="02020603050405020304" pitchFamily="18" charset="0"/>
                <a:ea typeface="Cambria"/>
                <a:cs typeface="Times New Roman" panose="02020603050405020304" pitchFamily="18" charset="0"/>
              </a:rPr>
              <a:t>The purpose of an RTC or a real-time clock is to provide precise time and date which can be used for various applications.</a:t>
            </a:r>
          </a:p>
          <a:p>
            <a:pPr marL="457200" indent="-457200" algn="just">
              <a:lnSpc>
                <a:spcPct val="90000"/>
              </a:lnSpc>
              <a:spcBef>
                <a:spcPct val="20000"/>
              </a:spcBef>
              <a:spcAft>
                <a:spcPts val="600"/>
              </a:spcAft>
              <a:buFont typeface="Arial" panose="020B0604020202020204" pitchFamily="34" charset="0"/>
              <a:buChar char="•"/>
            </a:pPr>
            <a:r>
              <a:rPr lang="en-US" sz="2800" dirty="0">
                <a:latin typeface="Times New Roman" panose="02020603050405020304" pitchFamily="18" charset="0"/>
                <a:ea typeface="Cambria"/>
                <a:cs typeface="Times New Roman" panose="02020603050405020304" pitchFamily="18" charset="0"/>
              </a:rPr>
              <a:t>The RTC module is ideal in any time-critical applications like attendance systems, digital cameras, automated sprinkler systems, or a time and calendar display.</a:t>
            </a:r>
          </a:p>
          <a:p>
            <a:pPr marL="285750" indent="-285750" algn="just">
              <a:lnSpc>
                <a:spcPct val="90000"/>
              </a:lnSpc>
              <a:spcBef>
                <a:spcPct val="20000"/>
              </a:spcBef>
              <a:spcAft>
                <a:spcPts val="600"/>
              </a:spcAft>
              <a:buFont typeface="Arial" panose="020B0604020202020204" pitchFamily="34" charset="0"/>
              <a:buChar char="•"/>
            </a:pPr>
            <a:br>
              <a:rPr lang="en-US" sz="1100" dirty="0">
                <a:solidFill>
                  <a:srgbClr val="FFFFFF"/>
                </a:solidFill>
                <a:latin typeface="Segoe UI"/>
                <a:ea typeface="Cambria"/>
                <a:cs typeface="Segoe UI"/>
              </a:rPr>
            </a:br>
            <a:endParaRPr lang="en-US" sz="900" dirty="0">
              <a:solidFill>
                <a:srgbClr val="0F496F"/>
              </a:solidFill>
              <a:latin typeface="Segoe UI"/>
              <a:ea typeface="Cambria"/>
              <a:cs typeface="Segoe UI"/>
            </a:endParaRPr>
          </a:p>
          <a:p>
            <a:pPr marL="171450" indent="-171450" algn="just">
              <a:lnSpc>
                <a:spcPct val="90000"/>
              </a:lnSpc>
              <a:spcBef>
                <a:spcPct val="20000"/>
              </a:spcBef>
              <a:spcAft>
                <a:spcPts val="600"/>
              </a:spcAft>
              <a:buFont typeface="'Wingdings 3',Sans-Serif"/>
              <a:buChar char=""/>
            </a:pPr>
            <a:endParaRPr lang="en-US" sz="1100" dirty="0">
              <a:solidFill>
                <a:schemeClr val="bg2">
                  <a:lumMod val="75000"/>
                </a:schemeClr>
              </a:solidFill>
              <a:effectLst/>
              <a:latin typeface="Arial"/>
              <a:ea typeface="Cambria"/>
              <a:cs typeface="Arial"/>
            </a:endParaRPr>
          </a:p>
          <a:p>
            <a:pPr marL="342900" indent="-342900" algn="ctr">
              <a:lnSpc>
                <a:spcPct val="150000"/>
              </a:lnSpc>
              <a:buFont typeface="Arial"/>
              <a:buChar char="•"/>
            </a:pPr>
            <a:endParaRPr lang="en-US" sz="2000" dirty="0">
              <a:latin typeface="Cambria"/>
              <a:ea typeface="Cambria"/>
            </a:endParaRPr>
          </a:p>
        </p:txBody>
      </p:sp>
      <p:pic>
        <p:nvPicPr>
          <p:cNvPr id="2" name="Picture 5" descr="A picture containing text, electronics, circuit&#10;&#10;Description automatically generated">
            <a:extLst>
              <a:ext uri="{FF2B5EF4-FFF2-40B4-BE49-F238E27FC236}">
                <a16:creationId xmlns:a16="http://schemas.microsoft.com/office/drawing/2014/main" id="{591288AE-9D84-B034-3005-50C9654FBC75}"/>
              </a:ext>
            </a:extLst>
          </p:cNvPr>
          <p:cNvPicPr>
            <a:picLocks noChangeAspect="1"/>
          </p:cNvPicPr>
          <p:nvPr/>
        </p:nvPicPr>
        <p:blipFill>
          <a:blip r:embed="rId2"/>
          <a:stretch>
            <a:fillRect/>
          </a:stretch>
        </p:blipFill>
        <p:spPr>
          <a:xfrm>
            <a:off x="670444" y="1765737"/>
            <a:ext cx="4111692" cy="4120055"/>
          </a:xfrm>
          <a:prstGeom prst="rect">
            <a:avLst/>
          </a:prstGeom>
        </p:spPr>
      </p:pic>
      <p:sp>
        <p:nvSpPr>
          <p:cNvPr id="5" name="Slide Number Placeholder 4">
            <a:extLst>
              <a:ext uri="{FF2B5EF4-FFF2-40B4-BE49-F238E27FC236}">
                <a16:creationId xmlns:a16="http://schemas.microsoft.com/office/drawing/2014/main" id="{32715C16-DF4F-5019-D43E-D35C3BCBA9CE}"/>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18710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4500" y="542925"/>
            <a:ext cx="11214100" cy="646331"/>
          </a:xfrm>
        </p:spPr>
        <p:txBody>
          <a:bodyPr>
            <a:noAutofit/>
          </a:bodyPr>
          <a:lstStyle/>
          <a:p>
            <a:pPr algn="ctr"/>
            <a:r>
              <a:rPr lang="en-US" sz="4800" b="1" dirty="0"/>
              <a:t>IMPLEMENTATION</a:t>
            </a:r>
            <a:endParaRPr lang="en-US" sz="4400" b="1" dirty="0"/>
          </a:p>
        </p:txBody>
      </p:sp>
      <p:sp>
        <p:nvSpPr>
          <p:cNvPr id="3" name="TextBox 2"/>
          <p:cNvSpPr txBox="1"/>
          <p:nvPr/>
        </p:nvSpPr>
        <p:spPr>
          <a:xfrm>
            <a:off x="0" y="1353671"/>
            <a:ext cx="12191999" cy="954107"/>
          </a:xfrm>
          <a:prstGeom prst="rect">
            <a:avLst/>
          </a:prstGeom>
          <a:noFill/>
        </p:spPr>
        <p:txBody>
          <a:bodyPr wrap="square" rtlCol="0">
            <a:spAutoFit/>
          </a:bodyPr>
          <a:lstStyle/>
          <a:p>
            <a:pPr marL="285750" indent="-285750" algn="just">
              <a:buFont typeface="Arial" panose="020B0604020202020204" pitchFamily="34" charset="0"/>
              <a:buChar char="•"/>
            </a:pPr>
            <a:endParaRPr lang="en-US" sz="2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p>
            <a:pPr marL="285750" indent="-285750" algn="just">
              <a:buFont typeface="Arial" panose="020B0604020202020204" pitchFamily="34" charset="0"/>
              <a:buChar char="•"/>
            </a:pPr>
            <a:endParaRPr lang="en-IN" sz="2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6" name="TextBox 5"/>
          <p:cNvSpPr txBox="1"/>
          <p:nvPr/>
        </p:nvSpPr>
        <p:spPr>
          <a:xfrm>
            <a:off x="1380228" y="1513688"/>
            <a:ext cx="10394831" cy="5338384"/>
          </a:xfrm>
          <a:prstGeom prst="rect">
            <a:avLst/>
          </a:prstGeom>
          <a:noFill/>
        </p:spPr>
        <p:txBody>
          <a:bodyPr wrap="square" lIns="91440" tIns="45720" rIns="91440" bIns="45720" rtlCol="0" anchor="t">
            <a:spAutoFit/>
          </a:bodyPr>
          <a:lstStyle/>
          <a:p>
            <a:pPr marL="342900" indent="-342900" algn="just">
              <a:lnSpc>
                <a:spcPct val="150000"/>
              </a:lnSpc>
              <a:spcAft>
                <a:spcPts val="800"/>
              </a:spcAft>
              <a:buFont typeface="Arial" panose="020B0604020202020204" pitchFamily="34" charset="0"/>
              <a:buChar char="•"/>
            </a:pPr>
            <a:r>
              <a:rPr lang="en-US" sz="2800" dirty="0">
                <a:latin typeface="Times New Roman" panose="02020603050405020304" pitchFamily="18" charset="0"/>
                <a:ea typeface="+mn-lt"/>
                <a:cs typeface="Times New Roman" panose="02020603050405020304" pitchFamily="18" charset="0"/>
              </a:rPr>
              <a:t>The Arduino is programmed to turn on the specified LED on the box and to buzz at the required time.</a:t>
            </a:r>
            <a:endParaRPr lang="en-US" dirty="0">
              <a:latin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800" dirty="0">
                <a:latin typeface="Times New Roman" panose="02020603050405020304" pitchFamily="18" charset="0"/>
                <a:ea typeface="+mn-lt"/>
                <a:cs typeface="Times New Roman" panose="02020603050405020304" pitchFamily="18" charset="0"/>
              </a:rPr>
              <a:t>The nurse/family member sets the timer with the help of the push buttons and specifies the compartment and the time it needs to be taken at.</a:t>
            </a:r>
          </a:p>
          <a:p>
            <a:pPr marL="342900" indent="-342900" algn="just">
              <a:lnSpc>
                <a:spcPct val="150000"/>
              </a:lnSpc>
              <a:spcAft>
                <a:spcPts val="800"/>
              </a:spcAft>
              <a:buFont typeface="Arial" panose="020B0604020202020204" pitchFamily="34" charset="0"/>
              <a:buChar char="•"/>
            </a:pPr>
            <a:r>
              <a:rPr lang="en-US" sz="2800" dirty="0">
                <a:latin typeface="Times New Roman" panose="02020603050405020304" pitchFamily="18" charset="0"/>
                <a:ea typeface="+mn-lt"/>
                <a:cs typeface="Times New Roman" panose="02020603050405020304" pitchFamily="18" charset="0"/>
              </a:rPr>
              <a:t>The buzzer buzzes so the patient can take the specific medication at the required time.</a:t>
            </a:r>
          </a:p>
          <a:p>
            <a:pPr algn="just">
              <a:lnSpc>
                <a:spcPct val="150000"/>
              </a:lnSpc>
              <a:spcAft>
                <a:spcPts val="800"/>
              </a:spcAft>
            </a:pPr>
            <a:endParaRPr lang="en-US" sz="2000" dirty="0">
              <a:latin typeface="Corbel"/>
              <a:cs typeface="Calibri" panose="020F0502020204030204" pitchFamily="34" charset="0"/>
            </a:endParaRPr>
          </a:p>
        </p:txBody>
      </p:sp>
      <p:sp>
        <p:nvSpPr>
          <p:cNvPr id="2" name="Slide Number Placeholder 1">
            <a:extLst>
              <a:ext uri="{FF2B5EF4-FFF2-40B4-BE49-F238E27FC236}">
                <a16:creationId xmlns:a16="http://schemas.microsoft.com/office/drawing/2014/main" id="{630E9C80-1B11-BEBA-624F-60B70F393676}"/>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Title 3"/>
          <p:cNvSpPr>
            <a:spLocks noGrp="1"/>
          </p:cNvSpPr>
          <p:nvPr>
            <p:ph type="ctrTitle"/>
          </p:nvPr>
        </p:nvSpPr>
        <p:spPr>
          <a:xfrm>
            <a:off x="4850405" y="1396180"/>
            <a:ext cx="6698127" cy="3842570"/>
          </a:xfrm>
        </p:spPr>
        <p:txBody>
          <a:bodyPr anchor="ctr">
            <a:normAutofit/>
          </a:bodyPr>
          <a:lstStyle/>
          <a:p>
            <a:pPr algn="l"/>
            <a:r>
              <a:rPr lang="en-GB" b="1" dirty="0"/>
              <a:t>RESULTS</a:t>
            </a:r>
          </a:p>
        </p:txBody>
      </p:sp>
      <p:sp>
        <p:nvSpPr>
          <p:cNvPr id="2" name="Slide Number Placeholder 1">
            <a:extLst>
              <a:ext uri="{FF2B5EF4-FFF2-40B4-BE49-F238E27FC236}">
                <a16:creationId xmlns:a16="http://schemas.microsoft.com/office/drawing/2014/main" id="{44F5D4E1-FCCC-B717-F350-33F07F091D2D}"/>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5" name="Picture 5" descr="A picture containing green, indoor, plastic, cooker&#10;&#10;Description automatically generated">
            <a:extLst>
              <a:ext uri="{FF2B5EF4-FFF2-40B4-BE49-F238E27FC236}">
                <a16:creationId xmlns:a16="http://schemas.microsoft.com/office/drawing/2014/main" id="{82D24623-34D6-FF3A-CCE6-075332DBCE69}"/>
              </a:ext>
            </a:extLst>
          </p:cNvPr>
          <p:cNvPicPr>
            <a:picLocks noChangeAspect="1"/>
          </p:cNvPicPr>
          <p:nvPr/>
        </p:nvPicPr>
        <p:blipFill rotWithShape="1">
          <a:blip r:embed="rId3"/>
          <a:srcRect t="2936" r="2" b="2"/>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4" name="Title 3"/>
          <p:cNvSpPr>
            <a:spLocks noGrp="1"/>
          </p:cNvSpPr>
          <p:nvPr>
            <p:ph type="title"/>
          </p:nvPr>
        </p:nvSpPr>
        <p:spPr>
          <a:xfrm>
            <a:off x="1644742" y="1"/>
            <a:ext cx="2611948" cy="1866676"/>
          </a:xfrm>
        </p:spPr>
        <p:txBody>
          <a:bodyPr vert="horz" lIns="91440" tIns="45720" rIns="91440" bIns="45720" rtlCol="0" anchor="ctr">
            <a:normAutofit/>
          </a:bodyPr>
          <a:lstStyle/>
          <a:p>
            <a:pPr algn="l"/>
            <a:r>
              <a:rPr lang="en-US" sz="4400" b="1" dirty="0"/>
              <a:t>RESULTS</a:t>
            </a:r>
            <a:endParaRPr lang="en-US" b="1" dirty="0"/>
          </a:p>
        </p:txBody>
      </p:sp>
      <p:sp>
        <p:nvSpPr>
          <p:cNvPr id="3" name="TextBox 2"/>
          <p:cNvSpPr txBox="1"/>
          <p:nvPr/>
        </p:nvSpPr>
        <p:spPr>
          <a:xfrm>
            <a:off x="643468" y="2666999"/>
            <a:ext cx="5260680" cy="3124201"/>
          </a:xfrm>
          <a:prstGeom prst="rect">
            <a:avLst/>
          </a:prstGeom>
        </p:spPr>
        <p:txBody>
          <a:bodyPr vert="horz" lIns="91440" tIns="45720" rIns="91440" bIns="45720" rtlCol="0" anchor="ctr">
            <a:noAutofit/>
          </a:bodyPr>
          <a:lstStyle/>
          <a:p>
            <a:pPr marL="457200" indent="-457200" algn="just" defTabSz="457200">
              <a:spcBef>
                <a:spcPct val="20000"/>
              </a:spcBef>
              <a:spcAft>
                <a:spcPts val="600"/>
              </a:spcAft>
              <a:buClr>
                <a:schemeClr val="accent1">
                  <a:lumMod val="75000"/>
                </a:schemeClr>
              </a:buClr>
              <a:buSzPct val="145000"/>
              <a:buFont typeface="Arial"/>
              <a:buChar char="•"/>
            </a:pPr>
            <a:r>
              <a:rPr lang="en-US" sz="2800" dirty="0">
                <a:latin typeface="Times New Roman" panose="02020603050405020304" pitchFamily="18" charset="0"/>
                <a:cs typeface="Times New Roman" panose="02020603050405020304" pitchFamily="18" charset="0"/>
              </a:rPr>
              <a:t>A functional Box with storage for medicine storage.</a:t>
            </a:r>
            <a:endParaRPr lang="en-US" dirty="0">
              <a:latin typeface="Times New Roman" panose="02020603050405020304" pitchFamily="18" charset="0"/>
              <a:cs typeface="Times New Roman" panose="02020603050405020304" pitchFamily="18" charset="0"/>
            </a:endParaRPr>
          </a:p>
          <a:p>
            <a:pPr marL="457200" indent="-457200" algn="just" defTabSz="457200">
              <a:spcBef>
                <a:spcPct val="20000"/>
              </a:spcBef>
              <a:spcAft>
                <a:spcPts val="600"/>
              </a:spcAft>
              <a:buClr>
                <a:schemeClr val="accent1">
                  <a:lumMod val="75000"/>
                </a:schemeClr>
              </a:buClr>
              <a:buSzPct val="145000"/>
              <a:buFont typeface="Arial"/>
              <a:buChar char="•"/>
            </a:pPr>
            <a:r>
              <a:rPr lang="en-US" sz="2800" dirty="0">
                <a:latin typeface="Times New Roman" panose="02020603050405020304" pitchFamily="18" charset="0"/>
                <a:cs typeface="Times New Roman" panose="02020603050405020304" pitchFamily="18" charset="0"/>
              </a:rPr>
              <a:t>Automatic alarm system at the time of medication.</a:t>
            </a:r>
          </a:p>
          <a:p>
            <a:pPr marL="457200" indent="-457200" algn="just" defTabSz="457200">
              <a:spcBef>
                <a:spcPct val="20000"/>
              </a:spcBef>
              <a:spcAft>
                <a:spcPts val="600"/>
              </a:spcAft>
              <a:buClr>
                <a:schemeClr val="accent1">
                  <a:lumMod val="75000"/>
                </a:schemeClr>
              </a:buClr>
              <a:buSzPct val="145000"/>
              <a:buFont typeface="Arial"/>
              <a:buChar char="•"/>
            </a:pPr>
            <a:r>
              <a:rPr lang="en-US" sz="2800" dirty="0">
                <a:latin typeface="Times New Roman" panose="02020603050405020304" pitchFamily="18" charset="0"/>
                <a:cs typeface="Times New Roman" panose="02020603050405020304" pitchFamily="18" charset="0"/>
              </a:rPr>
              <a:t>LCD to display the number of pills to be taken.</a:t>
            </a:r>
          </a:p>
          <a:p>
            <a:pPr marL="457200" indent="-457200" algn="just" defTabSz="457200">
              <a:spcBef>
                <a:spcPct val="20000"/>
              </a:spcBef>
              <a:spcAft>
                <a:spcPts val="600"/>
              </a:spcAft>
              <a:buClr>
                <a:schemeClr val="accent1">
                  <a:lumMod val="75000"/>
                </a:schemeClr>
              </a:buClr>
              <a:buSzPct val="145000"/>
              <a:buFont typeface="Arial"/>
              <a:buChar char="•"/>
            </a:pPr>
            <a:r>
              <a:rPr lang="en-US" sz="2800" dirty="0">
                <a:latin typeface="Times New Roman" panose="02020603050405020304" pitchFamily="18" charset="0"/>
                <a:cs typeface="Times New Roman" panose="02020603050405020304" pitchFamily="18" charset="0"/>
              </a:rPr>
              <a:t>Medicine storage containers are illuminated according to the prescription.</a:t>
            </a:r>
          </a:p>
        </p:txBody>
      </p:sp>
      <p:sp>
        <p:nvSpPr>
          <p:cNvPr id="2" name="Slide Number Placeholder 1">
            <a:extLst>
              <a:ext uri="{FF2B5EF4-FFF2-40B4-BE49-F238E27FC236}">
                <a16:creationId xmlns:a16="http://schemas.microsoft.com/office/drawing/2014/main" id="{F771CD97-21EB-4B89-4A4E-D0BCA100B76F}"/>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49051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Title 3"/>
          <p:cNvSpPr>
            <a:spLocks noGrp="1"/>
          </p:cNvSpPr>
          <p:nvPr>
            <p:ph type="ctrTitle"/>
          </p:nvPr>
        </p:nvSpPr>
        <p:spPr>
          <a:xfrm>
            <a:off x="4850405" y="1396180"/>
            <a:ext cx="6698127" cy="3842570"/>
          </a:xfrm>
        </p:spPr>
        <p:txBody>
          <a:bodyPr anchor="ctr">
            <a:normAutofit/>
          </a:bodyPr>
          <a:lstStyle/>
          <a:p>
            <a:pPr algn="ctr"/>
            <a:r>
              <a:rPr lang="en-GB" b="1" dirty="0"/>
              <a:t>CONCLUSION AND FUTURE SCOPE</a:t>
            </a:r>
          </a:p>
        </p:txBody>
      </p:sp>
      <p:sp>
        <p:nvSpPr>
          <p:cNvPr id="2" name="Slide Number Placeholder 1">
            <a:extLst>
              <a:ext uri="{FF2B5EF4-FFF2-40B4-BE49-F238E27FC236}">
                <a16:creationId xmlns:a16="http://schemas.microsoft.com/office/drawing/2014/main" id="{19B7D01B-BE5F-8F7B-DFC1-0FAC296EA386}"/>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5961867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15165" y="685801"/>
            <a:ext cx="4971538" cy="5105400"/>
          </a:xfrm>
        </p:spPr>
        <p:txBody>
          <a:bodyPr vert="horz" lIns="91440" tIns="45720" rIns="91440" bIns="45720" rtlCol="0" anchor="ctr">
            <a:normAutofit/>
          </a:bodyPr>
          <a:lstStyle/>
          <a:p>
            <a:pPr algn="ctr"/>
            <a:r>
              <a:rPr lang="en-US" sz="5400" b="1" dirty="0"/>
              <a:t>CONCLUSION AND FUTURE SCOPE</a:t>
            </a:r>
          </a:p>
        </p:txBody>
      </p:sp>
      <p:sp>
        <p:nvSpPr>
          <p:cNvPr id="43" name="TextBox 2"/>
          <p:cNvSpPr txBox="1"/>
          <p:nvPr/>
        </p:nvSpPr>
        <p:spPr>
          <a:xfrm>
            <a:off x="5174615" y="1232141"/>
            <a:ext cx="6702220" cy="5105400"/>
          </a:xfrm>
          <a:prstGeom prst="rect">
            <a:avLst/>
          </a:prstGeom>
        </p:spPr>
        <p:txBody>
          <a:bodyPr vert="horz" lIns="91440" tIns="45720" rIns="91440" bIns="45720" rtlCol="0" anchor="ctr">
            <a:noAutofit/>
          </a:bodyPr>
          <a:lstStyle/>
          <a:p>
            <a:pPr marL="457200" indent="-457200" algn="just" defTabSz="457200">
              <a:spcBef>
                <a:spcPct val="20000"/>
              </a:spcBef>
              <a:spcAft>
                <a:spcPts val="600"/>
              </a:spcAft>
              <a:buClr>
                <a:srgbClr val="1287C3"/>
              </a:buClr>
              <a:buSzPct val="145000"/>
              <a:buFont typeface="Arial"/>
              <a:buChar char="•"/>
            </a:pPr>
            <a:r>
              <a:rPr lang="en-US" sz="2800" dirty="0">
                <a:latin typeface="Times New Roman" panose="02020603050405020304" pitchFamily="18" charset="0"/>
                <a:cs typeface="Times New Roman" panose="02020603050405020304" pitchFamily="18" charset="0"/>
              </a:rPr>
              <a:t>The box would be portable and battery operated.</a:t>
            </a:r>
            <a:endParaRPr lang="en-US" sz="1600" dirty="0">
              <a:latin typeface="Times New Roman" panose="02020603050405020304" pitchFamily="18" charset="0"/>
              <a:cs typeface="Times New Roman" panose="02020603050405020304" pitchFamily="18" charset="0"/>
            </a:endParaRPr>
          </a:p>
          <a:p>
            <a:pPr marL="457200" indent="-457200" algn="just" defTabSz="457200">
              <a:spcBef>
                <a:spcPct val="20000"/>
              </a:spcBef>
              <a:spcAft>
                <a:spcPts val="600"/>
              </a:spcAft>
              <a:buClr>
                <a:srgbClr val="1287C3"/>
              </a:buClr>
              <a:buSzPct val="145000"/>
              <a:buFont typeface="Arial"/>
              <a:buChar char="•"/>
            </a:pPr>
            <a:r>
              <a:rPr lang="en-US" sz="2800" dirty="0">
                <a:latin typeface="Times New Roman" panose="02020603050405020304" pitchFamily="18" charset="0"/>
                <a:cs typeface="Times New Roman" panose="02020603050405020304" pitchFamily="18" charset="0"/>
              </a:rPr>
              <a:t>Connectivity with mobile for programming the prescription.</a:t>
            </a:r>
          </a:p>
          <a:p>
            <a:pPr marL="457200" indent="-457200" algn="just" defTabSz="457200">
              <a:spcBef>
                <a:spcPct val="20000"/>
              </a:spcBef>
              <a:spcAft>
                <a:spcPts val="600"/>
              </a:spcAft>
              <a:buClr>
                <a:srgbClr val="1287C3"/>
              </a:buClr>
              <a:buSzPct val="145000"/>
              <a:buFont typeface="Arial"/>
              <a:buChar char="•"/>
            </a:pPr>
            <a:r>
              <a:rPr lang="en-US" sz="2800" dirty="0">
                <a:latin typeface="Times New Roman" panose="02020603050405020304" pitchFamily="18" charset="0"/>
                <a:cs typeface="Times New Roman" panose="02020603050405020304" pitchFamily="18" charset="0"/>
              </a:rPr>
              <a:t>Authentication feature to avoid child misuse.</a:t>
            </a:r>
          </a:p>
          <a:p>
            <a:pPr marL="457200" indent="-457200" algn="just" defTabSz="457200">
              <a:spcBef>
                <a:spcPct val="20000"/>
              </a:spcBef>
              <a:spcAft>
                <a:spcPts val="600"/>
              </a:spcAft>
              <a:buClr>
                <a:srgbClr val="1287C3"/>
              </a:buClr>
              <a:buSzPct val="145000"/>
              <a:buFont typeface="Arial"/>
              <a:buChar char="•"/>
            </a:pPr>
            <a:r>
              <a:rPr lang="en-US" sz="2800" dirty="0">
                <a:latin typeface="Times New Roman" panose="02020603050405020304" pitchFamily="18" charset="0"/>
                <a:cs typeface="Times New Roman" panose="02020603050405020304" pitchFamily="18" charset="0"/>
              </a:rPr>
              <a:t>Mobile Application for monitoring the statistics of the medicines</a:t>
            </a:r>
            <a:r>
              <a:rPr lang="en-US" sz="2800" dirty="0"/>
              <a:t>.</a:t>
            </a:r>
          </a:p>
          <a:p>
            <a:pPr marL="457200" indent="-457200" algn="just" defTabSz="457200">
              <a:spcBef>
                <a:spcPct val="20000"/>
              </a:spcBef>
              <a:spcAft>
                <a:spcPts val="600"/>
              </a:spcAft>
              <a:buClr>
                <a:srgbClr val="1287C3"/>
              </a:buClr>
              <a:buSzPct val="145000"/>
              <a:buFont typeface="Arial"/>
              <a:buChar char="•"/>
            </a:pPr>
            <a:r>
              <a:rPr lang="en-US" sz="2800" dirty="0">
                <a:latin typeface="Times New Roman" panose="02020603050405020304" pitchFamily="18" charset="0"/>
                <a:cs typeface="Times New Roman" panose="02020603050405020304" pitchFamily="18" charset="0"/>
              </a:rPr>
              <a:t>Integrate with other health care devices like blood pressure monitor</a:t>
            </a:r>
          </a:p>
          <a:p>
            <a:pPr marL="457200" indent="-457200" algn="just" defTabSz="457200">
              <a:spcBef>
                <a:spcPct val="20000"/>
              </a:spcBef>
              <a:spcAft>
                <a:spcPts val="600"/>
              </a:spcAft>
              <a:buClr>
                <a:srgbClr val="1287C3"/>
              </a:buClr>
              <a:buSzPct val="145000"/>
              <a:buFont typeface="Arial"/>
              <a:buChar char="•"/>
            </a:pPr>
            <a:endParaRPr lang="en-US" sz="3200" dirty="0"/>
          </a:p>
          <a:p>
            <a:pPr marL="457200" indent="-457200" defTabSz="457200">
              <a:spcBef>
                <a:spcPct val="20000"/>
              </a:spcBef>
              <a:spcAft>
                <a:spcPts val="600"/>
              </a:spcAft>
              <a:buClr>
                <a:srgbClr val="1287C3"/>
              </a:buClr>
              <a:buSzPct val="145000"/>
              <a:buFont typeface="Arial"/>
              <a:buChar char="•"/>
            </a:pPr>
            <a:endParaRPr lang="en-US" sz="2000" dirty="0"/>
          </a:p>
          <a:p>
            <a:pPr marL="457200" indent="-457200" defTabSz="457200">
              <a:spcBef>
                <a:spcPct val="20000"/>
              </a:spcBef>
              <a:spcAft>
                <a:spcPts val="600"/>
              </a:spcAft>
              <a:buClr>
                <a:srgbClr val="1287C3"/>
              </a:buClr>
              <a:buSzPct val="145000"/>
              <a:buFont typeface="Arial"/>
              <a:buChar char="•"/>
            </a:pPr>
            <a:endParaRPr lang="en-US" sz="2000" dirty="0"/>
          </a:p>
        </p:txBody>
      </p:sp>
      <p:sp>
        <p:nvSpPr>
          <p:cNvPr id="2" name="Slide Number Placeholder 1">
            <a:extLst>
              <a:ext uri="{FF2B5EF4-FFF2-40B4-BE49-F238E27FC236}">
                <a16:creationId xmlns:a16="http://schemas.microsoft.com/office/drawing/2014/main" id="{4D798E72-0E84-BD2C-DD71-380F95F2D0A2}"/>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Title 3"/>
          <p:cNvSpPr>
            <a:spLocks noGrp="1"/>
          </p:cNvSpPr>
          <p:nvPr>
            <p:ph type="ctrTitle"/>
          </p:nvPr>
        </p:nvSpPr>
        <p:spPr>
          <a:xfrm>
            <a:off x="4850405" y="1396180"/>
            <a:ext cx="6698127" cy="3842570"/>
          </a:xfrm>
        </p:spPr>
        <p:txBody>
          <a:bodyPr anchor="ctr">
            <a:normAutofit/>
          </a:bodyPr>
          <a:lstStyle/>
          <a:p>
            <a:pPr algn="l"/>
            <a:r>
              <a:rPr lang="en-GB" b="1" dirty="0"/>
              <a:t>REFERENCES</a:t>
            </a:r>
          </a:p>
        </p:txBody>
      </p:sp>
      <p:sp>
        <p:nvSpPr>
          <p:cNvPr id="2" name="Slide Number Placeholder 1">
            <a:extLst>
              <a:ext uri="{FF2B5EF4-FFF2-40B4-BE49-F238E27FC236}">
                <a16:creationId xmlns:a16="http://schemas.microsoft.com/office/drawing/2014/main" id="{2F4AF267-A998-8F08-BFD0-F49B9E3F3C07}"/>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4500" y="542925"/>
            <a:ext cx="11214100" cy="590931"/>
          </a:xfrm>
        </p:spPr>
        <p:txBody>
          <a:bodyPr>
            <a:noAutofit/>
          </a:bodyPr>
          <a:lstStyle/>
          <a:p>
            <a:pPr algn="ctr"/>
            <a:r>
              <a:rPr lang="en-GB" sz="4800" b="1" dirty="0"/>
              <a:t>REFERENCES</a:t>
            </a:r>
            <a:endParaRPr lang="en-US" sz="4400" b="1" dirty="0"/>
          </a:p>
        </p:txBody>
      </p:sp>
      <p:sp>
        <p:nvSpPr>
          <p:cNvPr id="3" name="TextBox 2"/>
          <p:cNvSpPr txBox="1"/>
          <p:nvPr/>
        </p:nvSpPr>
        <p:spPr>
          <a:xfrm>
            <a:off x="-161364" y="1969544"/>
            <a:ext cx="12191999" cy="954107"/>
          </a:xfrm>
          <a:prstGeom prst="rect">
            <a:avLst/>
          </a:prstGeom>
          <a:noFill/>
        </p:spPr>
        <p:txBody>
          <a:bodyPr wrap="square" rtlCol="0">
            <a:spAutoFit/>
          </a:bodyPr>
          <a:lstStyle/>
          <a:p>
            <a:pPr marL="285750" indent="-285750" algn="just">
              <a:buFont typeface="Arial" panose="020B0604020202020204" pitchFamily="34" charset="0"/>
              <a:buChar char="•"/>
            </a:pPr>
            <a:endParaRPr lang="en-US" sz="2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p>
            <a:pPr marL="285750" indent="-285750" algn="just">
              <a:buFont typeface="Arial" panose="020B0604020202020204" pitchFamily="34" charset="0"/>
              <a:buChar char="•"/>
            </a:pPr>
            <a:endParaRPr lang="en-IN" sz="2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5" name="TextBox 4"/>
          <p:cNvSpPr txBox="1"/>
          <p:nvPr/>
        </p:nvSpPr>
        <p:spPr>
          <a:xfrm>
            <a:off x="1210912" y="1879105"/>
            <a:ext cx="10898037" cy="4633384"/>
          </a:xfrm>
          <a:prstGeom prst="rect">
            <a:avLst/>
          </a:prstGeom>
          <a:noFill/>
        </p:spPr>
        <p:txBody>
          <a:bodyPr wrap="square" lIns="91440" tIns="45720" rIns="91440" bIns="45720" rtlCol="0" anchor="t">
            <a:spAutoFit/>
          </a:bodyPr>
          <a:lstStyle/>
          <a:p>
            <a:pPr marR="659765" algn="just">
              <a:lnSpc>
                <a:spcPct val="120000"/>
              </a:lnSpc>
              <a:buSzPts val="1400"/>
              <a:tabLst>
                <a:tab pos="584835" algn="l"/>
              </a:tabLst>
            </a:pPr>
            <a:r>
              <a:rPr lang="en-US" sz="3200" dirty="0">
                <a:latin typeface="Times New Roman" panose="02020603050405020304" pitchFamily="18" charset="0"/>
                <a:ea typeface="+mn-lt"/>
                <a:cs typeface="Times New Roman" panose="02020603050405020304" pitchFamily="18" charset="0"/>
              </a:rPr>
              <a:t>[1] Bhati, Sanjay</a:t>
            </a:r>
            <a:r>
              <a:rPr lang="en-US" sz="3200" dirty="0">
                <a:effectLst/>
                <a:latin typeface="Times New Roman" panose="02020603050405020304" pitchFamily="18" charset="0"/>
                <a:ea typeface="+mn-lt"/>
                <a:cs typeface="Times New Roman" panose="02020603050405020304" pitchFamily="18" charset="0"/>
              </a:rPr>
              <a:t>, </a:t>
            </a:r>
            <a:r>
              <a:rPr lang="en-US" sz="3200" dirty="0">
                <a:latin typeface="Times New Roman" panose="02020603050405020304" pitchFamily="18" charset="0"/>
                <a:ea typeface="+mn-lt"/>
                <a:cs typeface="Times New Roman" panose="02020603050405020304" pitchFamily="18" charset="0"/>
              </a:rPr>
              <a:t>et al</a:t>
            </a:r>
            <a:r>
              <a:rPr lang="en-US" sz="3200" dirty="0">
                <a:effectLst/>
                <a:latin typeface="Times New Roman" panose="02020603050405020304" pitchFamily="18" charset="0"/>
                <a:ea typeface="+mn-lt"/>
                <a:cs typeface="Times New Roman" panose="02020603050405020304" pitchFamily="18" charset="0"/>
              </a:rPr>
              <a:t>.</a:t>
            </a:r>
            <a:r>
              <a:rPr lang="en-US" sz="3200" dirty="0">
                <a:latin typeface="Times New Roman" panose="02020603050405020304" pitchFamily="18" charset="0"/>
                <a:ea typeface="+mn-lt"/>
                <a:cs typeface="Times New Roman" panose="02020603050405020304" pitchFamily="18" charset="0"/>
              </a:rPr>
              <a:t> "</a:t>
            </a:r>
            <a:r>
              <a:rPr lang="en-US" sz="3200" dirty="0">
                <a:effectLst/>
                <a:latin typeface="Times New Roman" panose="02020603050405020304" pitchFamily="18" charset="0"/>
                <a:ea typeface="+mn-lt"/>
                <a:cs typeface="Times New Roman" panose="02020603050405020304" pitchFamily="18" charset="0"/>
              </a:rPr>
              <a:t>Smart </a:t>
            </a:r>
            <a:r>
              <a:rPr lang="en-US" sz="3200" dirty="0">
                <a:latin typeface="Times New Roman" panose="02020603050405020304" pitchFamily="18" charset="0"/>
                <a:ea typeface="+mn-lt"/>
                <a:cs typeface="Times New Roman" panose="02020603050405020304" pitchFamily="18" charset="0"/>
              </a:rPr>
              <a:t>medicine reminder box." IJSTE-International Journal of Science Technology &amp; Engineering 3.10 </a:t>
            </a:r>
            <a:r>
              <a:rPr lang="en-US" sz="3200" dirty="0">
                <a:effectLst/>
                <a:latin typeface="Times New Roman" panose="02020603050405020304" pitchFamily="18" charset="0"/>
                <a:ea typeface="+mn-lt"/>
                <a:cs typeface="Times New Roman" panose="02020603050405020304" pitchFamily="18" charset="0"/>
              </a:rPr>
              <a:t>(</a:t>
            </a:r>
            <a:r>
              <a:rPr lang="en-US" sz="3200" dirty="0">
                <a:latin typeface="Times New Roman" panose="02020603050405020304" pitchFamily="18" charset="0"/>
                <a:ea typeface="+mn-lt"/>
                <a:cs typeface="Times New Roman" panose="02020603050405020304" pitchFamily="18" charset="0"/>
              </a:rPr>
              <a:t>2017): 172-177</a:t>
            </a:r>
            <a:r>
              <a:rPr lang="en-US" sz="3200" dirty="0">
                <a:effectLst/>
                <a:latin typeface="Times New Roman" panose="02020603050405020304" pitchFamily="18" charset="0"/>
                <a:ea typeface="+mn-lt"/>
                <a:cs typeface="Times New Roman" panose="02020603050405020304" pitchFamily="18" charset="0"/>
              </a:rPr>
              <a:t>.</a:t>
            </a:r>
            <a:endParaRPr lang="en-IN" sz="3200" dirty="0">
              <a:effectLst/>
              <a:latin typeface="Times New Roman" panose="02020603050405020304" pitchFamily="18" charset="0"/>
              <a:ea typeface="+mn-lt"/>
              <a:cs typeface="Times New Roman" panose="02020603050405020304" pitchFamily="18" charset="0"/>
            </a:endParaRPr>
          </a:p>
          <a:p>
            <a:pPr marR="659765" algn="just">
              <a:lnSpc>
                <a:spcPct val="120000"/>
              </a:lnSpc>
              <a:buSzPts val="1400"/>
              <a:tabLst>
                <a:tab pos="584835" algn="l"/>
              </a:tabLst>
            </a:pPr>
            <a:r>
              <a:rPr lang="en-US" sz="3200" dirty="0">
                <a:latin typeface="Times New Roman" panose="02020603050405020304" pitchFamily="18" charset="0"/>
                <a:ea typeface="+mn-lt"/>
                <a:cs typeface="Times New Roman" panose="02020603050405020304" pitchFamily="18" charset="0"/>
              </a:rPr>
              <a:t>[2] D.S. Abdul </a:t>
            </a:r>
            <a:r>
              <a:rPr lang="en-US" sz="3200" dirty="0" err="1">
                <a:latin typeface="Times New Roman" panose="02020603050405020304" pitchFamily="18" charset="0"/>
                <a:ea typeface="+mn-lt"/>
                <a:cs typeface="Times New Roman" panose="02020603050405020304" pitchFamily="18" charset="0"/>
              </a:rPr>
              <a:t>Minaam</a:t>
            </a:r>
            <a:r>
              <a:rPr lang="en-US" sz="3200" dirty="0">
                <a:effectLst/>
                <a:latin typeface="Times New Roman" panose="02020603050405020304" pitchFamily="18" charset="0"/>
                <a:ea typeface="+mn-lt"/>
                <a:cs typeface="Times New Roman" panose="02020603050405020304" pitchFamily="18" charset="0"/>
              </a:rPr>
              <a:t>, </a:t>
            </a:r>
            <a:r>
              <a:rPr lang="en-US" sz="3200" dirty="0">
                <a:latin typeface="Times New Roman" panose="02020603050405020304" pitchFamily="18" charset="0"/>
                <a:ea typeface="+mn-lt"/>
                <a:cs typeface="Times New Roman" panose="02020603050405020304" pitchFamily="18" charset="0"/>
              </a:rPr>
              <a:t>M. Abd-</a:t>
            </a:r>
            <a:r>
              <a:rPr lang="en-US" sz="3200" dirty="0" err="1">
                <a:latin typeface="Times New Roman" panose="02020603050405020304" pitchFamily="18" charset="0"/>
                <a:ea typeface="+mn-lt"/>
                <a:cs typeface="Times New Roman" panose="02020603050405020304" pitchFamily="18" charset="0"/>
              </a:rPr>
              <a:t>ELfattah</a:t>
            </a:r>
            <a:r>
              <a:rPr lang="en-US" sz="3200" dirty="0">
                <a:latin typeface="Times New Roman" panose="02020603050405020304" pitchFamily="18" charset="0"/>
                <a:ea typeface="+mn-lt"/>
                <a:cs typeface="Times New Roman" panose="02020603050405020304" pitchFamily="18" charset="0"/>
              </a:rPr>
              <a:t>. "Smart drugs: Improving healthcare using </a:t>
            </a:r>
            <a:r>
              <a:rPr lang="en-US" sz="3200" dirty="0">
                <a:effectLst/>
                <a:latin typeface="Times New Roman" panose="02020603050405020304" pitchFamily="18" charset="0"/>
                <a:ea typeface="+mn-lt"/>
                <a:cs typeface="Times New Roman" panose="02020603050405020304" pitchFamily="18" charset="0"/>
              </a:rPr>
              <a:t>Smart </a:t>
            </a:r>
            <a:r>
              <a:rPr lang="en-US" sz="3200" dirty="0">
                <a:latin typeface="Times New Roman" panose="02020603050405020304" pitchFamily="18" charset="0"/>
                <a:ea typeface="+mn-lt"/>
                <a:cs typeface="Times New Roman" panose="02020603050405020304" pitchFamily="18" charset="0"/>
              </a:rPr>
              <a:t>Pill Box </a:t>
            </a:r>
            <a:r>
              <a:rPr lang="en-US" sz="3200" dirty="0">
                <a:effectLst/>
                <a:latin typeface="Times New Roman" panose="02020603050405020304" pitchFamily="18" charset="0"/>
                <a:ea typeface="+mn-lt"/>
                <a:cs typeface="Times New Roman" panose="02020603050405020304" pitchFamily="18" charset="0"/>
              </a:rPr>
              <a:t>for </a:t>
            </a:r>
            <a:r>
              <a:rPr lang="en-US" sz="3200" dirty="0">
                <a:latin typeface="Times New Roman" panose="02020603050405020304" pitchFamily="18" charset="0"/>
                <a:ea typeface="+mn-lt"/>
                <a:cs typeface="Times New Roman" panose="02020603050405020304" pitchFamily="18" charset="0"/>
              </a:rPr>
              <a:t>Medicine Reminder </a:t>
            </a:r>
            <a:r>
              <a:rPr lang="en-US" sz="3200" dirty="0">
                <a:effectLst/>
                <a:latin typeface="Times New Roman" panose="02020603050405020304" pitchFamily="18" charset="0"/>
                <a:ea typeface="+mn-lt"/>
                <a:cs typeface="Times New Roman" panose="02020603050405020304" pitchFamily="18" charset="0"/>
              </a:rPr>
              <a:t>and</a:t>
            </a:r>
            <a:r>
              <a:rPr lang="en-US" sz="3200" dirty="0">
                <a:latin typeface="Times New Roman" panose="02020603050405020304" pitchFamily="18" charset="0"/>
                <a:ea typeface="+mn-lt"/>
                <a:cs typeface="Times New Roman" panose="02020603050405020304" pitchFamily="18" charset="0"/>
              </a:rPr>
              <a:t> Monitoring System". Future Computing</a:t>
            </a:r>
            <a:r>
              <a:rPr lang="en-US" sz="3200" dirty="0">
                <a:effectLst/>
                <a:latin typeface="Times New Roman" panose="02020603050405020304" pitchFamily="18" charset="0"/>
                <a:ea typeface="+mn-lt"/>
                <a:cs typeface="Times New Roman" panose="02020603050405020304" pitchFamily="18" charset="0"/>
              </a:rPr>
              <a:t> and</a:t>
            </a:r>
            <a:r>
              <a:rPr lang="en-US" sz="3200" dirty="0">
                <a:latin typeface="Times New Roman" panose="02020603050405020304" pitchFamily="18" charset="0"/>
                <a:ea typeface="+mn-lt"/>
                <a:cs typeface="Times New Roman" panose="02020603050405020304" pitchFamily="18" charset="0"/>
              </a:rPr>
              <a:t> Informatics Journal 3 (2018) 443-456</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659765" lvl="0" algn="just">
              <a:lnSpc>
                <a:spcPct val="120000"/>
              </a:lnSpc>
              <a:spcAft>
                <a:spcPts val="0"/>
              </a:spcAft>
              <a:buSzPts val="1400"/>
              <a:tabLst>
                <a:tab pos="584835" algn="l"/>
              </a:tabLst>
            </a:pPr>
            <a:endParaRPr lang="en-US" sz="2400" dirty="0">
              <a:solidFill>
                <a:srgbClr val="000000"/>
              </a:solidFill>
              <a:effectLst/>
              <a:latin typeface="Times New Roman"/>
              <a:ea typeface="Times New Roman" panose="02020603050405020304" pitchFamily="18" charset="0"/>
              <a:cs typeface="Times New Roman"/>
            </a:endParaRPr>
          </a:p>
        </p:txBody>
      </p:sp>
      <p:sp>
        <p:nvSpPr>
          <p:cNvPr id="2" name="Slide Number Placeholder 1">
            <a:extLst>
              <a:ext uri="{FF2B5EF4-FFF2-40B4-BE49-F238E27FC236}">
                <a16:creationId xmlns:a16="http://schemas.microsoft.com/office/drawing/2014/main" id="{535CC097-6073-A27A-3EE8-FCBA84F112EA}"/>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Title 3"/>
          <p:cNvSpPr>
            <a:spLocks noGrp="1"/>
          </p:cNvSpPr>
          <p:nvPr>
            <p:ph type="ctrTitle"/>
          </p:nvPr>
        </p:nvSpPr>
        <p:spPr>
          <a:xfrm>
            <a:off x="4850405" y="1396180"/>
            <a:ext cx="6698127" cy="3842570"/>
          </a:xfrm>
        </p:spPr>
        <p:txBody>
          <a:bodyPr anchor="ctr">
            <a:normAutofit/>
          </a:bodyPr>
          <a:lstStyle/>
          <a:p>
            <a:pPr algn="ctr"/>
            <a:r>
              <a:rPr lang="en-GB" sz="6000" b="1" dirty="0"/>
              <a:t>ABSTRACT</a:t>
            </a:r>
            <a:endParaRPr lang="en-GB" b="1" dirty="0"/>
          </a:p>
        </p:txBody>
      </p:sp>
      <p:sp>
        <p:nvSpPr>
          <p:cNvPr id="2" name="Slide Number Placeholder 1">
            <a:extLst>
              <a:ext uri="{FF2B5EF4-FFF2-40B4-BE49-F238E27FC236}">
                <a16:creationId xmlns:a16="http://schemas.microsoft.com/office/drawing/2014/main" id="{EA29D1C5-35F7-35D8-1AA9-B39D43B729F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1300-0173-9F08-23EA-98D6FE356C42}"/>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r>
              <a:rPr lang="en-US" sz="6000" b="1" dirty="0"/>
              <a:t>THANK YOU</a:t>
            </a:r>
          </a:p>
        </p:txBody>
      </p:sp>
      <p:sp>
        <p:nvSpPr>
          <p:cNvPr id="3" name="Slide Number Placeholder 2">
            <a:extLst>
              <a:ext uri="{FF2B5EF4-FFF2-40B4-BE49-F238E27FC236}">
                <a16:creationId xmlns:a16="http://schemas.microsoft.com/office/drawing/2014/main" id="{3DBE10FB-19A3-5E1D-BBF3-B17B13CD32FF}"/>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411729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63" name="Group 162">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60"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61"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62"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76"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90"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92"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94"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96"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98"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00"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01"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02"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77" name="Group 176">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03"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04"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05"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06"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07"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208"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209"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210"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211"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212"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213"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214"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91" name="Rectangle 190">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3"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195" name="Rectangle 194">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1794897" y="624110"/>
            <a:ext cx="9712998" cy="1280890"/>
          </a:xfrm>
        </p:spPr>
        <p:txBody>
          <a:bodyPr vert="horz" lIns="91440" tIns="45720" rIns="91440" bIns="45720" rtlCol="0" anchor="t">
            <a:normAutofit/>
          </a:bodyPr>
          <a:lstStyle/>
          <a:p>
            <a:r>
              <a:rPr lang="en-US" b="1" dirty="0"/>
              <a:t>ABSTRACT</a:t>
            </a:r>
          </a:p>
        </p:txBody>
      </p:sp>
      <p:sp>
        <p:nvSpPr>
          <p:cNvPr id="197" name="Rectangle 196">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9"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7" name="TextBox 4">
            <a:extLst>
              <a:ext uri="{FF2B5EF4-FFF2-40B4-BE49-F238E27FC236}">
                <a16:creationId xmlns:a16="http://schemas.microsoft.com/office/drawing/2014/main" id="{EB2C6FDB-27EB-ABBA-4ED5-D5242CE7A038}"/>
              </a:ext>
            </a:extLst>
          </p:cNvPr>
          <p:cNvGraphicFramePr/>
          <p:nvPr>
            <p:extLst>
              <p:ext uri="{D42A27DB-BD31-4B8C-83A1-F6EECF244321}">
                <p14:modId xmlns:p14="http://schemas.microsoft.com/office/powerpoint/2010/main" val="1135126830"/>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4F2F27FB-64B0-A4AC-116F-F18C9D92551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6F1E992-B14A-4FD5-8E41-E19C83492C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6" name="Freeform 27">
              <a:extLst>
                <a:ext uri="{FF2B5EF4-FFF2-40B4-BE49-F238E27FC236}">
                  <a16:creationId xmlns:a16="http://schemas.microsoft.com/office/drawing/2014/main" id="{69C544B6-3EB8-40C0-BBA0-D6825A339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10" name="Freeform 28">
              <a:extLst>
                <a:ext uri="{FF2B5EF4-FFF2-40B4-BE49-F238E27FC236}">
                  <a16:creationId xmlns:a16="http://schemas.microsoft.com/office/drawing/2014/main" id="{008ED5F3-C2B0-4C4B-864A-381723C87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11" name="Freeform 29">
              <a:extLst>
                <a:ext uri="{FF2B5EF4-FFF2-40B4-BE49-F238E27FC236}">
                  <a16:creationId xmlns:a16="http://schemas.microsoft.com/office/drawing/2014/main" id="{23CC4B0B-BFBC-4B5D-87E1-9E641526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12" name="Freeform 30">
              <a:extLst>
                <a:ext uri="{FF2B5EF4-FFF2-40B4-BE49-F238E27FC236}">
                  <a16:creationId xmlns:a16="http://schemas.microsoft.com/office/drawing/2014/main" id="{C346C5BB-C560-432B-B712-CC4188B6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14" name="Freeform 31">
              <a:extLst>
                <a:ext uri="{FF2B5EF4-FFF2-40B4-BE49-F238E27FC236}">
                  <a16:creationId xmlns:a16="http://schemas.microsoft.com/office/drawing/2014/main" id="{A5D527C1-B6DA-42CF-8499-7561AF3C1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30" name="Freeform 32">
              <a:extLst>
                <a:ext uri="{FF2B5EF4-FFF2-40B4-BE49-F238E27FC236}">
                  <a16:creationId xmlns:a16="http://schemas.microsoft.com/office/drawing/2014/main" id="{79811171-A408-48D1-B498-29EEB218D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32" name="Freeform 33">
              <a:extLst>
                <a:ext uri="{FF2B5EF4-FFF2-40B4-BE49-F238E27FC236}">
                  <a16:creationId xmlns:a16="http://schemas.microsoft.com/office/drawing/2014/main" id="{CAB35AA3-C384-40C1-972D-E9CF2ECEB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33" name="Freeform 34">
              <a:extLst>
                <a:ext uri="{FF2B5EF4-FFF2-40B4-BE49-F238E27FC236}">
                  <a16:creationId xmlns:a16="http://schemas.microsoft.com/office/drawing/2014/main" id="{F1FB2FB4-BDB4-49C0-B229-C44C3A652A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34" name="Freeform 35">
              <a:extLst>
                <a:ext uri="{FF2B5EF4-FFF2-40B4-BE49-F238E27FC236}">
                  <a16:creationId xmlns:a16="http://schemas.microsoft.com/office/drawing/2014/main" id="{911B13BF-C299-4EDA-AC49-B43C6E01B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35" name="Freeform 36">
              <a:extLst>
                <a:ext uri="{FF2B5EF4-FFF2-40B4-BE49-F238E27FC236}">
                  <a16:creationId xmlns:a16="http://schemas.microsoft.com/office/drawing/2014/main" id="{46744126-7C1B-4B5B-BBB2-8F25CE557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36" name="Freeform 37">
              <a:extLst>
                <a:ext uri="{FF2B5EF4-FFF2-40B4-BE49-F238E27FC236}">
                  <a16:creationId xmlns:a16="http://schemas.microsoft.com/office/drawing/2014/main" id="{5DCDFB75-55EC-4221-A026-2DF2C8ACB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37" name="Freeform 38">
              <a:extLst>
                <a:ext uri="{FF2B5EF4-FFF2-40B4-BE49-F238E27FC236}">
                  <a16:creationId xmlns:a16="http://schemas.microsoft.com/office/drawing/2014/main" id="{F9DB045F-5C45-45BF-AFCB-2EA8DE14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29" name="Freeform 11">
            <a:extLst>
              <a:ext uri="{FF2B5EF4-FFF2-40B4-BE49-F238E27FC236}">
                <a16:creationId xmlns:a16="http://schemas.microsoft.com/office/drawing/2014/main" id="{1E86F813-D67B-409D-AA77-FA8878C2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1" name="Rectangle 30">
            <a:extLst>
              <a:ext uri="{FF2B5EF4-FFF2-40B4-BE49-F238E27FC236}">
                <a16:creationId xmlns:a16="http://schemas.microsoft.com/office/drawing/2014/main" id="{1F0BB6E0-44F4-4938-8070-5992040B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3"/>
          <p:cNvSpPr>
            <a:spLocks noGrp="1"/>
          </p:cNvSpPr>
          <p:nvPr>
            <p:ph type="ctrTitle"/>
          </p:nvPr>
        </p:nvSpPr>
        <p:spPr>
          <a:xfrm>
            <a:off x="5618969" y="804335"/>
            <a:ext cx="5768697" cy="5249332"/>
          </a:xfrm>
        </p:spPr>
        <p:txBody>
          <a:bodyPr anchor="ctr">
            <a:normAutofit/>
          </a:bodyPr>
          <a:lstStyle/>
          <a:p>
            <a:pPr algn="ctr"/>
            <a:r>
              <a:rPr lang="en-GB" b="1" dirty="0">
                <a:solidFill>
                  <a:schemeClr val="tx1"/>
                </a:solidFill>
              </a:rPr>
              <a:t>INTRODUCTION</a:t>
            </a:r>
          </a:p>
        </p:txBody>
      </p:sp>
      <p:sp>
        <p:nvSpPr>
          <p:cNvPr id="2" name="Slide Number Placeholder 1">
            <a:extLst>
              <a:ext uri="{FF2B5EF4-FFF2-40B4-BE49-F238E27FC236}">
                <a16:creationId xmlns:a16="http://schemas.microsoft.com/office/drawing/2014/main" id="{DAF679B1-8AF7-BAEB-2B03-8E29600C3F96}"/>
              </a:ext>
            </a:extLst>
          </p:cNvPr>
          <p:cNvSpPr>
            <a:spLocks noGrp="1"/>
          </p:cNvSpPr>
          <p:nvPr>
            <p:ph type="sldNum" sz="quarter" idx="12"/>
          </p:nvPr>
        </p:nvSpPr>
        <p:spPr>
          <a:xfrm>
            <a:off x="0" y="3224739"/>
            <a:ext cx="779767" cy="365125"/>
          </a:xfrm>
        </p:spPr>
        <p:txBody>
          <a:bodyPr/>
          <a:lstStyle/>
          <a:p>
            <a:fld id="{D57F1E4F-1CFF-5643-939E-217C01CDF565}" type="slidenum">
              <a:rPr lang="en-US" smtClean="0"/>
              <a:pPr/>
              <a:t>5</a:t>
            </a:fld>
            <a:endParaRPr lang="en-US" dirty="0"/>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96111" y="685801"/>
            <a:ext cx="4422730" cy="5105400"/>
          </a:xfrm>
        </p:spPr>
        <p:txBody>
          <a:bodyPr vert="horz" lIns="91440" tIns="45720" rIns="91440" bIns="45720" rtlCol="0" anchor="ctr">
            <a:normAutofit/>
          </a:bodyPr>
          <a:lstStyle/>
          <a:p>
            <a:pPr algn="l"/>
            <a:r>
              <a:rPr lang="en-US" sz="4400" b="1" dirty="0">
                <a:ea typeface="Cambria" panose="02040503050406030204" pitchFamily="18" charset="0"/>
                <a:cs typeface="Times New Roman" panose="02020603050405020304" pitchFamily="18" charset="0"/>
              </a:rPr>
              <a:t>INTRODUCTION</a:t>
            </a:r>
            <a:endParaRPr lang="en-US" sz="3200" b="1" dirty="0">
              <a:ea typeface="Cambria" panose="02040503050406030204" pitchFamily="18" charset="0"/>
              <a:cs typeface="Times New Roman" panose="02020603050405020304" pitchFamily="18" charset="0"/>
            </a:endParaRPr>
          </a:p>
        </p:txBody>
      </p:sp>
      <p:sp>
        <p:nvSpPr>
          <p:cNvPr id="3" name="TextBox 2"/>
          <p:cNvSpPr txBox="1"/>
          <p:nvPr/>
        </p:nvSpPr>
        <p:spPr>
          <a:xfrm>
            <a:off x="5117106" y="1016480"/>
            <a:ext cx="6385918" cy="5105400"/>
          </a:xfrm>
          <a:prstGeom prst="rect">
            <a:avLst/>
          </a:prstGeom>
        </p:spPr>
        <p:txBody>
          <a:bodyPr vert="horz" lIns="91440" tIns="45720" rIns="91440" bIns="45720" rtlCol="0" anchor="ctr">
            <a:noAutofit/>
          </a:bodyPr>
          <a:lstStyle/>
          <a:p>
            <a:pPr marL="285750" indent="-285750" algn="just" defTabSz="457200">
              <a:lnSpc>
                <a:spcPct val="90000"/>
              </a:lnSpc>
              <a:spcBef>
                <a:spcPct val="20000"/>
              </a:spcBef>
              <a:spcAft>
                <a:spcPts val="600"/>
              </a:spcAft>
              <a:buClr>
                <a:schemeClr val="accent1">
                  <a:lumMod val="75000"/>
                </a:schemeClr>
              </a:buClr>
              <a:buSzPct val="145000"/>
              <a:buFont typeface="Arial"/>
              <a:buChar char="•"/>
            </a:pPr>
            <a:r>
              <a:rPr lang="en-US" dirty="0">
                <a:latin typeface="Times New Roman" panose="02020603050405020304" pitchFamily="18" charset="0"/>
                <a:cs typeface="Times New Roman" panose="02020603050405020304" pitchFamily="18" charset="0"/>
              </a:rPr>
              <a:t>Medication adherence is a growing concern throughout the healthcare industry with doctors, healthcare systems, and other stakeholders since the elderly or senior patients’ medication has a big issue of drugs misuse.</a:t>
            </a:r>
          </a:p>
          <a:p>
            <a:pPr marL="285750" indent="-285750" algn="just" defTabSz="457200">
              <a:lnSpc>
                <a:spcPct val="90000"/>
              </a:lnSpc>
              <a:spcBef>
                <a:spcPct val="20000"/>
              </a:spcBef>
              <a:spcAft>
                <a:spcPts val="600"/>
              </a:spcAft>
              <a:buClr>
                <a:schemeClr val="accent1">
                  <a:lumMod val="75000"/>
                </a:schemeClr>
              </a:buClr>
              <a:buSzPct val="145000"/>
              <a:buFont typeface="Arial"/>
              <a:buChar char="•"/>
            </a:pPr>
            <a:endParaRPr lang="en-US" dirty="0">
              <a:latin typeface="Times New Roman" panose="02020603050405020304" pitchFamily="18" charset="0"/>
              <a:cs typeface="Times New Roman" panose="02020603050405020304" pitchFamily="18" charset="0"/>
            </a:endParaRPr>
          </a:p>
          <a:p>
            <a:pPr marL="285750" indent="-285750" algn="just" defTabSz="457200">
              <a:lnSpc>
                <a:spcPct val="90000"/>
              </a:lnSpc>
              <a:spcBef>
                <a:spcPct val="20000"/>
              </a:spcBef>
              <a:spcAft>
                <a:spcPts val="600"/>
              </a:spcAft>
              <a:buClr>
                <a:schemeClr val="accent1">
                  <a:lumMod val="75000"/>
                </a:schemeClr>
              </a:buClr>
              <a:buSzPct val="145000"/>
              <a:buFont typeface="Arial"/>
              <a:buChar char="•"/>
            </a:pPr>
            <a:r>
              <a:rPr lang="en-US" dirty="0">
                <a:latin typeface="Times New Roman" panose="02020603050405020304" pitchFamily="18" charset="0"/>
                <a:cs typeface="Times New Roman" panose="02020603050405020304" pitchFamily="18" charset="0"/>
              </a:rPr>
              <a:t>It is very likely for them to forget to take their pills on time. Especially, those who take multiple medications at the same time.</a:t>
            </a:r>
          </a:p>
          <a:p>
            <a:pPr marL="285750" indent="-285750" algn="just" defTabSz="457200">
              <a:lnSpc>
                <a:spcPct val="90000"/>
              </a:lnSpc>
              <a:spcBef>
                <a:spcPct val="20000"/>
              </a:spcBef>
              <a:spcAft>
                <a:spcPts val="600"/>
              </a:spcAft>
              <a:buClr>
                <a:schemeClr val="accent1">
                  <a:lumMod val="75000"/>
                </a:schemeClr>
              </a:buClr>
              <a:buSzPct val="145000"/>
              <a:buFont typeface="Arial"/>
              <a:buChar char="•"/>
            </a:pPr>
            <a:endParaRPr lang="en-US" dirty="0">
              <a:latin typeface="Times New Roman" panose="02020603050405020304" pitchFamily="18" charset="0"/>
              <a:cs typeface="Times New Roman" panose="02020603050405020304" pitchFamily="18" charset="0"/>
            </a:endParaRPr>
          </a:p>
          <a:p>
            <a:pPr marL="285750" indent="-285750" algn="just" defTabSz="457200">
              <a:lnSpc>
                <a:spcPct val="90000"/>
              </a:lnSpc>
              <a:spcBef>
                <a:spcPct val="20000"/>
              </a:spcBef>
              <a:spcAft>
                <a:spcPts val="600"/>
              </a:spcAft>
              <a:buClr>
                <a:schemeClr val="accent1">
                  <a:lumMod val="75000"/>
                </a:schemeClr>
              </a:buClr>
              <a:buSzPct val="145000"/>
              <a:buFont typeface="Arial"/>
              <a:buChar char="•"/>
            </a:pPr>
            <a:r>
              <a:rPr lang="en-US" dirty="0">
                <a:latin typeface="Times New Roman" panose="02020603050405020304" pitchFamily="18" charset="0"/>
                <a:cs typeface="Times New Roman" panose="02020603050405020304" pitchFamily="18" charset="0"/>
              </a:rPr>
              <a:t>Also, they might take wrong dosage accidentally which may lead to unfortunate consequences such as death.</a:t>
            </a:r>
          </a:p>
          <a:p>
            <a:pPr marL="285750" indent="-285750" algn="just" defTabSz="457200">
              <a:lnSpc>
                <a:spcPct val="90000"/>
              </a:lnSpc>
              <a:spcBef>
                <a:spcPct val="20000"/>
              </a:spcBef>
              <a:spcAft>
                <a:spcPts val="600"/>
              </a:spcAft>
              <a:buClr>
                <a:schemeClr val="accent1">
                  <a:lumMod val="75000"/>
                </a:schemeClr>
              </a:buClr>
              <a:buSzPct val="145000"/>
              <a:buFont typeface="Arial"/>
              <a:buChar char="•"/>
            </a:pPr>
            <a:r>
              <a:rPr lang="en-US" dirty="0">
                <a:latin typeface="Times New Roman" panose="02020603050405020304" pitchFamily="18" charset="0"/>
                <a:cs typeface="Times New Roman" panose="02020603050405020304" pitchFamily="18" charset="0"/>
              </a:rPr>
              <a:t>This is a clear proof that it is a widespread problem and clearly related to adverse patient outcomes and higher healthcare costs. </a:t>
            </a:r>
          </a:p>
          <a:p>
            <a:pPr marL="285750" indent="-285750" algn="just" defTabSz="457200">
              <a:lnSpc>
                <a:spcPct val="90000"/>
              </a:lnSpc>
              <a:spcBef>
                <a:spcPct val="20000"/>
              </a:spcBef>
              <a:spcAft>
                <a:spcPts val="600"/>
              </a:spcAft>
              <a:buClr>
                <a:schemeClr val="accent1">
                  <a:lumMod val="75000"/>
                </a:schemeClr>
              </a:buClr>
              <a:buSzPct val="145000"/>
              <a:buFont typeface="Arial"/>
              <a:buChar char="•"/>
            </a:pPr>
            <a:r>
              <a:rPr lang="en-US" dirty="0">
                <a:latin typeface="Times New Roman" panose="02020603050405020304" pitchFamily="18" charset="0"/>
                <a:cs typeface="Times New Roman" panose="02020603050405020304" pitchFamily="18" charset="0"/>
              </a:rPr>
              <a:t>The main purpose of smart medicine dispenser system is to help the patients, primarily seniors, take their medications on time in an easy way without the possibility of missing pills.</a:t>
            </a:r>
          </a:p>
          <a:p>
            <a:pPr marL="285750" indent="-285750" algn="just" defTabSz="457200">
              <a:lnSpc>
                <a:spcPct val="90000"/>
              </a:lnSpc>
              <a:spcBef>
                <a:spcPct val="20000"/>
              </a:spcBef>
              <a:spcAft>
                <a:spcPts val="600"/>
              </a:spcAft>
              <a:buClr>
                <a:schemeClr val="accent1">
                  <a:lumMod val="75000"/>
                </a:schemeClr>
              </a:buClr>
              <a:buSzPct val="145000"/>
              <a:buFont typeface="Arial"/>
              <a:buChar char="•"/>
            </a:pPr>
            <a:r>
              <a:rPr lang="en-US" dirty="0">
                <a:latin typeface="Times New Roman" panose="02020603050405020304" pitchFamily="18" charset="0"/>
                <a:cs typeface="Times New Roman" panose="02020603050405020304" pitchFamily="18" charset="0"/>
              </a:rPr>
              <a:t>It can also reduce the risk of over or under dosing accidentally.</a:t>
            </a:r>
          </a:p>
          <a:p>
            <a:pPr marL="285750" indent="-285750" algn="just" defTabSz="457200">
              <a:lnSpc>
                <a:spcPct val="90000"/>
              </a:lnSpc>
              <a:spcBef>
                <a:spcPct val="20000"/>
              </a:spcBef>
              <a:spcAft>
                <a:spcPts val="600"/>
              </a:spcAft>
              <a:buClr>
                <a:schemeClr val="accent1">
                  <a:lumMod val="75000"/>
                </a:schemeClr>
              </a:buClr>
              <a:buSzPct val="145000"/>
              <a:buFont typeface="Arial"/>
              <a:buChar char="•"/>
            </a:pPr>
            <a:r>
              <a:rPr lang="en-US" dirty="0">
                <a:latin typeface="Times New Roman" panose="02020603050405020304" pitchFamily="18" charset="0"/>
                <a:cs typeface="Times New Roman" panose="02020603050405020304" pitchFamily="18" charset="0"/>
              </a:rPr>
              <a:t>The smart medicine box could solve such problems by informing and alerting the patients to take the appropriate dose at the right time.</a:t>
            </a:r>
          </a:p>
          <a:p>
            <a:pPr marL="285750" indent="-285750" defTabSz="457200">
              <a:lnSpc>
                <a:spcPct val="90000"/>
              </a:lnSpc>
              <a:spcBef>
                <a:spcPct val="20000"/>
              </a:spcBef>
              <a:spcAft>
                <a:spcPts val="600"/>
              </a:spcAft>
              <a:buClr>
                <a:schemeClr val="accent1">
                  <a:lumMod val="75000"/>
                </a:schemeClr>
              </a:buClr>
              <a:buSzPct val="145000"/>
              <a:buFont typeface="Arial"/>
              <a:buChar char="•"/>
            </a:pPr>
            <a:endParaRPr lang="en-US" sz="1400" dirty="0"/>
          </a:p>
        </p:txBody>
      </p:sp>
      <p:sp>
        <p:nvSpPr>
          <p:cNvPr id="2" name="Slide Number Placeholder 1">
            <a:extLst>
              <a:ext uri="{FF2B5EF4-FFF2-40B4-BE49-F238E27FC236}">
                <a16:creationId xmlns:a16="http://schemas.microsoft.com/office/drawing/2014/main" id="{88C15C35-E6AF-1ED0-BF27-FBC5DE4C1C1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CE9304C-7D47-49AD-9260-6DBF0A5B9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393"/>
            <a:ext cx="12188952" cy="6858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lose-up of open book against blurred bookshelf background">
            <a:extLst>
              <a:ext uri="{FF2B5EF4-FFF2-40B4-BE49-F238E27FC236}">
                <a16:creationId xmlns:a16="http://schemas.microsoft.com/office/drawing/2014/main" id="{3D3A2A34-4268-CD29-EF8E-EADCC6469217}"/>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1524" y="10"/>
            <a:ext cx="12192000" cy="6857990"/>
          </a:xfrm>
          <a:prstGeom prst="rect">
            <a:avLst/>
          </a:prstGeom>
        </p:spPr>
      </p:pic>
      <p:sp>
        <p:nvSpPr>
          <p:cNvPr id="8" name="Title 3"/>
          <p:cNvSpPr>
            <a:spLocks noGrp="1"/>
          </p:cNvSpPr>
          <p:nvPr>
            <p:ph type="ctrTitle"/>
          </p:nvPr>
        </p:nvSpPr>
        <p:spPr>
          <a:xfrm>
            <a:off x="2589213" y="2514600"/>
            <a:ext cx="8915399" cy="2262781"/>
          </a:xfrm>
        </p:spPr>
        <p:txBody>
          <a:bodyPr>
            <a:normAutofit/>
          </a:bodyPr>
          <a:lstStyle/>
          <a:p>
            <a:pPr algn="ctr"/>
            <a:r>
              <a:rPr lang="en-GB" b="1" dirty="0">
                <a:solidFill>
                  <a:srgbClr val="37484E"/>
                </a:solidFill>
              </a:rPr>
              <a:t>LITERATURE REVIEW</a:t>
            </a:r>
          </a:p>
        </p:txBody>
      </p:sp>
      <p:sp>
        <p:nvSpPr>
          <p:cNvPr id="16" name="Rectangle 15">
            <a:extLst>
              <a:ext uri="{FF2B5EF4-FFF2-40B4-BE49-F238E27FC236}">
                <a16:creationId xmlns:a16="http://schemas.microsoft.com/office/drawing/2014/main" id="{9DEDD006-D91C-4989-B39C-EEEA43F86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33">
            <a:extLst>
              <a:ext uri="{FF2B5EF4-FFF2-40B4-BE49-F238E27FC236}">
                <a16:creationId xmlns:a16="http://schemas.microsoft.com/office/drawing/2014/main" id="{35EF7FFE-55CC-444E-A630-F40A5C9C5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1759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p:nvSpPr>
          <p:cNvPr id="2" name="Slide Number Placeholder 1">
            <a:extLst>
              <a:ext uri="{FF2B5EF4-FFF2-40B4-BE49-F238E27FC236}">
                <a16:creationId xmlns:a16="http://schemas.microsoft.com/office/drawing/2014/main" id="{F25A083D-9F24-9C43-043F-B7D1E8C067FA}"/>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96112" y="685801"/>
            <a:ext cx="3907722" cy="5105400"/>
          </a:xfrm>
        </p:spPr>
        <p:txBody>
          <a:bodyPr vert="horz" lIns="91440" tIns="45720" rIns="91440" bIns="45720" rtlCol="0" anchor="ctr">
            <a:normAutofit/>
          </a:bodyPr>
          <a:lstStyle/>
          <a:p>
            <a:pPr algn="ctr"/>
            <a:r>
              <a:rPr lang="en-US" sz="4000" b="1" dirty="0"/>
              <a:t>LITERATURE REVIEW</a:t>
            </a:r>
            <a:endParaRPr lang="en-US" sz="4000" dirty="0"/>
          </a:p>
        </p:txBody>
      </p:sp>
      <p:sp>
        <p:nvSpPr>
          <p:cNvPr id="5" name="TextBox 4">
            <a:extLst>
              <a:ext uri="{FF2B5EF4-FFF2-40B4-BE49-F238E27FC236}">
                <a16:creationId xmlns:a16="http://schemas.microsoft.com/office/drawing/2014/main" id="{A395E50D-2AE9-9DBE-3023-1D5B837F33C7}"/>
              </a:ext>
            </a:extLst>
          </p:cNvPr>
          <p:cNvSpPr txBox="1"/>
          <p:nvPr/>
        </p:nvSpPr>
        <p:spPr>
          <a:xfrm>
            <a:off x="5102729" y="1102744"/>
            <a:ext cx="6385918" cy="5105400"/>
          </a:xfrm>
          <a:prstGeom prst="rect">
            <a:avLst/>
          </a:prstGeom>
        </p:spPr>
        <p:txBody>
          <a:bodyPr vert="horz" lIns="91440" tIns="45720" rIns="91440" bIns="45720" rtlCol="0" anchor="ctr">
            <a:noAutofit/>
          </a:bodyPr>
          <a:lstStyle/>
          <a:p>
            <a:pPr algn="just" defTabSz="457200">
              <a:lnSpc>
                <a:spcPct val="90000"/>
              </a:lnSpc>
              <a:spcBef>
                <a:spcPct val="20000"/>
              </a:spcBef>
              <a:spcAft>
                <a:spcPts val="600"/>
              </a:spcAft>
              <a:buClr>
                <a:schemeClr val="accent1">
                  <a:lumMod val="75000"/>
                </a:schemeClr>
              </a:buClr>
              <a:buSzPct val="145000"/>
            </a:pPr>
            <a:r>
              <a:rPr lang="en-US" sz="2200" b="1" dirty="0">
                <a:latin typeface="Times New Roman" panose="02020603050405020304" pitchFamily="18" charset="0"/>
                <a:cs typeface="Times New Roman" panose="02020603050405020304" pitchFamily="18" charset="0"/>
              </a:rPr>
              <a:t>1.	</a:t>
            </a:r>
            <a:r>
              <a:rPr lang="en-US" sz="2200" b="1" dirty="0" err="1">
                <a:latin typeface="Times New Roman" panose="02020603050405020304" pitchFamily="18" charset="0"/>
                <a:cs typeface="Times New Roman" panose="02020603050405020304" pitchFamily="18" charset="0"/>
              </a:rPr>
              <a:t>Bhati</a:t>
            </a:r>
            <a:r>
              <a:rPr lang="en-US" sz="2200" b="1" dirty="0">
                <a:latin typeface="Times New Roman" panose="02020603050405020304" pitchFamily="18" charset="0"/>
                <a:cs typeface="Times New Roman" panose="02020603050405020304" pitchFamily="18" charset="0"/>
              </a:rPr>
              <a:t>, Sanjay, et al. "Smart medicine reminder box." IJSTE-International Journal of Science Technology &amp; Engineering 3.10 (2017): 172-177 </a:t>
            </a:r>
            <a:r>
              <a:rPr lang="en-US" sz="2200" dirty="0">
                <a:latin typeface="Times New Roman" panose="02020603050405020304" pitchFamily="18" charset="0"/>
                <a:cs typeface="Times New Roman" panose="02020603050405020304" pitchFamily="18" charset="0"/>
              </a:rPr>
              <a:t>proposed that, </a:t>
            </a:r>
            <a:endParaRPr lang="en-US" dirty="0">
              <a:latin typeface="Times New Roman" panose="02020603050405020304" pitchFamily="18" charset="0"/>
              <a:cs typeface="Times New Roman" panose="02020603050405020304" pitchFamily="18" charset="0"/>
            </a:endParaRPr>
          </a:p>
          <a:p>
            <a:pPr marL="342900" indent="-342900" algn="just" defTabSz="457200">
              <a:lnSpc>
                <a:spcPct val="90000"/>
              </a:lnSpc>
              <a:spcBef>
                <a:spcPct val="20000"/>
              </a:spcBef>
              <a:spcAft>
                <a:spcPts val="600"/>
              </a:spcAft>
              <a:buClr>
                <a:schemeClr val="accent1">
                  <a:lumMod val="75000"/>
                </a:schemeClr>
              </a:buClr>
              <a:buSzPct val="145000"/>
              <a:buFont typeface="Arial"/>
              <a:buChar char="•"/>
            </a:pPr>
            <a:r>
              <a:rPr lang="en-US" sz="2200" dirty="0">
                <a:latin typeface="Times New Roman" panose="02020603050405020304" pitchFamily="18" charset="0"/>
                <a:cs typeface="Times New Roman" panose="02020603050405020304" pitchFamily="18" charset="0"/>
              </a:rPr>
              <a:t>To make a Smart medicine box for those users who regularly take medicines and the prescription of their medicine is very long as it is hard to remember to patients and also for their care giver </a:t>
            </a:r>
          </a:p>
          <a:p>
            <a:pPr marL="342900" indent="-342900" algn="just" defTabSz="457200">
              <a:lnSpc>
                <a:spcPct val="90000"/>
              </a:lnSpc>
              <a:spcBef>
                <a:spcPct val="20000"/>
              </a:spcBef>
              <a:spcAft>
                <a:spcPts val="600"/>
              </a:spcAft>
              <a:buClr>
                <a:schemeClr val="accent1">
                  <a:lumMod val="75000"/>
                </a:schemeClr>
              </a:buClr>
              <a:buSzPct val="145000"/>
              <a:buFont typeface="Arial"/>
              <a:buChar char="•"/>
            </a:pPr>
            <a:r>
              <a:rPr lang="en-US" sz="2200" dirty="0">
                <a:latin typeface="Times New Roman" panose="02020603050405020304" pitchFamily="18" charset="0"/>
                <a:cs typeface="Times New Roman" panose="02020603050405020304" pitchFamily="18" charset="0"/>
              </a:rPr>
              <a:t>Old age patients suffer from problems of forget to take pills on proper time which causes certain health issues for patients having Permanent diseases like diabetes, blood pressure, breathing problem, heart problems, cancer diseases etc.</a:t>
            </a:r>
          </a:p>
          <a:p>
            <a:pPr marL="342900" indent="-342900" algn="just" defTabSz="457200">
              <a:lnSpc>
                <a:spcPct val="90000"/>
              </a:lnSpc>
              <a:spcBef>
                <a:spcPct val="20000"/>
              </a:spcBef>
              <a:spcAft>
                <a:spcPts val="600"/>
              </a:spcAft>
              <a:buClr>
                <a:schemeClr val="accent1">
                  <a:lumMod val="75000"/>
                </a:schemeClr>
              </a:buClr>
              <a:buSzPct val="145000"/>
              <a:buFont typeface="Arial"/>
              <a:buChar char="•"/>
            </a:pPr>
            <a:r>
              <a:rPr lang="en-US" sz="2200" dirty="0">
                <a:latin typeface="Times New Roman" panose="02020603050405020304" pitchFamily="18" charset="0"/>
                <a:cs typeface="Times New Roman" panose="02020603050405020304" pitchFamily="18" charset="0"/>
              </a:rPr>
              <a:t>These problems in hospitals &amp; people around us who have such kind of diseases and thus based on these two problems we made smart medicine box which solve these problems by Setting up timetable of prescribed medicines through push buttons as given in prescription</a:t>
            </a:r>
          </a:p>
          <a:p>
            <a:pPr marL="342900" indent="-342900" defTabSz="457200">
              <a:lnSpc>
                <a:spcPct val="90000"/>
              </a:lnSpc>
              <a:spcBef>
                <a:spcPct val="20000"/>
              </a:spcBef>
              <a:spcAft>
                <a:spcPts val="600"/>
              </a:spcAft>
              <a:buClr>
                <a:schemeClr val="accent1">
                  <a:lumMod val="75000"/>
                </a:schemeClr>
              </a:buClr>
              <a:buSzPct val="145000"/>
              <a:buFont typeface="Arial"/>
              <a:buChar char="•"/>
            </a:pPr>
            <a:endParaRPr lang="en-US" sz="1700" dirty="0"/>
          </a:p>
          <a:p>
            <a:pPr defTabSz="457200">
              <a:lnSpc>
                <a:spcPct val="90000"/>
              </a:lnSpc>
              <a:spcBef>
                <a:spcPct val="20000"/>
              </a:spcBef>
              <a:spcAft>
                <a:spcPts val="600"/>
              </a:spcAft>
              <a:buClr>
                <a:schemeClr val="accent1">
                  <a:lumMod val="75000"/>
                </a:schemeClr>
              </a:buClr>
              <a:buSzPct val="145000"/>
              <a:buFont typeface="Arial"/>
              <a:buChar char="•"/>
            </a:pPr>
            <a:endParaRPr lang="en-US" sz="1700" dirty="0"/>
          </a:p>
        </p:txBody>
      </p:sp>
      <p:sp>
        <p:nvSpPr>
          <p:cNvPr id="2" name="Slide Number Placeholder 1">
            <a:extLst>
              <a:ext uri="{FF2B5EF4-FFF2-40B4-BE49-F238E27FC236}">
                <a16:creationId xmlns:a16="http://schemas.microsoft.com/office/drawing/2014/main" id="{F22AD3BB-8AED-E0A7-873C-D428993163FA}"/>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94677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96111" y="685801"/>
            <a:ext cx="4349157" cy="5105400"/>
          </a:xfrm>
        </p:spPr>
        <p:txBody>
          <a:bodyPr vert="horz" lIns="91440" tIns="45720" rIns="91440" bIns="45720" rtlCol="0" anchor="ctr">
            <a:normAutofit/>
          </a:bodyPr>
          <a:lstStyle/>
          <a:p>
            <a:pPr algn="ctr"/>
            <a:r>
              <a:rPr lang="en-US" sz="4000" b="1" dirty="0"/>
              <a:t>LITERATURE REVIEW</a:t>
            </a:r>
            <a:endParaRPr lang="en-US" sz="4000" dirty="0"/>
          </a:p>
        </p:txBody>
      </p:sp>
      <p:sp>
        <p:nvSpPr>
          <p:cNvPr id="6" name="TextBox 5"/>
          <p:cNvSpPr txBox="1"/>
          <p:nvPr/>
        </p:nvSpPr>
        <p:spPr>
          <a:xfrm>
            <a:off x="5160558" y="685801"/>
            <a:ext cx="6342465" cy="5105400"/>
          </a:xfrm>
          <a:prstGeom prst="rect">
            <a:avLst/>
          </a:prstGeom>
        </p:spPr>
        <p:txBody>
          <a:bodyPr vert="horz" lIns="91440" tIns="45720" rIns="91440" bIns="45720" rtlCol="0" anchor="ctr">
            <a:noAutofit/>
          </a:bodyPr>
          <a:lstStyle/>
          <a:p>
            <a:pPr algn="just" defTabSz="457200">
              <a:spcBef>
                <a:spcPct val="20000"/>
              </a:spcBef>
              <a:spcAft>
                <a:spcPts val="600"/>
              </a:spcAft>
              <a:buClr>
                <a:schemeClr val="accent1">
                  <a:lumMod val="75000"/>
                </a:schemeClr>
              </a:buClr>
              <a:buSzPct val="145000"/>
            </a:pPr>
            <a:r>
              <a:rPr lang="en-US" sz="2200" b="1" dirty="0">
                <a:latin typeface="Times New Roman" panose="02020603050405020304" pitchFamily="18" charset="0"/>
                <a:cs typeface="Times New Roman" panose="02020603050405020304" pitchFamily="18" charset="0"/>
              </a:rPr>
              <a:t>2.	 </a:t>
            </a:r>
            <a:r>
              <a:rPr lang="en-US" sz="2200" b="1" dirty="0" err="1">
                <a:latin typeface="Times New Roman" panose="02020603050405020304" pitchFamily="18" charset="0"/>
                <a:cs typeface="Times New Roman" panose="02020603050405020304" pitchFamily="18" charset="0"/>
              </a:rPr>
              <a:t>Diaa</a:t>
            </a:r>
            <a:r>
              <a:rPr lang="en-US" sz="2200" b="1" dirty="0">
                <a:latin typeface="Times New Roman" panose="02020603050405020304" pitchFamily="18" charset="0"/>
                <a:cs typeface="Times New Roman" panose="02020603050405020304" pitchFamily="18" charset="0"/>
              </a:rPr>
              <a:t> Salama Abdul </a:t>
            </a:r>
            <a:r>
              <a:rPr lang="en-US" sz="2200" b="1" dirty="0" err="1">
                <a:latin typeface="Times New Roman" panose="02020603050405020304" pitchFamily="18" charset="0"/>
                <a:cs typeface="Times New Roman" panose="02020603050405020304" pitchFamily="18" charset="0"/>
              </a:rPr>
              <a:t>Minaam</a:t>
            </a:r>
            <a:r>
              <a:rPr lang="en-US" sz="2200" b="1" dirty="0">
                <a:latin typeface="Times New Roman" panose="02020603050405020304" pitchFamily="18" charset="0"/>
                <a:cs typeface="Times New Roman" panose="02020603050405020304" pitchFamily="18" charset="0"/>
              </a:rPr>
              <a:t>, Mohamed Abd-</a:t>
            </a:r>
            <a:r>
              <a:rPr lang="en-US" sz="2200" b="1" dirty="0" err="1">
                <a:latin typeface="Times New Roman" panose="02020603050405020304" pitchFamily="18" charset="0"/>
                <a:cs typeface="Times New Roman" panose="02020603050405020304" pitchFamily="18" charset="0"/>
              </a:rPr>
              <a:t>ELfattah</a:t>
            </a:r>
            <a:r>
              <a:rPr lang="en-US" sz="2200" b="1" dirty="0">
                <a:latin typeface="Times New Roman" panose="02020603050405020304" pitchFamily="18" charset="0"/>
                <a:cs typeface="Times New Roman" panose="02020603050405020304" pitchFamily="18" charset="0"/>
              </a:rPr>
              <a:t>, “Smart drugs: Improving healthcare using Smart Pill Box for Medicine Reminder and Monitoring System”, Future Computing and Informatics Journal, Volume 3, Issue 2, 2018, Pages 443-456, ISSN 2314-7288 </a:t>
            </a:r>
            <a:r>
              <a:rPr lang="en-US" sz="2200" dirty="0">
                <a:latin typeface="Times New Roman" panose="02020603050405020304" pitchFamily="18" charset="0"/>
                <a:cs typeface="Times New Roman" panose="02020603050405020304" pitchFamily="18" charset="0"/>
              </a:rPr>
              <a:t>proposed that ,</a:t>
            </a:r>
            <a:endParaRPr lang="en-US" dirty="0">
              <a:latin typeface="Times New Roman" panose="02020603050405020304" pitchFamily="18" charset="0"/>
              <a:cs typeface="Times New Roman" panose="02020603050405020304" pitchFamily="18" charset="0"/>
            </a:endParaRPr>
          </a:p>
          <a:p>
            <a:pPr marL="342900" indent="-342900" algn="just" defTabSz="457200">
              <a:spcBef>
                <a:spcPct val="20000"/>
              </a:spcBef>
              <a:spcAft>
                <a:spcPts val="600"/>
              </a:spcAft>
              <a:buClr>
                <a:srgbClr val="1287C3"/>
              </a:buClr>
              <a:buSzPct val="145000"/>
              <a:buFont typeface="Arial"/>
              <a:buChar char="•"/>
            </a:pPr>
            <a:r>
              <a:rPr lang="en-US" sz="2200" dirty="0">
                <a:latin typeface="Times New Roman" panose="02020603050405020304" pitchFamily="18" charset="0"/>
                <a:cs typeface="Times New Roman" panose="02020603050405020304" pitchFamily="18" charset="0"/>
              </a:rPr>
              <a:t>Many medical errors are due to the fact that people in charge of patient or elder's medication have to deal with sorting huge amounts of pills each day.</a:t>
            </a:r>
            <a:endParaRPr lang="en-US" dirty="0">
              <a:latin typeface="Times New Roman" panose="02020603050405020304" pitchFamily="18" charset="0"/>
              <a:cs typeface="Times New Roman" panose="02020603050405020304" pitchFamily="18" charset="0"/>
            </a:endParaRPr>
          </a:p>
          <a:p>
            <a:pPr marL="285750" indent="-285750" algn="just" defTabSz="457200">
              <a:spcBef>
                <a:spcPct val="20000"/>
              </a:spcBef>
              <a:spcAft>
                <a:spcPts val="600"/>
              </a:spcAft>
              <a:buClr>
                <a:srgbClr val="1287C3"/>
              </a:buClr>
              <a:buSzPct val="145000"/>
              <a:buFont typeface="Arial"/>
              <a:buChar char="•"/>
            </a:pPr>
            <a:r>
              <a:rPr lang="en-US" sz="2200" dirty="0">
                <a:latin typeface="Times New Roman" panose="02020603050405020304" pitchFamily="18" charset="0"/>
                <a:cs typeface="Times New Roman" panose="02020603050405020304" pitchFamily="18" charset="0"/>
              </a:rPr>
              <a:t>This medication pill box is focused on patients who frequently take medications or vitamin supplements, or attendants who deal with the more seasoned or patients</a:t>
            </a:r>
            <a:endParaRPr lang="en-US" dirty="0">
              <a:latin typeface="Times New Roman" panose="02020603050405020304" pitchFamily="18" charset="0"/>
              <a:cs typeface="Times New Roman" panose="02020603050405020304" pitchFamily="18" charset="0"/>
            </a:endParaRPr>
          </a:p>
          <a:p>
            <a:pPr marL="285750" indent="-285750" algn="just" defTabSz="457200">
              <a:spcBef>
                <a:spcPct val="20000"/>
              </a:spcBef>
              <a:spcAft>
                <a:spcPts val="600"/>
              </a:spcAft>
              <a:buClr>
                <a:srgbClr val="1287C3"/>
              </a:buClr>
              <a:buSzPct val="145000"/>
              <a:buFont typeface="Arial"/>
              <a:buChar char="•"/>
            </a:pPr>
            <a:r>
              <a:rPr lang="en-US" sz="2200" dirty="0">
                <a:latin typeface="Times New Roman" panose="02020603050405020304" pitchFamily="18" charset="0"/>
                <a:cs typeface="Times New Roman" panose="02020603050405020304" pitchFamily="18" charset="0"/>
              </a:rPr>
              <a:t>The warning of pills should be taken will be shown by an android application which is held by the patient.</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1040607-445C-B786-A5A5-6970ABE3310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1704</TotalTime>
  <Words>1376</Words>
  <Application>Microsoft Office PowerPoint</Application>
  <PresentationFormat>Widescreen</PresentationFormat>
  <Paragraphs>151</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Calibri</vt:lpstr>
      <vt:lpstr>Cambria</vt:lpstr>
      <vt:lpstr>Century Gothic</vt:lpstr>
      <vt:lpstr>Corbel</vt:lpstr>
      <vt:lpstr>Segoe UI</vt:lpstr>
      <vt:lpstr>Times New Roman</vt:lpstr>
      <vt:lpstr>Wingdings</vt:lpstr>
      <vt:lpstr>Wingdings 3</vt:lpstr>
      <vt:lpstr>'Wingdings 3',Sans-Serif</vt:lpstr>
      <vt:lpstr>Wisp</vt:lpstr>
      <vt:lpstr>Submitted by,  Naseef  (2AB20EC005) Amir Bin Mahfooz (2AB20EC003) </vt:lpstr>
      <vt:lpstr>CONTENTS</vt:lpstr>
      <vt:lpstr>ABSTRACT</vt:lpstr>
      <vt:lpstr>ABSTRACT</vt:lpstr>
      <vt:lpstr>INTRODUCTION</vt:lpstr>
      <vt:lpstr>INTRODUCTION</vt:lpstr>
      <vt:lpstr>LITERATURE REVIEW</vt:lpstr>
      <vt:lpstr>LITERATURE REVIEW</vt:lpstr>
      <vt:lpstr>LITERATURE REVIEW</vt:lpstr>
      <vt:lpstr>PROBLEM STATEMENT</vt:lpstr>
      <vt:lpstr>PROBLEM STATEMENT</vt:lpstr>
      <vt:lpstr>OBJECTIVES</vt:lpstr>
      <vt:lpstr>OBJECTIVES</vt:lpstr>
      <vt:lpstr>METHODOLOGY</vt:lpstr>
      <vt:lpstr>BLOCK DIAGRAM</vt:lpstr>
      <vt:lpstr>CIRCUIT  DIAGRAM</vt:lpstr>
      <vt:lpstr> COMPONENT DETAILS</vt:lpstr>
      <vt:lpstr>COMPONENTS </vt:lpstr>
      <vt:lpstr>ARDUINO UNO</vt:lpstr>
      <vt:lpstr>LIQUID CRYSTAL DISPLAY</vt:lpstr>
      <vt:lpstr>BUZZER</vt:lpstr>
      <vt:lpstr>REAL-TIME CLOCK</vt:lpstr>
      <vt:lpstr>IMPLEMENTATION</vt:lpstr>
      <vt:lpstr>RESULTS</vt:lpstr>
      <vt:lpstr>RESULTS</vt:lpstr>
      <vt:lpstr>CONCLUSION AND FUTURE SCOPE</vt:lpstr>
      <vt:lpstr>CONCLUSION AND FUTURE SCOPE</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Aysha Umaima</dc:creator>
  <cp:lastModifiedBy>Naseef</cp:lastModifiedBy>
  <cp:revision>368</cp:revision>
  <dcterms:modified xsi:type="dcterms:W3CDTF">2023-07-17T22:21:37Z</dcterms:modified>
</cp:coreProperties>
</file>