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6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9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2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52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0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9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72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9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1C2F-47F1-4441-B6F5-3BE5C0AC7125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E431-D1AC-4347-84AD-6BB8675BA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מקרה לדוגמה – שמרון 7</a:t>
            </a:r>
            <a:endParaRPr lang="en-GB" dirty="0"/>
          </a:p>
        </p:txBody>
      </p:sp>
      <p:sp>
        <p:nvSpPr>
          <p:cNvPr id="6" name="כותרת משנה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דיגום מתאריך 22/5/18 של באר שמרון 7</a:t>
            </a:r>
          </a:p>
          <a:p>
            <a:pPr algn="r" rtl="1"/>
            <a:r>
              <a:rPr lang="he-IL" dirty="0" smtClean="0"/>
              <a:t>דיגום חריג – ספירה כללית 2900 (</a:t>
            </a:r>
            <a:r>
              <a:rPr lang="en-US" dirty="0" err="1" smtClean="0"/>
              <a:t>cfu</a:t>
            </a:r>
            <a:r>
              <a:rPr lang="en-US" dirty="0" smtClean="0"/>
              <a:t>/ml</a:t>
            </a:r>
            <a:r>
              <a:rPr lang="he-IL" dirty="0" smtClean="0"/>
              <a:t>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</a:t>
            </a:r>
            <a:r>
              <a:rPr lang="he-IL" b="1" u="sng" dirty="0" smtClean="0"/>
              <a:t>3 </a:t>
            </a:r>
            <a:r>
              <a:rPr lang="he-IL" b="1" u="sng" dirty="0" err="1" smtClean="0"/>
              <a:t>סטרפטוקוקים</a:t>
            </a:r>
            <a:r>
              <a:rPr lang="he-IL" b="1" u="sng" dirty="0" smtClean="0"/>
              <a:t> </a:t>
            </a:r>
            <a:r>
              <a:rPr lang="he-IL" b="1" u="sng" dirty="0" err="1" smtClean="0"/>
              <a:t>צואתיים</a:t>
            </a:r>
            <a:r>
              <a:rPr lang="he-IL" b="1" u="sng" dirty="0" smtClean="0"/>
              <a:t> (</a:t>
            </a:r>
            <a:r>
              <a:rPr lang="en-US" b="1" u="sng" dirty="0" smtClean="0"/>
              <a:t>CFU\100ml</a:t>
            </a:r>
            <a:r>
              <a:rPr lang="he-IL" b="1" u="sng" dirty="0" smtClean="0"/>
              <a:t>)</a:t>
            </a:r>
            <a:endParaRPr lang="he-IL" b="1" u="sng" dirty="0"/>
          </a:p>
          <a:p>
            <a:pPr algn="r" rtl="1"/>
            <a:r>
              <a:rPr lang="he-IL" dirty="0" smtClean="0"/>
              <a:t>חשוב לדעת: שמרון 7 היא הבאר בעלת ריכוז החיידקים הגבוה ביותר</a:t>
            </a:r>
            <a:r>
              <a:rPr lang="he-IL" dirty="0"/>
              <a:t> </a:t>
            </a:r>
            <a:r>
              <a:rPr lang="he-IL" dirty="0" smtClean="0"/>
              <a:t>לאורך הניסוי, ובדיגום זה נראה אות פלורסנטי חזק מאוד</a:t>
            </a:r>
          </a:p>
          <a:p>
            <a:pPr algn="r" rtl="1"/>
            <a:r>
              <a:rPr lang="he-IL" dirty="0" smtClean="0"/>
              <a:t>במקרה הנ"ל ניתן לראות את ההשפעה של טיפול הכלרה / סינון בפילטר (</a:t>
            </a:r>
            <a:r>
              <a:rPr lang="en-US" dirty="0" smtClean="0"/>
              <a:t>0.45µm</a:t>
            </a:r>
            <a:r>
              <a:rPr lang="he-IL" dirty="0" smtClean="0"/>
              <a:t>) על </a:t>
            </a:r>
            <a:r>
              <a:rPr lang="he-IL" dirty="0" err="1" smtClean="0"/>
              <a:t>הספקטרה</a:t>
            </a:r>
            <a:endParaRPr lang="he-IL" dirty="0" smtClean="0"/>
          </a:p>
          <a:p>
            <a:pPr algn="r" rtl="1"/>
            <a:r>
              <a:rPr lang="he-IL" dirty="0" smtClean="0"/>
              <a:t>מומלץ להשתמש בכפתורים הכחולים בתחתית המסך לניווט</a:t>
            </a:r>
            <a:endParaRPr lang="en-US" dirty="0" smtClean="0"/>
          </a:p>
          <a:p>
            <a:pPr algn="r" rtl="1"/>
            <a:r>
              <a:rPr lang="he-IL" dirty="0" smtClean="0"/>
              <a:t>בכל שקופית ישנה מפה נוספת שהיא חזרה טכנית, מחוץ לשקופית</a:t>
            </a:r>
          </a:p>
        </p:txBody>
      </p:sp>
      <p:sp>
        <p:nvSpPr>
          <p:cNvPr id="2" name="לחצן פעולה: קדימה או הבא 1">
            <a:hlinkClick r:id="" action="ppaction://hlinkshowjump?jump=nextslide" highlightClick="1"/>
          </p:cNvPr>
          <p:cNvSpPr/>
          <p:nvPr/>
        </p:nvSpPr>
        <p:spPr>
          <a:xfrm>
            <a:off x="378941" y="5559125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SH701</a:t>
            </a:r>
            <a:endParaRPr lang="en-GB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half" idx="2"/>
          </p:nvPr>
        </p:nvSpPr>
        <p:spPr>
          <a:xfrm>
            <a:off x="238125" y="2057400"/>
            <a:ext cx="4800599" cy="3811588"/>
          </a:xfrm>
        </p:spPr>
        <p:txBody>
          <a:bodyPr/>
          <a:lstStyle/>
          <a:p>
            <a:pPr algn="r"/>
            <a:r>
              <a:rPr lang="en-US" dirty="0" smtClean="0"/>
              <a:t>“RAW”</a:t>
            </a:r>
          </a:p>
          <a:p>
            <a:pPr algn="r"/>
            <a:r>
              <a:rPr lang="en-US" dirty="0" smtClean="0"/>
              <a:t>No filter</a:t>
            </a:r>
          </a:p>
          <a:p>
            <a:pPr algn="r"/>
            <a:r>
              <a:rPr lang="en-US" dirty="0" smtClean="0"/>
              <a:t>No Chlorination</a:t>
            </a:r>
          </a:p>
          <a:p>
            <a:pPr algn="r"/>
            <a:endParaRPr lang="en-US" dirty="0"/>
          </a:p>
          <a:p>
            <a:pPr algn="r" rtl="1"/>
            <a:r>
              <a:rPr lang="he-IL" dirty="0" smtClean="0"/>
              <a:t>תיאור: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 smtClean="0"/>
              <a:t>אותות חזקים באזור טריפטופן (</a:t>
            </a:r>
            <a:r>
              <a:rPr lang="en-US" dirty="0" smtClean="0"/>
              <a:t>230/330, 280/340</a:t>
            </a:r>
            <a:r>
              <a:rPr lang="he-IL" dirty="0" smtClean="0"/>
              <a:t>)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 smtClean="0"/>
              <a:t>אות חזק </a:t>
            </a:r>
            <a:r>
              <a:rPr lang="he-IL" dirty="0" err="1" smtClean="0"/>
              <a:t>באיזור</a:t>
            </a:r>
            <a:r>
              <a:rPr lang="he-IL" dirty="0" smtClean="0"/>
              <a:t> "</a:t>
            </a:r>
            <a:r>
              <a:rPr lang="he-IL" dirty="0" err="1" smtClean="0"/>
              <a:t>קווינלה</a:t>
            </a:r>
            <a:r>
              <a:rPr lang="he-IL" dirty="0" smtClean="0"/>
              <a:t>" (</a:t>
            </a:r>
            <a:r>
              <a:rPr lang="en-US" dirty="0" smtClean="0"/>
              <a:t>210/370</a:t>
            </a:r>
            <a:r>
              <a:rPr lang="he-IL" dirty="0" smtClean="0"/>
              <a:t>)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 smtClean="0"/>
              <a:t>אותות חלשים </a:t>
            </a:r>
            <a:r>
              <a:rPr lang="he-IL" dirty="0" err="1" smtClean="0"/>
              <a:t>באיזור</a:t>
            </a:r>
            <a:r>
              <a:rPr lang="he-IL" dirty="0" smtClean="0"/>
              <a:t> חומרים </a:t>
            </a:r>
            <a:r>
              <a:rPr lang="he-IL" dirty="0" err="1" smtClean="0"/>
              <a:t>הומיים</a:t>
            </a:r>
            <a:r>
              <a:rPr lang="he-IL" dirty="0"/>
              <a:t> </a:t>
            </a:r>
            <a:r>
              <a:rPr lang="he-IL" dirty="0" smtClean="0"/>
              <a:t>(</a:t>
            </a:r>
            <a:r>
              <a:rPr lang="en-US" dirty="0" smtClean="0"/>
              <a:t>220-300/410</a:t>
            </a:r>
            <a:r>
              <a:rPr lang="he-IL" dirty="0" smtClean="0"/>
              <a:t>)</a:t>
            </a:r>
            <a:endParaRPr lang="en-GB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r="2508"/>
          <a:stretch/>
        </p:blipFill>
        <p:spPr bwMode="auto">
          <a:xfrm>
            <a:off x="5108895" y="987425"/>
            <a:ext cx="6246493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מלבן 9">
            <a:hlinkClick r:id="rId3" action="ppaction://hlinksldjump"/>
          </p:cNvPr>
          <p:cNvSpPr/>
          <p:nvPr/>
        </p:nvSpPr>
        <p:spPr>
          <a:xfrm>
            <a:off x="479788" y="5276781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-</a:t>
            </a:r>
            <a:r>
              <a:rPr lang="en-US" dirty="0" smtClean="0"/>
              <a:t>, C</a:t>
            </a:r>
            <a:r>
              <a:rPr lang="en-US" baseline="30000" dirty="0" smtClean="0"/>
              <a:t>-</a:t>
            </a:r>
            <a:endParaRPr lang="en-GB" dirty="0"/>
          </a:p>
        </p:txBody>
      </p:sp>
      <p:sp>
        <p:nvSpPr>
          <p:cNvPr id="12" name="מלבן 11">
            <a:hlinkClick r:id="rId4" action="ppaction://hlinksldjump"/>
          </p:cNvPr>
          <p:cNvSpPr/>
          <p:nvPr/>
        </p:nvSpPr>
        <p:spPr>
          <a:xfrm>
            <a:off x="1358037" y="527678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C</a:t>
            </a:r>
            <a:r>
              <a:rPr lang="en-US" baseline="30000" dirty="0" smtClean="0"/>
              <a:t>-</a:t>
            </a:r>
            <a:endParaRPr lang="en-GB" dirty="0"/>
          </a:p>
        </p:txBody>
      </p:sp>
      <p:sp>
        <p:nvSpPr>
          <p:cNvPr id="13" name="מלבן 12">
            <a:hlinkClick r:id="rId5" action="ppaction://hlinksldjump"/>
          </p:cNvPr>
          <p:cNvSpPr/>
          <p:nvPr/>
        </p:nvSpPr>
        <p:spPr>
          <a:xfrm>
            <a:off x="2236286" y="52918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-</a:t>
            </a:r>
            <a:r>
              <a:rPr lang="en-US" dirty="0" smtClean="0"/>
              <a:t>, C</a:t>
            </a:r>
            <a:r>
              <a:rPr lang="en-US" baseline="30000" dirty="0" smtClean="0"/>
              <a:t>+</a:t>
            </a:r>
            <a:endParaRPr lang="en-GB" dirty="0"/>
          </a:p>
        </p:txBody>
      </p:sp>
      <p:sp>
        <p:nvSpPr>
          <p:cNvPr id="14" name="מלבן 13">
            <a:hlinkClick r:id="rId6" action="ppaction://hlinksldjump"/>
          </p:cNvPr>
          <p:cNvSpPr/>
          <p:nvPr/>
        </p:nvSpPr>
        <p:spPr>
          <a:xfrm>
            <a:off x="3114535" y="52918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C</a:t>
            </a:r>
            <a:r>
              <a:rPr lang="en-US" baseline="30000" dirty="0" smtClean="0"/>
              <a:t>+</a:t>
            </a:r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679" y="1323906"/>
            <a:ext cx="52768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9788" y="6200775"/>
            <a:ext cx="3354747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= Filtered, C = Chlorinated</a:t>
            </a:r>
            <a:endParaRPr lang="en-GB" dirty="0"/>
          </a:p>
        </p:txBody>
      </p:sp>
      <p:sp>
        <p:nvSpPr>
          <p:cNvPr id="17" name="אליפסה 16"/>
          <p:cNvSpPr/>
          <p:nvPr/>
        </p:nvSpPr>
        <p:spPr>
          <a:xfrm>
            <a:off x="9303391" y="3531765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18" name="אליפסה 17"/>
          <p:cNvSpPr/>
          <p:nvPr/>
        </p:nvSpPr>
        <p:spPr>
          <a:xfrm>
            <a:off x="8992999" y="4386014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19" name="אליפסה 18"/>
          <p:cNvSpPr/>
          <p:nvPr/>
        </p:nvSpPr>
        <p:spPr>
          <a:xfrm>
            <a:off x="9782962" y="4615343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2</a:t>
            </a:r>
            <a:endParaRPr lang="en-GB" dirty="0"/>
          </a:p>
        </p:txBody>
      </p:sp>
      <p:sp>
        <p:nvSpPr>
          <p:cNvPr id="22" name="אליפסה 21"/>
          <p:cNvSpPr/>
          <p:nvPr/>
        </p:nvSpPr>
        <p:spPr>
          <a:xfrm>
            <a:off x="10855800" y="4250421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0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FSH701</a:t>
            </a:r>
            <a:endParaRPr lang="en-GB" dirty="0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Filtered</a:t>
            </a:r>
          </a:p>
          <a:p>
            <a:r>
              <a:rPr lang="en-US" dirty="0" smtClean="0"/>
              <a:t>No chlorination</a:t>
            </a:r>
            <a:endParaRPr lang="he-IL" dirty="0" smtClean="0"/>
          </a:p>
          <a:p>
            <a:endParaRPr lang="he-IL" dirty="0"/>
          </a:p>
          <a:p>
            <a:pPr algn="r" rtl="1"/>
            <a:r>
              <a:rPr lang="he-IL" dirty="0" smtClean="0"/>
              <a:t>תיאור: </a:t>
            </a:r>
          </a:p>
          <a:p>
            <a:pPr algn="r" rtl="1"/>
            <a:r>
              <a:rPr lang="he-IL" dirty="0" smtClean="0"/>
              <a:t>לאחר סינון רואים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העלמות של סיגנלים חיידקיים (טריפטופן </a:t>
            </a:r>
            <a:r>
              <a:rPr lang="he-IL" dirty="0" err="1" smtClean="0"/>
              <a:t>ו"קווינלה</a:t>
            </a:r>
            <a:r>
              <a:rPr lang="he-IL" dirty="0" smtClean="0"/>
              <a:t>") 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הישארות של סיגנל חומרים </a:t>
            </a:r>
            <a:r>
              <a:rPr lang="he-IL" dirty="0" err="1" smtClean="0"/>
              <a:t>הומיים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(220-300/410)</a:t>
            </a:r>
          </a:p>
          <a:p>
            <a:pPr algn="r" rtl="1"/>
            <a:endParaRPr lang="en-GB" dirty="0"/>
          </a:p>
        </p:txBody>
      </p:sp>
      <p:pic>
        <p:nvPicPr>
          <p:cNvPr id="9" name="Picture 8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מלבן 9">
            <a:hlinkClick r:id="rId3" action="ppaction://hlinksldjump"/>
          </p:cNvPr>
          <p:cNvSpPr/>
          <p:nvPr/>
        </p:nvSpPr>
        <p:spPr>
          <a:xfrm>
            <a:off x="479788" y="527678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-</a:t>
            </a:r>
            <a:r>
              <a:rPr lang="en-US" dirty="0" smtClean="0"/>
              <a:t>, C</a:t>
            </a:r>
            <a:r>
              <a:rPr lang="en-US" baseline="30000" dirty="0" smtClean="0"/>
              <a:t>-</a:t>
            </a:r>
            <a:endParaRPr lang="en-GB" dirty="0"/>
          </a:p>
        </p:txBody>
      </p:sp>
      <p:sp>
        <p:nvSpPr>
          <p:cNvPr id="11" name="מלבן 10">
            <a:hlinkClick r:id="rId4" action="ppaction://hlinksldjump"/>
          </p:cNvPr>
          <p:cNvSpPr/>
          <p:nvPr/>
        </p:nvSpPr>
        <p:spPr>
          <a:xfrm>
            <a:off x="1358037" y="5276781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C</a:t>
            </a:r>
            <a:r>
              <a:rPr lang="en-US" baseline="30000" dirty="0" smtClean="0"/>
              <a:t>-</a:t>
            </a:r>
            <a:endParaRPr lang="en-GB" dirty="0"/>
          </a:p>
        </p:txBody>
      </p:sp>
      <p:sp>
        <p:nvSpPr>
          <p:cNvPr id="12" name="מלבן 11">
            <a:hlinkClick r:id="rId5" action="ppaction://hlinksldjump"/>
          </p:cNvPr>
          <p:cNvSpPr/>
          <p:nvPr/>
        </p:nvSpPr>
        <p:spPr>
          <a:xfrm>
            <a:off x="2236286" y="52918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-</a:t>
            </a:r>
            <a:r>
              <a:rPr lang="en-US" dirty="0" smtClean="0"/>
              <a:t>, C</a:t>
            </a:r>
            <a:r>
              <a:rPr lang="en-US" baseline="30000" dirty="0" smtClean="0"/>
              <a:t>+</a:t>
            </a:r>
            <a:endParaRPr lang="en-GB" dirty="0"/>
          </a:p>
        </p:txBody>
      </p:sp>
      <p:sp>
        <p:nvSpPr>
          <p:cNvPr id="13" name="מלבן 12">
            <a:hlinkClick r:id="rId6" action="ppaction://hlinksldjump"/>
          </p:cNvPr>
          <p:cNvSpPr/>
          <p:nvPr/>
        </p:nvSpPr>
        <p:spPr>
          <a:xfrm>
            <a:off x="3114535" y="52918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C</a:t>
            </a:r>
            <a:r>
              <a:rPr lang="en-US" baseline="30000" dirty="0" smtClean="0"/>
              <a:t>+</a:t>
            </a:r>
            <a:endParaRPr lang="en-GB" dirty="0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838" y="1127124"/>
            <a:ext cx="6133014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9788" y="6200775"/>
            <a:ext cx="3354747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= Filtered, C = Chlorinated</a:t>
            </a:r>
            <a:endParaRPr lang="en-GB" dirty="0"/>
          </a:p>
        </p:txBody>
      </p:sp>
      <p:sp>
        <p:nvSpPr>
          <p:cNvPr id="17" name="אליפסה 16"/>
          <p:cNvSpPr/>
          <p:nvPr/>
        </p:nvSpPr>
        <p:spPr>
          <a:xfrm>
            <a:off x="9303391" y="3531765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18" name="אליפסה 17"/>
          <p:cNvSpPr/>
          <p:nvPr/>
        </p:nvSpPr>
        <p:spPr>
          <a:xfrm>
            <a:off x="8992999" y="4386014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19" name="אליפסה 18"/>
          <p:cNvSpPr/>
          <p:nvPr/>
        </p:nvSpPr>
        <p:spPr>
          <a:xfrm>
            <a:off x="9782962" y="4615343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2</a:t>
            </a:r>
            <a:endParaRPr lang="en-GB" dirty="0"/>
          </a:p>
        </p:txBody>
      </p:sp>
      <p:sp>
        <p:nvSpPr>
          <p:cNvPr id="21" name="אליפסה 20"/>
          <p:cNvSpPr/>
          <p:nvPr/>
        </p:nvSpPr>
        <p:spPr>
          <a:xfrm>
            <a:off x="10855800" y="4250421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6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SH751</a:t>
            </a:r>
            <a:endParaRPr lang="en-GB" dirty="0"/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Not Filtered</a:t>
            </a:r>
          </a:p>
          <a:p>
            <a:r>
              <a:rPr lang="en-US" dirty="0" smtClean="0"/>
              <a:t>Chlorinated</a:t>
            </a:r>
            <a:endParaRPr lang="he-IL" dirty="0" smtClean="0"/>
          </a:p>
          <a:p>
            <a:endParaRPr lang="he-IL" dirty="0"/>
          </a:p>
          <a:p>
            <a:pPr algn="r" rtl="1"/>
            <a:r>
              <a:rPr lang="he-IL" dirty="0" smtClean="0"/>
              <a:t>תיאור: </a:t>
            </a:r>
          </a:p>
          <a:p>
            <a:pPr algn="r" rtl="1"/>
            <a:r>
              <a:rPr lang="he-IL" dirty="0" smtClean="0"/>
              <a:t>לאחר הכלרה רואים העלמות של כל הסיגנלים, מלבד שארית קטנה של אות "</a:t>
            </a:r>
            <a:r>
              <a:rPr lang="he-IL" dirty="0" err="1" smtClean="0"/>
              <a:t>קווינלה</a:t>
            </a:r>
            <a:r>
              <a:rPr lang="he-IL" dirty="0" smtClean="0"/>
              <a:t>"</a:t>
            </a:r>
            <a:endParaRPr lang="en-GB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לבן 8">
            <a:hlinkClick r:id="rId3" action="ppaction://hlinksldjump"/>
          </p:cNvPr>
          <p:cNvSpPr/>
          <p:nvPr/>
        </p:nvSpPr>
        <p:spPr>
          <a:xfrm>
            <a:off x="479788" y="527678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-</a:t>
            </a:r>
            <a:r>
              <a:rPr lang="en-US" dirty="0" smtClean="0"/>
              <a:t>, C</a:t>
            </a:r>
            <a:r>
              <a:rPr lang="en-US" baseline="30000" dirty="0" smtClean="0"/>
              <a:t>-</a:t>
            </a:r>
            <a:endParaRPr lang="en-GB" dirty="0"/>
          </a:p>
        </p:txBody>
      </p:sp>
      <p:sp>
        <p:nvSpPr>
          <p:cNvPr id="10" name="מלבן 9">
            <a:hlinkClick r:id="rId4" action="ppaction://hlinksldjump"/>
          </p:cNvPr>
          <p:cNvSpPr/>
          <p:nvPr/>
        </p:nvSpPr>
        <p:spPr>
          <a:xfrm>
            <a:off x="1358037" y="527678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C</a:t>
            </a:r>
            <a:r>
              <a:rPr lang="en-US" baseline="30000" dirty="0" smtClean="0"/>
              <a:t>-</a:t>
            </a:r>
            <a:endParaRPr lang="en-GB" dirty="0"/>
          </a:p>
        </p:txBody>
      </p:sp>
      <p:sp>
        <p:nvSpPr>
          <p:cNvPr id="11" name="מלבן 10">
            <a:hlinkClick r:id="rId5" action="ppaction://hlinksldjump"/>
          </p:cNvPr>
          <p:cNvSpPr/>
          <p:nvPr/>
        </p:nvSpPr>
        <p:spPr>
          <a:xfrm>
            <a:off x="2236286" y="5291862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-</a:t>
            </a:r>
            <a:r>
              <a:rPr lang="en-US" dirty="0" smtClean="0"/>
              <a:t>, C</a:t>
            </a:r>
            <a:r>
              <a:rPr lang="en-US" baseline="30000" dirty="0" smtClean="0"/>
              <a:t>+</a:t>
            </a:r>
            <a:endParaRPr lang="en-GB" dirty="0"/>
          </a:p>
        </p:txBody>
      </p:sp>
      <p:sp>
        <p:nvSpPr>
          <p:cNvPr id="12" name="מלבן 11">
            <a:hlinkClick r:id="rId6" action="ppaction://hlinksldjump"/>
          </p:cNvPr>
          <p:cNvSpPr/>
          <p:nvPr/>
        </p:nvSpPr>
        <p:spPr>
          <a:xfrm>
            <a:off x="3114535" y="52918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C</a:t>
            </a:r>
            <a:r>
              <a:rPr lang="en-US" baseline="30000" dirty="0" smtClean="0"/>
              <a:t>+</a:t>
            </a:r>
            <a:endParaRPr lang="en-GB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755" y="987425"/>
            <a:ext cx="52768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9788" y="6200775"/>
            <a:ext cx="3354747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= Filtered, C = Chlorinated</a:t>
            </a:r>
            <a:endParaRPr lang="en-GB" dirty="0"/>
          </a:p>
        </p:txBody>
      </p:sp>
      <p:sp>
        <p:nvSpPr>
          <p:cNvPr id="15" name="אליפסה 14"/>
          <p:cNvSpPr/>
          <p:nvPr/>
        </p:nvSpPr>
        <p:spPr>
          <a:xfrm>
            <a:off x="9303391" y="3531765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16" name="אליפסה 15"/>
          <p:cNvSpPr/>
          <p:nvPr/>
        </p:nvSpPr>
        <p:spPr>
          <a:xfrm>
            <a:off x="8992999" y="4386014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17" name="אליפסה 16"/>
          <p:cNvSpPr/>
          <p:nvPr/>
        </p:nvSpPr>
        <p:spPr>
          <a:xfrm>
            <a:off x="9782962" y="4615343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2</a:t>
            </a:r>
            <a:endParaRPr lang="en-GB" dirty="0"/>
          </a:p>
        </p:txBody>
      </p:sp>
      <p:sp>
        <p:nvSpPr>
          <p:cNvPr id="20" name="אליפסה 19"/>
          <p:cNvSpPr/>
          <p:nvPr/>
        </p:nvSpPr>
        <p:spPr>
          <a:xfrm>
            <a:off x="10855800" y="4250421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FSH751</a:t>
            </a:r>
            <a:endParaRPr lang="en-GB" dirty="0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Filtered</a:t>
            </a:r>
          </a:p>
          <a:p>
            <a:r>
              <a:rPr lang="en-US" dirty="0" smtClean="0"/>
              <a:t>Chlorinated</a:t>
            </a:r>
            <a:endParaRPr lang="he-IL" dirty="0" smtClean="0"/>
          </a:p>
          <a:p>
            <a:pPr algn="r" rtl="1"/>
            <a:r>
              <a:rPr lang="he-IL" dirty="0" smtClean="0"/>
              <a:t>תיאור: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בשילוב של הכלרה וסינון רואים אפקט דומה להכלרה (העלמות סיגנלים מלבד שארית באזור "</a:t>
            </a:r>
            <a:r>
              <a:rPr lang="he-IL" dirty="0" err="1" smtClean="0"/>
              <a:t>קווינלה</a:t>
            </a:r>
            <a:r>
              <a:rPr lang="he-IL" dirty="0" smtClean="0"/>
              <a:t>")</a:t>
            </a:r>
          </a:p>
          <a:p>
            <a:pPr algn="r" rtl="1"/>
            <a:r>
              <a:rPr lang="he-IL" dirty="0" smtClean="0"/>
              <a:t>בנוסף ניתן לראות אות שנראה לעיתים לאחר סינון (220/290). נדרש לבחון האם זה קורה רק בדוגמאות לאחר הכלרה.</a:t>
            </a:r>
          </a:p>
          <a:p>
            <a:pPr algn="r" rtl="1"/>
            <a:r>
              <a:rPr lang="he-IL" dirty="0" smtClean="0"/>
              <a:t>האות (4) לא מוכר כטביעת אצבע של חומר </a:t>
            </a:r>
            <a:r>
              <a:rPr lang="he-IL" dirty="0" err="1" smtClean="0"/>
              <a:t>מסויים</a:t>
            </a:r>
            <a:r>
              <a:rPr lang="he-IL" dirty="0" smtClean="0"/>
              <a:t>.</a:t>
            </a:r>
            <a:endParaRPr lang="en-GB" dirty="0"/>
          </a:p>
        </p:txBody>
      </p:sp>
      <p:pic>
        <p:nvPicPr>
          <p:cNvPr id="7" name="Picture 6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 bwMode="auto">
          <a:xfrm>
            <a:off x="5183188" y="955341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>
            <a:hlinkClick r:id="rId3" action="ppaction://hlinksldjump"/>
          </p:cNvPr>
          <p:cNvSpPr/>
          <p:nvPr/>
        </p:nvSpPr>
        <p:spPr>
          <a:xfrm>
            <a:off x="479788" y="527678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-</a:t>
            </a:r>
            <a:r>
              <a:rPr lang="en-US" dirty="0" smtClean="0"/>
              <a:t>, C</a:t>
            </a:r>
            <a:r>
              <a:rPr lang="en-US" baseline="30000" dirty="0" smtClean="0"/>
              <a:t>-</a:t>
            </a:r>
            <a:endParaRPr lang="en-GB" dirty="0"/>
          </a:p>
        </p:txBody>
      </p:sp>
      <p:sp>
        <p:nvSpPr>
          <p:cNvPr id="9" name="מלבן 8">
            <a:hlinkClick r:id="rId4" action="ppaction://hlinksldjump"/>
          </p:cNvPr>
          <p:cNvSpPr/>
          <p:nvPr/>
        </p:nvSpPr>
        <p:spPr>
          <a:xfrm>
            <a:off x="1358037" y="527678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C</a:t>
            </a:r>
            <a:r>
              <a:rPr lang="en-US" baseline="30000" dirty="0" smtClean="0"/>
              <a:t>-</a:t>
            </a:r>
            <a:endParaRPr lang="en-GB" dirty="0"/>
          </a:p>
        </p:txBody>
      </p:sp>
      <p:sp>
        <p:nvSpPr>
          <p:cNvPr id="10" name="מלבן 9">
            <a:hlinkClick r:id="rId5" action="ppaction://hlinksldjump"/>
          </p:cNvPr>
          <p:cNvSpPr/>
          <p:nvPr/>
        </p:nvSpPr>
        <p:spPr>
          <a:xfrm>
            <a:off x="2236286" y="52918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-</a:t>
            </a:r>
            <a:r>
              <a:rPr lang="en-US" dirty="0" smtClean="0"/>
              <a:t>, C</a:t>
            </a:r>
            <a:r>
              <a:rPr lang="en-US" baseline="30000" dirty="0" smtClean="0"/>
              <a:t>+</a:t>
            </a:r>
            <a:endParaRPr lang="en-GB" dirty="0"/>
          </a:p>
        </p:txBody>
      </p:sp>
      <p:sp>
        <p:nvSpPr>
          <p:cNvPr id="11" name="מלבן 10">
            <a:hlinkClick r:id="rId6" action="ppaction://hlinksldjump"/>
          </p:cNvPr>
          <p:cNvSpPr/>
          <p:nvPr/>
        </p:nvSpPr>
        <p:spPr>
          <a:xfrm>
            <a:off x="3114535" y="5291862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+</a:t>
            </a:r>
            <a:r>
              <a:rPr lang="en-US" dirty="0" smtClean="0"/>
              <a:t>, C</a:t>
            </a:r>
            <a:r>
              <a:rPr lang="en-US" baseline="30000" dirty="0" smtClean="0"/>
              <a:t>+</a:t>
            </a:r>
            <a:endParaRPr lang="en-GB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976" y="1447799"/>
            <a:ext cx="52768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9788" y="6200775"/>
            <a:ext cx="3354747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= Filtered, C = Chlorinated</a:t>
            </a:r>
            <a:endParaRPr lang="en-GB" dirty="0"/>
          </a:p>
        </p:txBody>
      </p:sp>
      <p:sp>
        <p:nvSpPr>
          <p:cNvPr id="15" name="אליפסה 14"/>
          <p:cNvSpPr/>
          <p:nvPr/>
        </p:nvSpPr>
        <p:spPr>
          <a:xfrm>
            <a:off x="9303391" y="3531765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16" name="אליפסה 15"/>
          <p:cNvSpPr/>
          <p:nvPr/>
        </p:nvSpPr>
        <p:spPr>
          <a:xfrm>
            <a:off x="8992999" y="4386014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GB" dirty="0"/>
          </a:p>
        </p:txBody>
      </p:sp>
      <p:sp>
        <p:nvSpPr>
          <p:cNvPr id="17" name="אליפסה 16"/>
          <p:cNvSpPr/>
          <p:nvPr/>
        </p:nvSpPr>
        <p:spPr>
          <a:xfrm>
            <a:off x="9782962" y="4615343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2</a:t>
            </a:r>
            <a:endParaRPr lang="en-GB" dirty="0"/>
          </a:p>
        </p:txBody>
      </p:sp>
      <p:sp>
        <p:nvSpPr>
          <p:cNvPr id="20" name="אליפסה 19"/>
          <p:cNvSpPr/>
          <p:nvPr/>
        </p:nvSpPr>
        <p:spPr>
          <a:xfrm>
            <a:off x="10855800" y="4250421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en-GB" dirty="0"/>
          </a:p>
        </p:txBody>
      </p:sp>
      <p:sp>
        <p:nvSpPr>
          <p:cNvPr id="21" name="אליפסה 20"/>
          <p:cNvSpPr/>
          <p:nvPr/>
        </p:nvSpPr>
        <p:spPr>
          <a:xfrm>
            <a:off x="7440590" y="4541210"/>
            <a:ext cx="310392" cy="31039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1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257</Words>
  <Application>Microsoft Office PowerPoint</Application>
  <PresentationFormat>מסך רחב</PresentationFormat>
  <Paragraphs>74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מקרה לדוגמה – שמרון 7</vt:lpstr>
      <vt:lpstr>SH701</vt:lpstr>
      <vt:lpstr>FSH701</vt:lpstr>
      <vt:lpstr>SH751</vt:lpstr>
      <vt:lpstr>FSH751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SH701</dc:title>
  <dc:creator>עטרה בקל</dc:creator>
  <cp:lastModifiedBy>עטרה בקל</cp:lastModifiedBy>
  <cp:revision>7</cp:revision>
  <dcterms:created xsi:type="dcterms:W3CDTF">2018-05-29T05:55:53Z</dcterms:created>
  <dcterms:modified xsi:type="dcterms:W3CDTF">2018-06-08T08:35:34Z</dcterms:modified>
</cp:coreProperties>
</file>