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AD31BAD-CCDF-49C4-801E-5722F321C5AF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49C63EB-4FEF-4417-A184-7931C9109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2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32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85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55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6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44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62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2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4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207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66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CBE8-66C8-45EC-9BB1-59D87F324EC5}" type="datetimeFigureOut">
              <a:rPr lang="he-IL" smtClean="0"/>
              <a:t>א'/אלול/תשע"ח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E21B-33B3-44FD-9297-DE9C409653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58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69280"/>
              </p:ext>
            </p:extLst>
          </p:nvPr>
        </p:nvGraphicFramePr>
        <p:xfrm>
          <a:off x="411772" y="525270"/>
          <a:ext cx="3419999" cy="2340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03362">
                  <a:extLst>
                    <a:ext uri="{9D8B030D-6E8A-4147-A177-3AD203B41FA5}">
                      <a16:colId xmlns:a16="http://schemas.microsoft.com/office/drawing/2014/main" val="1417823644"/>
                    </a:ext>
                  </a:extLst>
                </a:gridCol>
                <a:gridCol w="703362">
                  <a:extLst>
                    <a:ext uri="{9D8B030D-6E8A-4147-A177-3AD203B41FA5}">
                      <a16:colId xmlns:a16="http://schemas.microsoft.com/office/drawing/2014/main" val="4191376634"/>
                    </a:ext>
                  </a:extLst>
                </a:gridCol>
                <a:gridCol w="534979">
                  <a:extLst>
                    <a:ext uri="{9D8B030D-6E8A-4147-A177-3AD203B41FA5}">
                      <a16:colId xmlns:a16="http://schemas.microsoft.com/office/drawing/2014/main" val="1461819592"/>
                    </a:ext>
                  </a:extLst>
                </a:gridCol>
                <a:gridCol w="561520">
                  <a:extLst>
                    <a:ext uri="{9D8B030D-6E8A-4147-A177-3AD203B41FA5}">
                      <a16:colId xmlns:a16="http://schemas.microsoft.com/office/drawing/2014/main" val="2213566517"/>
                    </a:ext>
                  </a:extLst>
                </a:gridCol>
                <a:gridCol w="916776">
                  <a:extLst>
                    <a:ext uri="{9D8B030D-6E8A-4147-A177-3AD203B41FA5}">
                      <a16:colId xmlns:a16="http://schemas.microsoft.com/office/drawing/2014/main" val="1765368802"/>
                    </a:ext>
                  </a:extLst>
                </a:gridCol>
              </a:tblGrid>
              <a:tr h="539808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Prediction</a:t>
                      </a:r>
                      <a:r>
                        <a:rPr lang="en-US" sz="1400" baseline="0" dirty="0" smtClean="0"/>
                        <a:t> [CFU/ml]</a:t>
                      </a:r>
                      <a:endParaRPr lang="he-IL" sz="1400" baseline="0" dirty="0" smtClean="0"/>
                    </a:p>
                    <a:p>
                      <a:pPr algn="ctr" rtl="1"/>
                      <a:r>
                        <a:rPr lang="en-US" sz="1400" baseline="0" dirty="0" smtClean="0"/>
                        <a:t>Κ=0.62</a:t>
                      </a:r>
                      <a:endParaRPr lang="he-IL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2459"/>
                  </a:ext>
                </a:extLst>
              </a:tr>
              <a:tr h="45004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&gt;90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&lt;90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Actual</a:t>
                      </a:r>
                    </a:p>
                    <a:p>
                      <a:pPr algn="ctr" rtl="1"/>
                      <a:r>
                        <a:rPr lang="en-US" sz="1400" dirty="0" smtClean="0"/>
                        <a:t>[CFU/ml]</a:t>
                      </a:r>
                      <a:endParaRPr lang="he-IL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845409"/>
                  </a:ext>
                </a:extLst>
              </a:tr>
              <a:tr h="45004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48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46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47641"/>
                  </a:ext>
                </a:extLst>
              </a:tr>
              <a:tr h="45004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9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7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&gt;90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91536"/>
                  </a:ext>
                </a:extLst>
              </a:tr>
              <a:tr h="45004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57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53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4138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81626"/>
              </p:ext>
            </p:extLst>
          </p:nvPr>
        </p:nvGraphicFramePr>
        <p:xfrm>
          <a:off x="5748133" y="3482263"/>
          <a:ext cx="4952194" cy="3469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4757">
                  <a:extLst>
                    <a:ext uri="{9D8B030D-6E8A-4147-A177-3AD203B41FA5}">
                      <a16:colId xmlns:a16="http://schemas.microsoft.com/office/drawing/2014/main" val="1417823644"/>
                    </a:ext>
                  </a:extLst>
                </a:gridCol>
                <a:gridCol w="1064757">
                  <a:extLst>
                    <a:ext uri="{9D8B030D-6E8A-4147-A177-3AD203B41FA5}">
                      <a16:colId xmlns:a16="http://schemas.microsoft.com/office/drawing/2014/main" val="4191376634"/>
                    </a:ext>
                  </a:extLst>
                </a:gridCol>
                <a:gridCol w="1064757">
                  <a:extLst>
                    <a:ext uri="{9D8B030D-6E8A-4147-A177-3AD203B41FA5}">
                      <a16:colId xmlns:a16="http://schemas.microsoft.com/office/drawing/2014/main" val="1461819592"/>
                    </a:ext>
                  </a:extLst>
                </a:gridCol>
                <a:gridCol w="693166">
                  <a:extLst>
                    <a:ext uri="{9D8B030D-6E8A-4147-A177-3AD203B41FA5}">
                      <a16:colId xmlns:a16="http://schemas.microsoft.com/office/drawing/2014/main" val="2213566517"/>
                    </a:ext>
                  </a:extLst>
                </a:gridCol>
                <a:gridCol w="1064757">
                  <a:extLst>
                    <a:ext uri="{9D8B030D-6E8A-4147-A177-3AD203B41FA5}">
                      <a16:colId xmlns:a16="http://schemas.microsoft.com/office/drawing/2014/main" val="1765368802"/>
                    </a:ext>
                  </a:extLst>
                </a:gridCol>
              </a:tblGrid>
              <a:tr h="524410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Prediction</a:t>
                      </a:r>
                      <a:r>
                        <a:rPr lang="en-US" sz="1400" baseline="0" dirty="0" smtClean="0"/>
                        <a:t> [CFU/ml]</a:t>
                      </a:r>
                      <a:endParaRPr lang="he-IL" sz="1400" baseline="0" dirty="0" smtClean="0"/>
                    </a:p>
                    <a:p>
                      <a:pPr algn="ctr" rtl="1"/>
                      <a:r>
                        <a:rPr lang="en-US" sz="1400" baseline="0" dirty="0" smtClean="0"/>
                        <a:t>Κ=0.57</a:t>
                      </a:r>
                      <a:endParaRPr lang="he-IL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PLS - Emission spectrum upon excitation at 275 nm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2459"/>
                  </a:ext>
                </a:extLst>
              </a:tr>
              <a:tr h="52441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&gt;90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&lt;90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Actual</a:t>
                      </a:r>
                    </a:p>
                    <a:p>
                      <a:pPr algn="ctr" rtl="1"/>
                      <a:r>
                        <a:rPr lang="en-US" sz="1400" dirty="0" smtClean="0"/>
                        <a:t>[CFU/ml]</a:t>
                      </a:r>
                      <a:endParaRPr lang="he-IL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845409"/>
                  </a:ext>
                </a:extLst>
              </a:tr>
              <a:tr h="52441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48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48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47641"/>
                  </a:ext>
                </a:extLst>
              </a:tr>
              <a:tr h="52441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9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&gt;90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91536"/>
                  </a:ext>
                </a:extLst>
              </a:tr>
              <a:tr h="52441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57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53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4138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96932"/>
              </p:ext>
            </p:extLst>
          </p:nvPr>
        </p:nvGraphicFramePr>
        <p:xfrm>
          <a:off x="182092" y="3817206"/>
          <a:ext cx="4952194" cy="26220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4757">
                  <a:extLst>
                    <a:ext uri="{9D8B030D-6E8A-4147-A177-3AD203B41FA5}">
                      <a16:colId xmlns:a16="http://schemas.microsoft.com/office/drawing/2014/main" val="1417823644"/>
                    </a:ext>
                  </a:extLst>
                </a:gridCol>
                <a:gridCol w="1064757">
                  <a:extLst>
                    <a:ext uri="{9D8B030D-6E8A-4147-A177-3AD203B41FA5}">
                      <a16:colId xmlns:a16="http://schemas.microsoft.com/office/drawing/2014/main" val="4191376634"/>
                    </a:ext>
                  </a:extLst>
                </a:gridCol>
                <a:gridCol w="1064757">
                  <a:extLst>
                    <a:ext uri="{9D8B030D-6E8A-4147-A177-3AD203B41FA5}">
                      <a16:colId xmlns:a16="http://schemas.microsoft.com/office/drawing/2014/main" val="1461819592"/>
                    </a:ext>
                  </a:extLst>
                </a:gridCol>
                <a:gridCol w="693166">
                  <a:extLst>
                    <a:ext uri="{9D8B030D-6E8A-4147-A177-3AD203B41FA5}">
                      <a16:colId xmlns:a16="http://schemas.microsoft.com/office/drawing/2014/main" val="2213566517"/>
                    </a:ext>
                  </a:extLst>
                </a:gridCol>
                <a:gridCol w="1064757">
                  <a:extLst>
                    <a:ext uri="{9D8B030D-6E8A-4147-A177-3AD203B41FA5}">
                      <a16:colId xmlns:a16="http://schemas.microsoft.com/office/drawing/2014/main" val="1765368802"/>
                    </a:ext>
                  </a:extLst>
                </a:gridCol>
              </a:tblGrid>
              <a:tr h="524410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Prediction</a:t>
                      </a:r>
                      <a:r>
                        <a:rPr lang="en-US" sz="1400" baseline="0" dirty="0" smtClean="0"/>
                        <a:t> [CFU/ml]</a:t>
                      </a:r>
                      <a:endParaRPr lang="he-IL" sz="1400" baseline="0" dirty="0" smtClean="0"/>
                    </a:p>
                    <a:p>
                      <a:pPr algn="ctr" rtl="1"/>
                      <a:r>
                        <a:rPr lang="en-US" sz="1400" baseline="0" dirty="0" smtClean="0"/>
                        <a:t>Κ=0.65</a:t>
                      </a:r>
                      <a:endParaRPr lang="he-IL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PLS 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Full EEM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2459"/>
                  </a:ext>
                </a:extLst>
              </a:tr>
              <a:tr h="52441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&gt;90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&lt;90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Actual</a:t>
                      </a:r>
                    </a:p>
                    <a:p>
                      <a:pPr algn="ctr" rtl="1"/>
                      <a:r>
                        <a:rPr lang="en-US" sz="1400" dirty="0" smtClean="0"/>
                        <a:t>[CFU/ml]</a:t>
                      </a:r>
                      <a:endParaRPr lang="he-IL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845409"/>
                  </a:ext>
                </a:extLst>
              </a:tr>
              <a:tr h="52441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48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2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46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47641"/>
                  </a:ext>
                </a:extLst>
              </a:tr>
              <a:tr h="52441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9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6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3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&gt;90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91536"/>
                  </a:ext>
                </a:extLst>
              </a:tr>
              <a:tr h="52441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57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53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4138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11771" y="133157"/>
            <a:ext cx="342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dirty="0"/>
              <a:t>Excitation 275 nm / Emission 362 nm</a:t>
            </a:r>
            <a:endParaRPr lang="he-I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92064"/>
              </p:ext>
            </p:extLst>
          </p:nvPr>
        </p:nvGraphicFramePr>
        <p:xfrm>
          <a:off x="4183671" y="557915"/>
          <a:ext cx="3420000" cy="2340001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03362">
                  <a:extLst>
                    <a:ext uri="{9D8B030D-6E8A-4147-A177-3AD203B41FA5}">
                      <a16:colId xmlns:a16="http://schemas.microsoft.com/office/drawing/2014/main" val="1417823644"/>
                    </a:ext>
                  </a:extLst>
                </a:gridCol>
                <a:gridCol w="703362">
                  <a:extLst>
                    <a:ext uri="{9D8B030D-6E8A-4147-A177-3AD203B41FA5}">
                      <a16:colId xmlns:a16="http://schemas.microsoft.com/office/drawing/2014/main" val="4191376634"/>
                    </a:ext>
                  </a:extLst>
                </a:gridCol>
                <a:gridCol w="534979">
                  <a:extLst>
                    <a:ext uri="{9D8B030D-6E8A-4147-A177-3AD203B41FA5}">
                      <a16:colId xmlns:a16="http://schemas.microsoft.com/office/drawing/2014/main" val="1461819592"/>
                    </a:ext>
                  </a:extLst>
                </a:gridCol>
                <a:gridCol w="561521">
                  <a:extLst>
                    <a:ext uri="{9D8B030D-6E8A-4147-A177-3AD203B41FA5}">
                      <a16:colId xmlns:a16="http://schemas.microsoft.com/office/drawing/2014/main" val="2213566517"/>
                    </a:ext>
                  </a:extLst>
                </a:gridCol>
                <a:gridCol w="916776">
                  <a:extLst>
                    <a:ext uri="{9D8B030D-6E8A-4147-A177-3AD203B41FA5}">
                      <a16:colId xmlns:a16="http://schemas.microsoft.com/office/drawing/2014/main" val="1765368802"/>
                    </a:ext>
                  </a:extLst>
                </a:gridCol>
              </a:tblGrid>
              <a:tr h="531665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Prediction</a:t>
                      </a:r>
                      <a:r>
                        <a:rPr lang="en-US" sz="1400" baseline="0" dirty="0" smtClean="0"/>
                        <a:t> [CFU/ml]</a:t>
                      </a:r>
                      <a:endParaRPr lang="he-IL" sz="1400" baseline="0" dirty="0" smtClean="0"/>
                    </a:p>
                    <a:p>
                      <a:pPr algn="ctr" rtl="1"/>
                      <a:r>
                        <a:rPr lang="en-US" sz="1400" baseline="0" dirty="0" smtClean="0"/>
                        <a:t>Κ=0.57</a:t>
                      </a:r>
                      <a:endParaRPr lang="he-IL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2459"/>
                  </a:ext>
                </a:extLst>
              </a:tr>
              <a:tr h="42555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&gt;90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&lt;90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Actual</a:t>
                      </a:r>
                    </a:p>
                    <a:p>
                      <a:pPr algn="ctr" rtl="1"/>
                      <a:r>
                        <a:rPr lang="en-US" sz="1400" dirty="0" smtClean="0"/>
                        <a:t>[CFU/ml]</a:t>
                      </a:r>
                      <a:endParaRPr lang="he-IL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845409"/>
                  </a:ext>
                </a:extLst>
              </a:tr>
              <a:tr h="42555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48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48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47641"/>
                  </a:ext>
                </a:extLst>
              </a:tr>
              <a:tr h="42555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9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&gt;90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91536"/>
                  </a:ext>
                </a:extLst>
              </a:tr>
              <a:tr h="53166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57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53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4138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183671" y="-58754"/>
            <a:ext cx="342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dirty="0"/>
              <a:t>PLS - Emission spectrum </a:t>
            </a:r>
            <a:endParaRPr lang="en-US" dirty="0" smtClean="0"/>
          </a:p>
          <a:p>
            <a:pPr algn="ctr" rtl="1"/>
            <a:r>
              <a:rPr lang="en-US" dirty="0" smtClean="0"/>
              <a:t>upon </a:t>
            </a:r>
            <a:r>
              <a:rPr lang="en-US" dirty="0"/>
              <a:t>excitation at 275 nm</a:t>
            </a:r>
            <a:endParaRPr lang="he-IL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62099"/>
              </p:ext>
            </p:extLst>
          </p:nvPr>
        </p:nvGraphicFramePr>
        <p:xfrm>
          <a:off x="7906706" y="557915"/>
          <a:ext cx="3419999" cy="234053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03362">
                  <a:extLst>
                    <a:ext uri="{9D8B030D-6E8A-4147-A177-3AD203B41FA5}">
                      <a16:colId xmlns:a16="http://schemas.microsoft.com/office/drawing/2014/main" val="1417823644"/>
                    </a:ext>
                  </a:extLst>
                </a:gridCol>
                <a:gridCol w="703362">
                  <a:extLst>
                    <a:ext uri="{9D8B030D-6E8A-4147-A177-3AD203B41FA5}">
                      <a16:colId xmlns:a16="http://schemas.microsoft.com/office/drawing/2014/main" val="4191376634"/>
                    </a:ext>
                  </a:extLst>
                </a:gridCol>
                <a:gridCol w="534979">
                  <a:extLst>
                    <a:ext uri="{9D8B030D-6E8A-4147-A177-3AD203B41FA5}">
                      <a16:colId xmlns:a16="http://schemas.microsoft.com/office/drawing/2014/main" val="1461819592"/>
                    </a:ext>
                  </a:extLst>
                </a:gridCol>
                <a:gridCol w="561520">
                  <a:extLst>
                    <a:ext uri="{9D8B030D-6E8A-4147-A177-3AD203B41FA5}">
                      <a16:colId xmlns:a16="http://schemas.microsoft.com/office/drawing/2014/main" val="2213566517"/>
                    </a:ext>
                  </a:extLst>
                </a:gridCol>
                <a:gridCol w="916776">
                  <a:extLst>
                    <a:ext uri="{9D8B030D-6E8A-4147-A177-3AD203B41FA5}">
                      <a16:colId xmlns:a16="http://schemas.microsoft.com/office/drawing/2014/main" val="1765368802"/>
                    </a:ext>
                  </a:extLst>
                </a:gridCol>
              </a:tblGrid>
              <a:tr h="517630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Prediction</a:t>
                      </a:r>
                      <a:r>
                        <a:rPr lang="en-US" sz="1400" baseline="0" dirty="0" smtClean="0"/>
                        <a:t> [CFU/ml]</a:t>
                      </a:r>
                      <a:endParaRPr lang="he-IL" sz="1400" baseline="0" dirty="0" smtClean="0"/>
                    </a:p>
                    <a:p>
                      <a:pPr algn="ctr" rtl="1"/>
                      <a:r>
                        <a:rPr lang="en-US" sz="1400" baseline="0" dirty="0" smtClean="0"/>
                        <a:t>Κ=0.65</a:t>
                      </a:r>
                      <a:endParaRPr lang="he-IL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52459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&gt;90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&lt;90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Actual</a:t>
                      </a:r>
                    </a:p>
                    <a:p>
                      <a:pPr algn="ctr" rtl="1"/>
                      <a:r>
                        <a:rPr lang="en-US" sz="1400" dirty="0" smtClean="0"/>
                        <a:t>[CFU/ml]</a:t>
                      </a:r>
                      <a:endParaRPr lang="he-IL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845409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48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2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46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47641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9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6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3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&gt;90</a:t>
                      </a:r>
                      <a:endParaRPr lang="he-IL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91536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57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53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Total</a:t>
                      </a:r>
                      <a:endParaRPr lang="he-IL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4138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906705" y="133157"/>
            <a:ext cx="342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dirty="0" smtClean="0"/>
              <a:t>PLS – Full EEM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070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173</Words>
  <Application>Microsoft Office PowerPoint</Application>
  <PresentationFormat>Widescreen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2018-08-12T06:11:23Z</dcterms:created>
  <dcterms:modified xsi:type="dcterms:W3CDTF">2018-08-12T14:58:00Z</dcterms:modified>
</cp:coreProperties>
</file>