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p:scale>
          <a:sx n="75" d="100"/>
          <a:sy n="75" d="100"/>
        </p:scale>
        <p:origin x="1188" y="9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CEB768-0C9C-4589-847D-796E1FC56666}"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F66250-B544-460E-9776-7FFD96C5D2AE}" type="slidenum">
              <a:rPr lang="en-US" smtClean="0"/>
              <a:t>‹#›</a:t>
            </a:fld>
            <a:endParaRPr lang="en-US"/>
          </a:p>
        </p:txBody>
      </p:sp>
    </p:spTree>
    <p:extLst>
      <p:ext uri="{BB962C8B-B14F-4D97-AF65-F5344CB8AC3E}">
        <p14:creationId xmlns:p14="http://schemas.microsoft.com/office/powerpoint/2010/main" val="4241839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CEB768-0C9C-4589-847D-796E1FC56666}"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F66250-B544-460E-9776-7FFD96C5D2AE}" type="slidenum">
              <a:rPr lang="en-US" smtClean="0"/>
              <a:t>‹#›</a:t>
            </a:fld>
            <a:endParaRPr lang="en-US"/>
          </a:p>
        </p:txBody>
      </p:sp>
    </p:spTree>
    <p:extLst>
      <p:ext uri="{BB962C8B-B14F-4D97-AF65-F5344CB8AC3E}">
        <p14:creationId xmlns:p14="http://schemas.microsoft.com/office/powerpoint/2010/main" val="3095630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CEB768-0C9C-4589-847D-796E1FC56666}"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F66250-B544-460E-9776-7FFD96C5D2AE}" type="slidenum">
              <a:rPr lang="en-US" smtClean="0"/>
              <a:t>‹#›</a:t>
            </a:fld>
            <a:endParaRPr lang="en-US"/>
          </a:p>
        </p:txBody>
      </p:sp>
    </p:spTree>
    <p:extLst>
      <p:ext uri="{BB962C8B-B14F-4D97-AF65-F5344CB8AC3E}">
        <p14:creationId xmlns:p14="http://schemas.microsoft.com/office/powerpoint/2010/main" val="3893195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CEB768-0C9C-4589-847D-796E1FC56666}"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F66250-B544-460E-9776-7FFD96C5D2AE}" type="slidenum">
              <a:rPr lang="en-US" smtClean="0"/>
              <a:t>‹#›</a:t>
            </a:fld>
            <a:endParaRPr lang="en-US"/>
          </a:p>
        </p:txBody>
      </p:sp>
    </p:spTree>
    <p:extLst>
      <p:ext uri="{BB962C8B-B14F-4D97-AF65-F5344CB8AC3E}">
        <p14:creationId xmlns:p14="http://schemas.microsoft.com/office/powerpoint/2010/main" val="595979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CEB768-0C9C-4589-847D-796E1FC56666}"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F66250-B544-460E-9776-7FFD96C5D2AE}" type="slidenum">
              <a:rPr lang="en-US" smtClean="0"/>
              <a:t>‹#›</a:t>
            </a:fld>
            <a:endParaRPr lang="en-US"/>
          </a:p>
        </p:txBody>
      </p:sp>
    </p:spTree>
    <p:extLst>
      <p:ext uri="{BB962C8B-B14F-4D97-AF65-F5344CB8AC3E}">
        <p14:creationId xmlns:p14="http://schemas.microsoft.com/office/powerpoint/2010/main" val="46671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CEB768-0C9C-4589-847D-796E1FC56666}" type="datetimeFigureOut">
              <a:rPr lang="en-US" smtClean="0"/>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F66250-B544-460E-9776-7FFD96C5D2AE}" type="slidenum">
              <a:rPr lang="en-US" smtClean="0"/>
              <a:t>‹#›</a:t>
            </a:fld>
            <a:endParaRPr lang="en-US"/>
          </a:p>
        </p:txBody>
      </p:sp>
    </p:spTree>
    <p:extLst>
      <p:ext uri="{BB962C8B-B14F-4D97-AF65-F5344CB8AC3E}">
        <p14:creationId xmlns:p14="http://schemas.microsoft.com/office/powerpoint/2010/main" val="630747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CEB768-0C9C-4589-847D-796E1FC56666}" type="datetimeFigureOut">
              <a:rPr lang="en-US" smtClean="0"/>
              <a:t>5/29/2020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F66250-B544-460E-9776-7FFD96C5D2AE}" type="slidenum">
              <a:rPr lang="en-US" smtClean="0"/>
              <a:t>‹#›</a:t>
            </a:fld>
            <a:endParaRPr lang="en-US"/>
          </a:p>
        </p:txBody>
      </p:sp>
    </p:spTree>
    <p:extLst>
      <p:ext uri="{BB962C8B-B14F-4D97-AF65-F5344CB8AC3E}">
        <p14:creationId xmlns:p14="http://schemas.microsoft.com/office/powerpoint/2010/main" val="2351811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CEB768-0C9C-4589-847D-796E1FC56666}" type="datetimeFigureOut">
              <a:rPr lang="en-US" smtClean="0"/>
              <a:t>5/29/2020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F66250-B544-460E-9776-7FFD96C5D2AE}" type="slidenum">
              <a:rPr lang="en-US" smtClean="0"/>
              <a:t>‹#›</a:t>
            </a:fld>
            <a:endParaRPr lang="en-US"/>
          </a:p>
        </p:txBody>
      </p:sp>
    </p:spTree>
    <p:extLst>
      <p:ext uri="{BB962C8B-B14F-4D97-AF65-F5344CB8AC3E}">
        <p14:creationId xmlns:p14="http://schemas.microsoft.com/office/powerpoint/2010/main" val="2963497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CEB768-0C9C-4589-847D-796E1FC56666}" type="datetimeFigureOut">
              <a:rPr lang="en-US" smtClean="0"/>
              <a:t>5/29/2020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F66250-B544-460E-9776-7FFD96C5D2AE}" type="slidenum">
              <a:rPr lang="en-US" smtClean="0"/>
              <a:t>‹#›</a:t>
            </a:fld>
            <a:endParaRPr lang="en-US"/>
          </a:p>
        </p:txBody>
      </p:sp>
    </p:spTree>
    <p:extLst>
      <p:ext uri="{BB962C8B-B14F-4D97-AF65-F5344CB8AC3E}">
        <p14:creationId xmlns:p14="http://schemas.microsoft.com/office/powerpoint/2010/main" val="286985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EB768-0C9C-4589-847D-796E1FC56666}" type="datetimeFigureOut">
              <a:rPr lang="en-US" smtClean="0"/>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F66250-B544-460E-9776-7FFD96C5D2AE}" type="slidenum">
              <a:rPr lang="en-US" smtClean="0"/>
              <a:t>‹#›</a:t>
            </a:fld>
            <a:endParaRPr lang="en-US"/>
          </a:p>
        </p:txBody>
      </p:sp>
    </p:spTree>
    <p:extLst>
      <p:ext uri="{BB962C8B-B14F-4D97-AF65-F5344CB8AC3E}">
        <p14:creationId xmlns:p14="http://schemas.microsoft.com/office/powerpoint/2010/main" val="2321225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EB768-0C9C-4589-847D-796E1FC56666}" type="datetimeFigureOut">
              <a:rPr lang="en-US" smtClean="0"/>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F66250-B544-460E-9776-7FFD96C5D2AE}" type="slidenum">
              <a:rPr lang="en-US" smtClean="0"/>
              <a:t>‹#›</a:t>
            </a:fld>
            <a:endParaRPr lang="en-US"/>
          </a:p>
        </p:txBody>
      </p:sp>
    </p:spTree>
    <p:extLst>
      <p:ext uri="{BB962C8B-B14F-4D97-AF65-F5344CB8AC3E}">
        <p14:creationId xmlns:p14="http://schemas.microsoft.com/office/powerpoint/2010/main" val="4061344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CEB768-0C9C-4589-847D-796E1FC56666}" type="datetimeFigureOut">
              <a:rPr lang="en-US" smtClean="0"/>
              <a:t>5/29/2020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F66250-B544-460E-9776-7FFD96C5D2AE}" type="slidenum">
              <a:rPr lang="en-US" smtClean="0"/>
              <a:t>‹#›</a:t>
            </a:fld>
            <a:endParaRPr lang="en-US"/>
          </a:p>
        </p:txBody>
      </p:sp>
    </p:spTree>
    <p:extLst>
      <p:ext uri="{BB962C8B-B14F-4D97-AF65-F5344CB8AC3E}">
        <p14:creationId xmlns:p14="http://schemas.microsoft.com/office/powerpoint/2010/main" val="1844112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851055497"/>
              </p:ext>
            </p:extLst>
          </p:nvPr>
        </p:nvGraphicFramePr>
        <p:xfrm>
          <a:off x="182399" y="843075"/>
          <a:ext cx="5729126" cy="1773555"/>
        </p:xfrm>
        <a:graphic>
          <a:graphicData uri="http://schemas.openxmlformats.org/drawingml/2006/table">
            <a:tbl>
              <a:tblPr/>
              <a:tblGrid>
                <a:gridCol w="1462032"/>
                <a:gridCol w="1462032"/>
                <a:gridCol w="816018"/>
                <a:gridCol w="1173026"/>
                <a:gridCol w="816018"/>
              </a:tblGrid>
              <a:tr h="190500">
                <a:tc>
                  <a:txBody>
                    <a:bodyPr/>
                    <a:lstStyle/>
                    <a:p>
                      <a:pPr algn="l" fontAlgn="b"/>
                      <a:r>
                        <a:rPr lang="en-US" sz="1600" b="1" i="0" u="none" strike="noStrike" dirty="0">
                          <a:solidFill>
                            <a:srgbClr val="FFFFFF"/>
                          </a:solidFill>
                          <a:effectLst/>
                          <a:latin typeface="Calibri" panose="020F0502020204030204" pitchFamily="34" charset="0"/>
                        </a:rPr>
                        <a:t>var1</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600" b="1" i="0" u="none" strike="noStrike">
                          <a:solidFill>
                            <a:srgbClr val="FFFFFF"/>
                          </a:solidFill>
                          <a:effectLst/>
                          <a:latin typeface="Calibri" panose="020F0502020204030204" pitchFamily="34" charset="0"/>
                        </a:rPr>
                        <a:t>var2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600" b="1" i="0" u="none" strike="noStrike">
                          <a:solidFill>
                            <a:srgbClr val="FFFFFF"/>
                          </a:solidFill>
                          <a:effectLst/>
                          <a:latin typeface="Calibri" panose="020F0502020204030204" pitchFamily="34" charset="0"/>
                        </a:rPr>
                        <a:t>r</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600" b="1" i="0" u="none" strike="noStrike">
                          <a:solidFill>
                            <a:srgbClr val="FFFFFF"/>
                          </a:solidFill>
                          <a:effectLst/>
                          <a:latin typeface="Calibri" panose="020F0502020204030204" pitchFamily="34" charset="0"/>
                        </a:rPr>
                        <a:t>pvalue</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600" b="1" i="0" u="none" strike="noStrike">
                          <a:solidFill>
                            <a:srgbClr val="FFFFFF"/>
                          </a:solidFill>
                          <a:effectLst/>
                          <a:latin typeface="Calibri" panose="020F0502020204030204" pitchFamily="34" charset="0"/>
                        </a:rPr>
                        <a:t>rsq</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190500">
                <a:tc>
                  <a:txBody>
                    <a:bodyPr/>
                    <a:lstStyle/>
                    <a:p>
                      <a:pPr algn="l" fontAlgn="b"/>
                      <a:r>
                        <a:rPr lang="en-US" sz="1600" b="0" i="0" u="none" strike="noStrike" dirty="0">
                          <a:solidFill>
                            <a:srgbClr val="000000"/>
                          </a:solidFill>
                          <a:effectLst/>
                          <a:latin typeface="Calibri" panose="020F0502020204030204" pitchFamily="34" charset="0"/>
                        </a:rPr>
                        <a:t>anosmia</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DISCRIMINATION</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6100"/>
                          </a:solidFill>
                          <a:effectLst/>
                          <a:latin typeface="Calibri" panose="020F0502020204030204" pitchFamily="34" charset="0"/>
                        </a:rPr>
                        <a:t>0.708713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1600" b="0" i="0" u="none" strike="noStrike">
                          <a:solidFill>
                            <a:srgbClr val="000000"/>
                          </a:solidFill>
                          <a:effectLst/>
                          <a:latin typeface="Calibri" panose="020F0502020204030204" pitchFamily="34" charset="0"/>
                        </a:rPr>
                        <a:t>0.00211659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0.502275</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600" b="0" i="0" u="none" strike="noStrike">
                          <a:solidFill>
                            <a:srgbClr val="000000"/>
                          </a:solidFill>
                          <a:effectLst/>
                          <a:latin typeface="Calibri" panose="020F0502020204030204" pitchFamily="34" charset="0"/>
                        </a:rPr>
                        <a:t>MONO</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PSYHCO</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9C0006"/>
                          </a:solidFill>
                          <a:effectLst/>
                          <a:latin typeface="Calibri" panose="020F0502020204030204" pitchFamily="34" charset="0"/>
                        </a:rPr>
                        <a:t>-0.71853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1600" b="0" i="0" u="none" strike="noStrike">
                          <a:solidFill>
                            <a:srgbClr val="000000"/>
                          </a:solidFill>
                          <a:effectLst/>
                          <a:latin typeface="Calibri" panose="020F0502020204030204" pitchFamily="34" charset="0"/>
                        </a:rPr>
                        <a:t>0.001713953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0.516291</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600" b="0" i="0" u="none" strike="noStrike">
                          <a:solidFill>
                            <a:srgbClr val="000000"/>
                          </a:solidFill>
                          <a:effectLst/>
                          <a:latin typeface="Calibri" panose="020F0502020204030204" pitchFamily="34" charset="0"/>
                        </a:rPr>
                        <a:t>ATTEN</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age</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9C0006"/>
                          </a:solidFill>
                          <a:effectLst/>
                          <a:latin typeface="Calibri" panose="020F0502020204030204" pitchFamily="34" charset="0"/>
                        </a:rPr>
                        <a:t>-0.73895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1600" b="0" i="0" u="none" strike="noStrike">
                          <a:solidFill>
                            <a:srgbClr val="000000"/>
                          </a:solidFill>
                          <a:effectLst/>
                          <a:latin typeface="Calibri" panose="020F0502020204030204" pitchFamily="34" charset="0"/>
                        </a:rPr>
                        <a:t>0.001074435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0.546044</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600" b="0" i="0" u="none" strike="noStrike">
                          <a:solidFill>
                            <a:srgbClr val="000000"/>
                          </a:solidFill>
                          <a:effectLst/>
                          <a:latin typeface="Calibri" panose="020F0502020204030204" pitchFamily="34" charset="0"/>
                        </a:rPr>
                        <a:t>anosmia</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IDENTIFICATION</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6100"/>
                          </a:solidFill>
                          <a:effectLst/>
                          <a:latin typeface="Calibri" panose="020F0502020204030204" pitchFamily="34" charset="0"/>
                        </a:rPr>
                        <a:t>0.745499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1600" b="0" i="0" u="none" strike="noStrike">
                          <a:solidFill>
                            <a:srgbClr val="000000"/>
                          </a:solidFill>
                          <a:effectLst/>
                          <a:latin typeface="Calibri" panose="020F0502020204030204" pitchFamily="34" charset="0"/>
                        </a:rPr>
                        <a:t>0.000916724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0.555768</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600" b="0" i="0" u="none" strike="noStrike">
                          <a:solidFill>
                            <a:srgbClr val="000000"/>
                          </a:solidFill>
                          <a:effectLst/>
                          <a:latin typeface="Calibri" panose="020F0502020204030204" pitchFamily="34" charset="0"/>
                        </a:rPr>
                        <a:t>SLEEP TOT</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MONO</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9C0006"/>
                          </a:solidFill>
                          <a:effectLst/>
                          <a:latin typeface="Calibri" panose="020F0502020204030204" pitchFamily="34" charset="0"/>
                        </a:rPr>
                        <a:t>-0.80586</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1600" b="0" i="0" u="none" strike="noStrike">
                          <a:solidFill>
                            <a:srgbClr val="000000"/>
                          </a:solidFill>
                          <a:effectLst/>
                          <a:latin typeface="Calibri" panose="020F0502020204030204" pitchFamily="34" charset="0"/>
                        </a:rPr>
                        <a:t>0.000286444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0.649405</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600" b="0" i="0" u="none" strike="noStrike">
                          <a:solidFill>
                            <a:srgbClr val="000000"/>
                          </a:solidFill>
                          <a:effectLst/>
                          <a:latin typeface="Calibri" panose="020F0502020204030204" pitchFamily="34" charset="0"/>
                        </a:rPr>
                        <a:t>PSYHCO</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STRESS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9C0006"/>
                          </a:solidFill>
                          <a:effectLst/>
                          <a:latin typeface="Calibri" panose="020F0502020204030204" pitchFamily="34" charset="0"/>
                        </a:rPr>
                        <a:t>-0.84095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1600" b="0" i="0" u="none" strike="noStrike" dirty="0">
                          <a:solidFill>
                            <a:srgbClr val="000000"/>
                          </a:solidFill>
                          <a:effectLst/>
                          <a:latin typeface="Calibri" panose="020F0502020204030204" pitchFamily="34" charset="0"/>
                        </a:rPr>
                        <a:t>4.49E-05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0.707193</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TextBox 2"/>
          <p:cNvSpPr txBox="1"/>
          <p:nvPr/>
        </p:nvSpPr>
        <p:spPr>
          <a:xfrm>
            <a:off x="6058446" y="843074"/>
            <a:ext cx="6101479" cy="548152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rtl="1"/>
            <a:r>
              <a:rPr lang="he-IL" sz="1100" b="1" u="sng" dirty="0"/>
              <a:t>מה</a:t>
            </a:r>
            <a:r>
              <a:rPr lang="he-IL" sz="1100" b="1" u="sng" baseline="0" dirty="0"/>
              <a:t> אנחנו רואים כאן?</a:t>
            </a:r>
          </a:p>
          <a:p>
            <a:pPr algn="r" rtl="1"/>
            <a:endParaRPr lang="he-IL" sz="1100" baseline="0" dirty="0"/>
          </a:p>
          <a:p>
            <a:pPr algn="r" rtl="1"/>
            <a:r>
              <a:rPr lang="he-IL" sz="1100" baseline="0" dirty="0"/>
              <a:t>אנחנו רואים את הקשר בין שני משתנים: </a:t>
            </a:r>
            <a:r>
              <a:rPr lang="en-US" sz="1100" baseline="0" dirty="0"/>
              <a:t>Var1, Var2</a:t>
            </a:r>
            <a:r>
              <a:rPr lang="he-IL" sz="1100" baseline="0" dirty="0"/>
              <a:t>.</a:t>
            </a:r>
          </a:p>
          <a:p>
            <a:pPr algn="r" rtl="1"/>
            <a:endParaRPr lang="he-IL" sz="1100" baseline="0" dirty="0"/>
          </a:p>
          <a:p>
            <a:pPr algn="r" rtl="1"/>
            <a:r>
              <a:rPr lang="he-IL" sz="1100" dirty="0"/>
              <a:t>לכל קשר יש 3 ערכים:</a:t>
            </a:r>
            <a:r>
              <a:rPr lang="he-IL" sz="1100" baseline="0" dirty="0"/>
              <a:t> </a:t>
            </a:r>
          </a:p>
          <a:p>
            <a:pPr algn="r" rtl="1"/>
            <a:r>
              <a:rPr lang="he-IL" sz="1100" baseline="0" dirty="0"/>
              <a:t>מקדם הקורלציה: </a:t>
            </a:r>
            <a:r>
              <a:rPr lang="en-US" sz="1100" b="1" baseline="0" dirty="0"/>
              <a:t>r</a:t>
            </a:r>
            <a:r>
              <a:rPr lang="he-IL" sz="1100" baseline="0" dirty="0"/>
              <a:t> (בין -1 ל-1)</a:t>
            </a:r>
          </a:p>
          <a:p>
            <a:pPr algn="r" rtl="1"/>
            <a:r>
              <a:rPr lang="he-IL" sz="1100" baseline="0" dirty="0"/>
              <a:t>רמת המובהקות: </a:t>
            </a:r>
            <a:r>
              <a:rPr lang="en-US" sz="1100" b="1" baseline="0" dirty="0"/>
              <a:t>p</a:t>
            </a:r>
            <a:r>
              <a:rPr lang="he-IL" sz="1100" baseline="0" dirty="0"/>
              <a:t> (מסונן לערכים שהם מתחת ל 0.05)</a:t>
            </a:r>
          </a:p>
          <a:p>
            <a:pPr algn="r" rtl="1"/>
            <a:r>
              <a:rPr lang="he-IL" sz="1100" baseline="0" dirty="0"/>
              <a:t>מקדם הקורלציה בריבוע: </a:t>
            </a:r>
            <a:r>
              <a:rPr lang="en-US" sz="1100" b="1" baseline="0" dirty="0" err="1"/>
              <a:t>rsq</a:t>
            </a:r>
            <a:r>
              <a:rPr lang="he-IL" sz="1100" baseline="0" dirty="0"/>
              <a:t> (בין 0-1)</a:t>
            </a:r>
          </a:p>
          <a:p>
            <a:pPr algn="r" rtl="1"/>
            <a:endParaRPr lang="he-IL" sz="1100" baseline="0" dirty="0"/>
          </a:p>
          <a:p>
            <a:pPr algn="r" rtl="1"/>
            <a:r>
              <a:rPr lang="he-IL" sz="1100" b="1" baseline="0" dirty="0"/>
              <a:t>מקדם הקורלציה (</a:t>
            </a:r>
            <a:r>
              <a:rPr lang="en-US" sz="1100" b="1" baseline="0" dirty="0"/>
              <a:t>r</a:t>
            </a:r>
            <a:r>
              <a:rPr lang="he-IL" sz="1100" b="1" baseline="0" dirty="0"/>
              <a:t>)</a:t>
            </a:r>
            <a:r>
              <a:rPr lang="he-IL" sz="1100" baseline="0" dirty="0"/>
              <a:t> עונה על השאלה: כיצד עליה ב-א' משפיע על עליה ב-ב'. לדוגמה, ערך של 1 משמעותו שככל שא' עולה כך גם ב' עולה. כמו לדוגמה, ככל שכמות המים ששתית עולה, כך כמות הפעמים שתלך לשירותים עולה. ערך שלילי דומה ל"ככל שאדם שוקל יותר, הסיכוי שלו לנצח במרתון יורד".  ערך של 0 אומר שאין קשר</a:t>
            </a:r>
          </a:p>
          <a:p>
            <a:pPr algn="r" rtl="1"/>
            <a:endParaRPr lang="he-IL" sz="1100" baseline="0" dirty="0"/>
          </a:p>
          <a:p>
            <a:pPr algn="r" rtl="1"/>
            <a:r>
              <a:rPr lang="he-IL" sz="1100" b="1" baseline="0" dirty="0"/>
              <a:t>רמת המובהקות</a:t>
            </a:r>
            <a:r>
              <a:rPr lang="he-IL" sz="1100" baseline="0" dirty="0"/>
              <a:t> (</a:t>
            </a:r>
            <a:r>
              <a:rPr lang="en-US" sz="1100" baseline="0" dirty="0"/>
              <a:t>p</a:t>
            </a:r>
            <a:r>
              <a:rPr lang="he-IL" sz="1100" baseline="0" dirty="0"/>
              <a:t>) עונה על השאלה: האם הקורלציה מובהקת באופן סטטיסטי (או במילים אחרות, האם היא מפתיעה או אקראית). נהוג להשתמש בערך של 0.05 כהגדרה לתופעה שהיא "מפתיעה", כלומר לא סביר שהיא אקראית. קצת כמו לקבל 10 פעמים ברצף 6 בקוביות.</a:t>
            </a:r>
          </a:p>
          <a:p>
            <a:pPr algn="r" rtl="1"/>
            <a:endParaRPr lang="he-IL" sz="1100" baseline="0" dirty="0"/>
          </a:p>
          <a:p>
            <a:pPr algn="r" rtl="1"/>
            <a:r>
              <a:rPr lang="he-IL" sz="1100" b="1" baseline="0" dirty="0"/>
              <a:t>מקדם הקורלציה בריבוע</a:t>
            </a:r>
            <a:r>
              <a:rPr lang="he-IL" sz="1100" b="0" baseline="0" dirty="0"/>
              <a:t> (</a:t>
            </a:r>
            <a:r>
              <a:rPr lang="en-US" sz="1100" b="0" baseline="0" dirty="0" err="1"/>
              <a:t>rsq</a:t>
            </a:r>
            <a:r>
              <a:rPr lang="he-IL" sz="1100" b="0" baseline="0" dirty="0"/>
              <a:t>)</a:t>
            </a:r>
            <a:r>
              <a:rPr lang="he-IL" sz="1100" baseline="0" dirty="0"/>
              <a:t> עונה על השאלה כמה ממשתנה א' מוסבר על ידי משתנה ב'. כך לדוגמה אם אנסה לחזות את אורך השיער של חייל לפי הביקור האחרון שלו במספרה, כנראה שיהיה לי </a:t>
            </a:r>
            <a:r>
              <a:rPr lang="en-US" sz="1100" baseline="0" dirty="0"/>
              <a:t>R</a:t>
            </a:r>
            <a:r>
              <a:rPr lang="en-US" sz="1100" baseline="30000" dirty="0"/>
              <a:t>2</a:t>
            </a:r>
            <a:r>
              <a:rPr lang="en-US" sz="1100" baseline="0" dirty="0"/>
              <a:t>&gt;0.9</a:t>
            </a:r>
            <a:r>
              <a:rPr lang="he-IL" sz="1100" baseline="0" dirty="0"/>
              <a:t> (יכולת חיזוי גבוהה), לעומת זאת, אם אנסה לחזות את הטמפ' לפי מחיר החמאה, כנראה שיהיה לי </a:t>
            </a:r>
            <a:r>
              <a:rPr lang="en-US" sz="1100" baseline="0" dirty="0"/>
              <a:t>R</a:t>
            </a:r>
            <a:r>
              <a:rPr lang="en-US" sz="1100" baseline="30000" dirty="0"/>
              <a:t>2</a:t>
            </a:r>
            <a:r>
              <a:rPr lang="en-US" sz="1100" baseline="0" dirty="0"/>
              <a:t>&lt;0.2</a:t>
            </a:r>
            <a:r>
              <a:rPr lang="he-IL" sz="1100" baseline="0" dirty="0"/>
              <a:t>. שימי לב שבשני המקרים חשוב לחשב את רמת המובהקות! תמיד אפשר לקחת שני מדגמים ולחשב מהם </a:t>
            </a:r>
            <a:r>
              <a:rPr lang="en-US" sz="1100" baseline="0" dirty="0"/>
              <a:t>R</a:t>
            </a:r>
            <a:r>
              <a:rPr lang="he-IL" sz="1100" baseline="30000" dirty="0"/>
              <a:t>2</a:t>
            </a:r>
            <a:r>
              <a:rPr lang="he-IL" sz="1100" baseline="0" dirty="0"/>
              <a:t>, אבל זה כנראה חסר משמעות</a:t>
            </a:r>
            <a:endParaRPr lang="he-IL" sz="1100" b="0" baseline="0" dirty="0"/>
          </a:p>
          <a:p>
            <a:pPr algn="r" rtl="1"/>
            <a:endParaRPr lang="he-IL" sz="1100" b="0" baseline="0" dirty="0"/>
          </a:p>
          <a:p>
            <a:pPr algn="r" rtl="1"/>
            <a:r>
              <a:rPr lang="he-IL" sz="1100" b="0" u="sng" baseline="0" dirty="0"/>
              <a:t>הטבלה כאן כוללת רק ערכים שבהם: </a:t>
            </a:r>
          </a:p>
          <a:p>
            <a:pPr algn="r" rtl="1"/>
            <a:r>
              <a:rPr lang="en-US" sz="1100" b="0" baseline="0" dirty="0"/>
              <a:t>p&lt;0.05</a:t>
            </a:r>
          </a:p>
          <a:p>
            <a:pPr algn="r" rtl="1"/>
            <a:r>
              <a:rPr lang="en-US" sz="1100" b="0" baseline="0" dirty="0"/>
              <a:t>r</a:t>
            </a:r>
            <a:r>
              <a:rPr lang="en-US" sz="1100" b="0" baseline="30000" dirty="0"/>
              <a:t>2</a:t>
            </a:r>
            <a:r>
              <a:rPr lang="en-US" sz="1100" b="0" baseline="0" dirty="0"/>
              <a:t>&gt;0.5</a:t>
            </a:r>
            <a:endParaRPr lang="he-IL" sz="1100" b="0" baseline="0" dirty="0"/>
          </a:p>
          <a:p>
            <a:pPr algn="r" rtl="1"/>
            <a:endParaRPr lang="he-IL" sz="1100" b="0" baseline="0" dirty="0"/>
          </a:p>
          <a:p>
            <a:pPr algn="r" rtl="1"/>
            <a:r>
              <a:rPr lang="he-IL" sz="1100" b="0" baseline="0" dirty="0"/>
              <a:t>בנוסף, חתכתי באקסל ערכים שבהם ה-</a:t>
            </a:r>
            <a:r>
              <a:rPr lang="en-US" sz="1100" b="0" baseline="0" dirty="0"/>
              <a:t>r</a:t>
            </a:r>
            <a:r>
              <a:rPr lang="en-US" sz="1100" b="0" baseline="30000" dirty="0"/>
              <a:t>2</a:t>
            </a:r>
            <a:r>
              <a:rPr lang="en-US" sz="1100" b="0" baseline="0" dirty="0"/>
              <a:t>=1</a:t>
            </a:r>
            <a:r>
              <a:rPr lang="he-IL" sz="1100" b="0" baseline="0" dirty="0"/>
              <a:t> כי זה כנראה אותו ערך בשמות שונים או משהו כזה.</a:t>
            </a:r>
          </a:p>
          <a:p>
            <a:pPr algn="r" rtl="1"/>
            <a:r>
              <a:rPr lang="he-IL" sz="1100" b="0" baseline="0" dirty="0"/>
              <a:t>סך הכל נשארו 181 קורלציות רלוונטיות.</a:t>
            </a:r>
            <a:endParaRPr lang="he-IL" sz="1100" baseline="0" dirty="0"/>
          </a:p>
          <a:p>
            <a:pPr algn="r" rtl="1"/>
            <a:r>
              <a:rPr lang="he-IL" sz="1100" baseline="0" dirty="0"/>
              <a:t>הן ממוינות לפי מקדם הקורלציה בריבוע. </a:t>
            </a:r>
          </a:p>
          <a:p>
            <a:pPr algn="r" rtl="1"/>
            <a:r>
              <a:rPr lang="he-IL" sz="1100" baseline="0" dirty="0"/>
              <a:t>הצבעים מסמנים את רמת הקורלציה - אדום שלילי, ירוק חיובי, ועוצמת הצבע קשורה לעוצמה.</a:t>
            </a:r>
          </a:p>
          <a:p>
            <a:pPr algn="r" rtl="1"/>
            <a:endParaRPr lang="he-IL" sz="1100" baseline="0" dirty="0"/>
          </a:p>
          <a:p>
            <a:pPr algn="r" rtl="1"/>
            <a:endParaRPr lang="he-IL" sz="1100" baseline="0" dirty="0"/>
          </a:p>
          <a:p>
            <a:pPr algn="r" rtl="1"/>
            <a:endParaRPr lang="en-US" sz="1100" dirty="0"/>
          </a:p>
        </p:txBody>
      </p:sp>
      <p:sp>
        <p:nvSpPr>
          <p:cNvPr id="8" name="TextBox 7"/>
          <p:cNvSpPr txBox="1"/>
          <p:nvPr/>
        </p:nvSpPr>
        <p:spPr>
          <a:xfrm>
            <a:off x="466725" y="142875"/>
            <a:ext cx="11725275" cy="369332"/>
          </a:xfrm>
          <a:prstGeom prst="rect">
            <a:avLst/>
          </a:prstGeom>
          <a:noFill/>
        </p:spPr>
        <p:txBody>
          <a:bodyPr wrap="square" rtlCol="0">
            <a:spAutoFit/>
          </a:bodyPr>
          <a:lstStyle/>
          <a:p>
            <a:pPr algn="r" rtl="1"/>
            <a:r>
              <a:rPr lang="he-IL" dirty="0" smtClean="0"/>
              <a:t>קורלציות בין משתנים מהטבלה של הנתונים המעובדים ("סיכומי ציונים")</a:t>
            </a:r>
            <a:endParaRPr lang="en-US" dirty="0"/>
          </a:p>
        </p:txBody>
      </p:sp>
      <p:pic>
        <p:nvPicPr>
          <p:cNvPr id="9" name="Picture 8"/>
          <p:cNvPicPr>
            <a:picLocks noChangeAspect="1"/>
          </p:cNvPicPr>
          <p:nvPr/>
        </p:nvPicPr>
        <p:blipFill>
          <a:blip r:embed="rId2"/>
          <a:stretch>
            <a:fillRect/>
          </a:stretch>
        </p:blipFill>
        <p:spPr>
          <a:xfrm>
            <a:off x="182399" y="2947498"/>
            <a:ext cx="5650171" cy="3320585"/>
          </a:xfrm>
          <a:prstGeom prst="rect">
            <a:avLst/>
          </a:prstGeom>
        </p:spPr>
      </p:pic>
    </p:spTree>
    <p:extLst>
      <p:ext uri="{BB962C8B-B14F-4D97-AF65-F5344CB8AC3E}">
        <p14:creationId xmlns:p14="http://schemas.microsoft.com/office/powerpoint/2010/main" val="68469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0999" y="736600"/>
            <a:ext cx="10415922" cy="6121400"/>
          </a:xfrm>
          <a:prstGeom prst="rect">
            <a:avLst/>
          </a:prstGeom>
        </p:spPr>
      </p:pic>
      <p:sp>
        <p:nvSpPr>
          <p:cNvPr id="5" name="TextBox 4"/>
          <p:cNvSpPr txBox="1"/>
          <p:nvPr/>
        </p:nvSpPr>
        <p:spPr>
          <a:xfrm>
            <a:off x="466725" y="142875"/>
            <a:ext cx="11725275" cy="369332"/>
          </a:xfrm>
          <a:prstGeom prst="rect">
            <a:avLst/>
          </a:prstGeom>
          <a:noFill/>
        </p:spPr>
        <p:txBody>
          <a:bodyPr wrap="square" rtlCol="0">
            <a:spAutoFit/>
          </a:bodyPr>
          <a:lstStyle/>
          <a:p>
            <a:pPr algn="r" rtl="1"/>
            <a:r>
              <a:rPr lang="he-IL" dirty="0" smtClean="0"/>
              <a:t>קורלציות בין משתנים מהטבלה של הנתונים המעובדים ("סיכומי ציונים") – מפת קורלציה (</a:t>
            </a:r>
            <a:r>
              <a:rPr lang="en-US" dirty="0" smtClean="0"/>
              <a:t>r</a:t>
            </a:r>
            <a:r>
              <a:rPr lang="he-IL" dirty="0" smtClean="0"/>
              <a:t>)</a:t>
            </a:r>
            <a:endParaRPr lang="en-US" dirty="0"/>
          </a:p>
        </p:txBody>
      </p:sp>
    </p:spTree>
    <p:extLst>
      <p:ext uri="{BB962C8B-B14F-4D97-AF65-F5344CB8AC3E}">
        <p14:creationId xmlns:p14="http://schemas.microsoft.com/office/powerpoint/2010/main" val="2288797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61354" y="736600"/>
            <a:ext cx="10415924" cy="6121400"/>
          </a:xfrm>
          <a:prstGeom prst="rect">
            <a:avLst/>
          </a:prstGeom>
        </p:spPr>
      </p:pic>
      <p:sp>
        <p:nvSpPr>
          <p:cNvPr id="7" name="TextBox 6"/>
          <p:cNvSpPr txBox="1"/>
          <p:nvPr/>
        </p:nvSpPr>
        <p:spPr>
          <a:xfrm>
            <a:off x="466725" y="142875"/>
            <a:ext cx="11725275" cy="369332"/>
          </a:xfrm>
          <a:prstGeom prst="rect">
            <a:avLst/>
          </a:prstGeom>
          <a:noFill/>
        </p:spPr>
        <p:txBody>
          <a:bodyPr wrap="square" rtlCol="0">
            <a:spAutoFit/>
          </a:bodyPr>
          <a:lstStyle/>
          <a:p>
            <a:pPr algn="r" rtl="1"/>
            <a:r>
              <a:rPr lang="he-IL" dirty="0" smtClean="0"/>
              <a:t>קורלציות בין משתנים מהטבלה של הנתונים המעובדים ("סיכומי ציונים") – מפה: </a:t>
            </a:r>
            <a:r>
              <a:rPr lang="en-US" dirty="0" smtClean="0"/>
              <a:t>p&lt;0.05</a:t>
            </a:r>
            <a:endParaRPr lang="en-US" dirty="0"/>
          </a:p>
        </p:txBody>
      </p:sp>
    </p:spTree>
    <p:extLst>
      <p:ext uri="{BB962C8B-B14F-4D97-AF65-F5344CB8AC3E}">
        <p14:creationId xmlns:p14="http://schemas.microsoft.com/office/powerpoint/2010/main" val="3628723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66725" y="142875"/>
            <a:ext cx="11725275" cy="369332"/>
          </a:xfrm>
          <a:prstGeom prst="rect">
            <a:avLst/>
          </a:prstGeom>
          <a:noFill/>
        </p:spPr>
        <p:txBody>
          <a:bodyPr wrap="square" rtlCol="0">
            <a:spAutoFit/>
          </a:bodyPr>
          <a:lstStyle/>
          <a:p>
            <a:pPr algn="r" rtl="1"/>
            <a:r>
              <a:rPr lang="he-IL" dirty="0" smtClean="0"/>
              <a:t>קורלציות בין משתנים מהטבלה של הנתונים הגולמיים ("ציונים גולמיים")</a:t>
            </a:r>
            <a:endParaRPr lang="en-US" dirty="0"/>
          </a:p>
        </p:txBody>
      </p:sp>
      <p:graphicFrame>
        <p:nvGraphicFramePr>
          <p:cNvPr id="2" name="Table 1"/>
          <p:cNvGraphicFramePr>
            <a:graphicFrameLocks noGrp="1"/>
          </p:cNvGraphicFramePr>
          <p:nvPr/>
        </p:nvGraphicFramePr>
        <p:xfrm>
          <a:off x="290590" y="825495"/>
          <a:ext cx="3724119" cy="4351348"/>
        </p:xfrm>
        <a:graphic>
          <a:graphicData uri="http://schemas.openxmlformats.org/drawingml/2006/table">
            <a:tbl>
              <a:tblPr/>
              <a:tblGrid>
                <a:gridCol w="1105475"/>
                <a:gridCol w="1105475"/>
                <a:gridCol w="525297"/>
                <a:gridCol w="493936"/>
                <a:gridCol w="493936"/>
              </a:tblGrid>
              <a:tr h="117604">
                <a:tc>
                  <a:txBody>
                    <a:bodyPr/>
                    <a:lstStyle/>
                    <a:p>
                      <a:pPr algn="l" fontAlgn="b"/>
                      <a:r>
                        <a:rPr lang="en-US" sz="700" b="1" i="0" u="none" strike="noStrike" dirty="0">
                          <a:solidFill>
                            <a:srgbClr val="FFFFFF"/>
                          </a:solidFill>
                          <a:effectLst/>
                          <a:latin typeface="Calibri" panose="020F0502020204030204" pitchFamily="34" charset="0"/>
                        </a:rPr>
                        <a:t>var1</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700" b="1" i="0" u="none" strike="noStrike" dirty="0">
                          <a:solidFill>
                            <a:srgbClr val="FFFFFF"/>
                          </a:solidFill>
                          <a:effectLst/>
                          <a:latin typeface="Calibri" panose="020F0502020204030204" pitchFamily="34" charset="0"/>
                        </a:rPr>
                        <a:t>var2</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700" b="1" i="0" u="none" strike="noStrike" dirty="0">
                          <a:solidFill>
                            <a:srgbClr val="FFFFFF"/>
                          </a:solidFill>
                          <a:effectLst/>
                          <a:latin typeface="Calibri" panose="020F0502020204030204" pitchFamily="34" charset="0"/>
                        </a:rPr>
                        <a:t>r</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700" b="1" i="0" u="none" strike="noStrike" dirty="0" err="1">
                          <a:solidFill>
                            <a:srgbClr val="FFFFFF"/>
                          </a:solidFill>
                          <a:effectLst/>
                          <a:latin typeface="Calibri" panose="020F0502020204030204" pitchFamily="34" charset="0"/>
                        </a:rPr>
                        <a:t>pvalue</a:t>
                      </a:r>
                      <a:endParaRPr lang="en-US" sz="700" b="1" i="0" u="none" strike="noStrike" dirty="0">
                        <a:solidFill>
                          <a:srgbClr val="FFFFFF"/>
                        </a:solidFill>
                        <a:effectLst/>
                        <a:latin typeface="Calibri" panose="020F0502020204030204" pitchFamily="34" charset="0"/>
                      </a:endParaRP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700" b="1" i="0" u="none" strike="noStrike" dirty="0" err="1">
                          <a:solidFill>
                            <a:srgbClr val="FFFFFF"/>
                          </a:solidFill>
                          <a:effectLst/>
                          <a:latin typeface="Calibri" panose="020F0502020204030204" pitchFamily="34" charset="0"/>
                        </a:rPr>
                        <a:t>rsq</a:t>
                      </a:r>
                      <a:endParaRPr lang="en-US" sz="700" b="1" i="0" u="none" strike="noStrike" dirty="0">
                        <a:solidFill>
                          <a:srgbClr val="FFFFFF"/>
                        </a:solidFill>
                        <a:effectLst/>
                        <a:latin typeface="Calibri" panose="020F0502020204030204" pitchFamily="34" charset="0"/>
                      </a:endParaRP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117604">
                <a:tc>
                  <a:txBody>
                    <a:bodyPr/>
                    <a:lstStyle/>
                    <a:p>
                      <a:pPr algn="l" fontAlgn="b"/>
                      <a:r>
                        <a:rPr lang="en-US" sz="700" b="0" i="0" u="none" strike="noStrike">
                          <a:solidFill>
                            <a:srgbClr val="000000"/>
                          </a:solidFill>
                          <a:effectLst/>
                          <a:latin typeface="Calibri" panose="020F0502020204030204" pitchFamily="34" charset="0"/>
                        </a:rPr>
                        <a:t>DHBS 420</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driving habites E</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0.960382261</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C57D"/>
                    </a:solidFill>
                  </a:tcPr>
                </a:tc>
                <a:tc>
                  <a:txBody>
                    <a:bodyPr/>
                    <a:lstStyle/>
                    <a:p>
                      <a:pPr algn="r" fontAlgn="b"/>
                      <a:r>
                        <a:rPr lang="en-US" sz="700" b="0" i="0" u="none" strike="noStrike">
                          <a:solidFill>
                            <a:srgbClr val="000000"/>
                          </a:solidFill>
                          <a:effectLst/>
                          <a:latin typeface="Calibri" panose="020F0502020204030204" pitchFamily="34" charset="0"/>
                        </a:rPr>
                        <a:t>5.12E-08</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0.922334087</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anxiety10</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N215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0.951104004</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67D"/>
                    </a:solidFill>
                  </a:tcPr>
                </a:tc>
                <a:tc>
                  <a:txBody>
                    <a:bodyPr/>
                    <a:lstStyle/>
                    <a:p>
                      <a:pPr algn="r" fontAlgn="b"/>
                      <a:r>
                        <a:rPr lang="en-US" sz="700" b="0" i="0" u="none" strike="noStrike">
                          <a:solidFill>
                            <a:srgbClr val="000000"/>
                          </a:solidFill>
                          <a:effectLst/>
                          <a:latin typeface="Calibri" panose="020F0502020204030204" pitchFamily="34" charset="0"/>
                        </a:rPr>
                        <a:t>5.28E-08</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0.904598826</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anxiety10</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BACK2</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-0.951104004</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C6B"/>
                    </a:solidFill>
                  </a:tcPr>
                </a:tc>
                <a:tc>
                  <a:txBody>
                    <a:bodyPr/>
                    <a:lstStyle/>
                    <a:p>
                      <a:pPr algn="r" fontAlgn="b"/>
                      <a:r>
                        <a:rPr lang="en-US" sz="700" b="0" i="0" u="none" strike="noStrike">
                          <a:solidFill>
                            <a:srgbClr val="000000"/>
                          </a:solidFill>
                          <a:effectLst/>
                          <a:latin typeface="Calibri" panose="020F0502020204030204" pitchFamily="34" charset="0"/>
                        </a:rPr>
                        <a:t>5.28E-08</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0.904598826</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driving habites F</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driving habites G</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0.938647891</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6C87D"/>
                    </a:solidFill>
                  </a:tcPr>
                </a:tc>
                <a:tc>
                  <a:txBody>
                    <a:bodyPr/>
                    <a:lstStyle/>
                    <a:p>
                      <a:pPr algn="r" fontAlgn="b"/>
                      <a:r>
                        <a:rPr lang="en-US" sz="700" b="0" i="0" u="none" strike="noStrike">
                          <a:solidFill>
                            <a:srgbClr val="000000"/>
                          </a:solidFill>
                          <a:effectLst/>
                          <a:latin typeface="Calibri" panose="020F0502020204030204" pitchFamily="34" charset="0"/>
                        </a:rPr>
                        <a:t>6.74E-07</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0.881059863</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QL TOT</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QL1</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0.934805688</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C97E"/>
                    </a:solidFill>
                  </a:tcPr>
                </a:tc>
                <a:tc>
                  <a:txBody>
                    <a:bodyPr/>
                    <a:lstStyle/>
                    <a:p>
                      <a:pPr algn="r" fontAlgn="b"/>
                      <a:r>
                        <a:rPr lang="en-US" sz="700" b="0" i="0" u="none" strike="noStrike">
                          <a:solidFill>
                            <a:srgbClr val="000000"/>
                          </a:solidFill>
                          <a:effectLst/>
                          <a:latin typeface="Calibri" panose="020F0502020204030204" pitchFamily="34" charset="0"/>
                        </a:rPr>
                        <a:t>3.29E-07</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0.873861674</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driving habites B</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QL TOT</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0.932224043</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C97E"/>
                    </a:solidFill>
                  </a:tcPr>
                </a:tc>
                <a:tc>
                  <a:txBody>
                    <a:bodyPr/>
                    <a:lstStyle/>
                    <a:p>
                      <a:pPr algn="r" fontAlgn="b"/>
                      <a:r>
                        <a:rPr lang="en-US" sz="700" b="0" i="0" u="none" strike="noStrike">
                          <a:solidFill>
                            <a:srgbClr val="000000"/>
                          </a:solidFill>
                          <a:effectLst/>
                          <a:latin typeface="Calibri" panose="020F0502020204030204" pitchFamily="34" charset="0"/>
                        </a:rPr>
                        <a:t>4.21E-07</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0.869041666</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BACK11</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QL TOT</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0.931859201</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CA7E"/>
                    </a:solidFill>
                  </a:tcPr>
                </a:tc>
                <a:tc>
                  <a:txBody>
                    <a:bodyPr/>
                    <a:lstStyle/>
                    <a:p>
                      <a:pPr algn="r" fontAlgn="b"/>
                      <a:r>
                        <a:rPr lang="en-US" sz="700" b="0" i="0" u="none" strike="noStrike">
                          <a:solidFill>
                            <a:srgbClr val="000000"/>
                          </a:solidFill>
                          <a:effectLst/>
                          <a:latin typeface="Calibri" panose="020F0502020204030204" pitchFamily="34" charset="0"/>
                        </a:rPr>
                        <a:t>4.35E-07</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0.868361571</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driving habites D</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QL TOT</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0.931598475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CA7E"/>
                    </a:solidFill>
                  </a:tcPr>
                </a:tc>
                <a:tc>
                  <a:txBody>
                    <a:bodyPr/>
                    <a:lstStyle/>
                    <a:p>
                      <a:pPr algn="r" fontAlgn="b"/>
                      <a:r>
                        <a:rPr lang="en-US" sz="700" b="0" i="0" u="none" strike="noStrike">
                          <a:solidFill>
                            <a:srgbClr val="000000"/>
                          </a:solidFill>
                          <a:effectLst/>
                          <a:latin typeface="Calibri" panose="020F0502020204030204" pitchFamily="34" charset="0"/>
                        </a:rPr>
                        <a:t>4.46E-07</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0.867875719</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DHBS 425</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DHGB126</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0.925668144</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CB7E"/>
                    </a:solidFill>
                  </a:tcPr>
                </a:tc>
                <a:tc>
                  <a:txBody>
                    <a:bodyPr/>
                    <a:lstStyle/>
                    <a:p>
                      <a:pPr algn="r" fontAlgn="b"/>
                      <a:r>
                        <a:rPr lang="en-US" sz="700" b="0" i="0" u="none" strike="noStrike">
                          <a:solidFill>
                            <a:srgbClr val="000000"/>
                          </a:solidFill>
                          <a:effectLst/>
                          <a:latin typeface="Calibri" panose="020F0502020204030204" pitchFamily="34" charset="0"/>
                        </a:rPr>
                        <a:t>2.07E-06</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0.856861513</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MOCA ATTENTION MATH</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MYDH 3</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-0.892285049</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16C"/>
                    </a:solidFill>
                  </a:tcPr>
                </a:tc>
                <a:tc>
                  <a:txBody>
                    <a:bodyPr/>
                    <a:lstStyle/>
                    <a:p>
                      <a:pPr algn="r" fontAlgn="b"/>
                      <a:r>
                        <a:rPr lang="en-US" sz="700" b="0" i="0" u="none" strike="noStrike">
                          <a:solidFill>
                            <a:srgbClr val="000000"/>
                          </a:solidFill>
                          <a:effectLst/>
                          <a:latin typeface="Calibri" panose="020F0502020204030204" pitchFamily="34" charset="0"/>
                        </a:rPr>
                        <a:t>1.78E-05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0.796172608</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DHBS 425</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N204</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0.891472868</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D07F"/>
                    </a:solidFill>
                  </a:tcPr>
                </a:tc>
                <a:tc>
                  <a:txBody>
                    <a:bodyPr/>
                    <a:lstStyle/>
                    <a:p>
                      <a:pPr algn="r" fontAlgn="b"/>
                      <a:r>
                        <a:rPr lang="en-US" sz="700" b="0" i="0" u="none" strike="noStrike">
                          <a:solidFill>
                            <a:srgbClr val="000000"/>
                          </a:solidFill>
                          <a:effectLst/>
                          <a:latin typeface="Calibri" panose="020F0502020204030204" pitchFamily="34" charset="0"/>
                        </a:rPr>
                        <a:t>1.86E-05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0.794723875</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BACK4</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bigc13</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-0.891042111</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16C"/>
                    </a:solidFill>
                  </a:tcPr>
                </a:tc>
                <a:tc>
                  <a:txBody>
                    <a:bodyPr/>
                    <a:lstStyle/>
                    <a:p>
                      <a:pPr algn="r" fontAlgn="b"/>
                      <a:r>
                        <a:rPr lang="en-US" sz="700" b="0" i="0" u="none" strike="noStrike">
                          <a:solidFill>
                            <a:srgbClr val="000000"/>
                          </a:solidFill>
                          <a:effectLst/>
                          <a:latin typeface="Calibri" panose="020F0502020204030204" pitchFamily="34" charset="0"/>
                        </a:rPr>
                        <a:t>8.32E-06</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0.793956044</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BACK12</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BACK14</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0.888234788</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D17F"/>
                    </a:solidFill>
                  </a:tcPr>
                </a:tc>
                <a:tc>
                  <a:txBody>
                    <a:bodyPr/>
                    <a:lstStyle/>
                    <a:p>
                      <a:pPr algn="r" fontAlgn="b"/>
                      <a:r>
                        <a:rPr lang="en-US" sz="700" b="0" i="0" u="none" strike="noStrike">
                          <a:solidFill>
                            <a:srgbClr val="000000"/>
                          </a:solidFill>
                          <a:effectLst/>
                          <a:latin typeface="Calibri" panose="020F0502020204030204" pitchFamily="34" charset="0"/>
                        </a:rPr>
                        <a:t>9.75E-06</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0.788961039</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BACK14</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N214</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-0.888234788</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16C"/>
                    </a:solidFill>
                  </a:tcPr>
                </a:tc>
                <a:tc>
                  <a:txBody>
                    <a:bodyPr/>
                    <a:lstStyle/>
                    <a:p>
                      <a:pPr algn="r" fontAlgn="b"/>
                      <a:r>
                        <a:rPr lang="en-US" sz="700" b="0" i="0" u="none" strike="noStrike">
                          <a:solidFill>
                            <a:srgbClr val="000000"/>
                          </a:solidFill>
                          <a:effectLst/>
                          <a:latin typeface="Calibri" panose="020F0502020204030204" pitchFamily="34" charset="0"/>
                        </a:rPr>
                        <a:t>9.75E-06</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0.788961039</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driving habites A</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MOCA ATTENTION LETTERS</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-0.884823497</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16C"/>
                    </a:solidFill>
                  </a:tcPr>
                </a:tc>
                <a:tc>
                  <a:txBody>
                    <a:bodyPr/>
                    <a:lstStyle/>
                    <a:p>
                      <a:pPr algn="r" fontAlgn="b"/>
                      <a:r>
                        <a:rPr lang="en-US" sz="700" b="0" i="0" u="none" strike="noStrike">
                          <a:solidFill>
                            <a:srgbClr val="000000"/>
                          </a:solidFill>
                          <a:effectLst/>
                          <a:latin typeface="Calibri" panose="020F0502020204030204" pitchFamily="34" charset="0"/>
                        </a:rPr>
                        <a:t>2.62E-05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0.782912621</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anxiety10</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anxiety2</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0.873835315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AD380"/>
                    </a:solidFill>
                  </a:tcPr>
                </a:tc>
                <a:tc>
                  <a:txBody>
                    <a:bodyPr/>
                    <a:lstStyle/>
                    <a:p>
                      <a:pPr algn="r" fontAlgn="b"/>
                      <a:r>
                        <a:rPr lang="en-US" sz="700" b="0" i="0" u="none" strike="noStrike">
                          <a:solidFill>
                            <a:srgbClr val="000000"/>
                          </a:solidFill>
                          <a:effectLst/>
                          <a:latin typeface="Calibri" panose="020F0502020204030204" pitchFamily="34" charset="0"/>
                        </a:rPr>
                        <a:t>2.07E-05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0.763588157</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driving habites J</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MYDH 3</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0.873270593</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D380"/>
                    </a:solidFill>
                  </a:tcPr>
                </a:tc>
                <a:tc>
                  <a:txBody>
                    <a:bodyPr/>
                    <a:lstStyle/>
                    <a:p>
                      <a:pPr algn="r" fontAlgn="b"/>
                      <a:r>
                        <a:rPr lang="en-US" sz="700" b="0" i="0" u="none" strike="noStrike">
                          <a:solidFill>
                            <a:srgbClr val="000000"/>
                          </a:solidFill>
                          <a:effectLst/>
                          <a:latin typeface="Calibri" panose="020F0502020204030204" pitchFamily="34" charset="0"/>
                        </a:rPr>
                        <a:t>2.13E-05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0.762601529</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driving habites I</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MYDH 3</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0.87291115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D380"/>
                    </a:solidFill>
                  </a:tcPr>
                </a:tc>
                <a:tc>
                  <a:txBody>
                    <a:bodyPr/>
                    <a:lstStyle/>
                    <a:p>
                      <a:pPr algn="r" fontAlgn="b"/>
                      <a:r>
                        <a:rPr lang="en-US" sz="700" b="0" i="0" u="none" strike="noStrike">
                          <a:solidFill>
                            <a:srgbClr val="000000"/>
                          </a:solidFill>
                          <a:effectLst/>
                          <a:latin typeface="Calibri" panose="020F0502020204030204" pitchFamily="34" charset="0"/>
                        </a:rPr>
                        <a:t>4.60E-05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0.761973875</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DHBS 420</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DHGO 311</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-0.872130269</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26C"/>
                    </a:solidFill>
                  </a:tcPr>
                </a:tc>
                <a:tc>
                  <a:txBody>
                    <a:bodyPr/>
                    <a:lstStyle/>
                    <a:p>
                      <a:pPr algn="r" fontAlgn="b"/>
                      <a:r>
                        <a:rPr lang="en-US" sz="700" b="0" i="0" u="none" strike="noStrike">
                          <a:solidFill>
                            <a:srgbClr val="000000"/>
                          </a:solidFill>
                          <a:effectLst/>
                          <a:latin typeface="Calibri" panose="020F0502020204030204" pitchFamily="34" charset="0"/>
                        </a:rPr>
                        <a:t>4.76E-05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0.760611205</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moca tota</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QL10</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0.870552645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D380"/>
                    </a:solidFill>
                  </a:tcPr>
                </a:tc>
                <a:tc>
                  <a:txBody>
                    <a:bodyPr/>
                    <a:lstStyle/>
                    <a:p>
                      <a:pPr algn="r" fontAlgn="b"/>
                      <a:r>
                        <a:rPr lang="en-US" sz="700" b="0" i="0" u="none" strike="noStrike">
                          <a:solidFill>
                            <a:srgbClr val="000000"/>
                          </a:solidFill>
                          <a:effectLst/>
                          <a:latin typeface="Calibri" panose="020F0502020204030204" pitchFamily="34" charset="0"/>
                        </a:rPr>
                        <a:t>2.42E-05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0.757861908</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BACK1</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moca tota</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-0.870552645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26C"/>
                    </a:solidFill>
                  </a:tcPr>
                </a:tc>
                <a:tc>
                  <a:txBody>
                    <a:bodyPr/>
                    <a:lstStyle/>
                    <a:p>
                      <a:pPr algn="r" fontAlgn="b"/>
                      <a:r>
                        <a:rPr lang="en-US" sz="700" b="0" i="0" u="none" strike="noStrike">
                          <a:solidFill>
                            <a:srgbClr val="000000"/>
                          </a:solidFill>
                          <a:effectLst/>
                          <a:latin typeface="Calibri" panose="020F0502020204030204" pitchFamily="34" charset="0"/>
                        </a:rPr>
                        <a:t>2.42E-05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0.757861908</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anxiety tot</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anxiety7</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0.870109382</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D480"/>
                    </a:solidFill>
                  </a:tcPr>
                </a:tc>
                <a:tc>
                  <a:txBody>
                    <a:bodyPr/>
                    <a:lstStyle/>
                    <a:p>
                      <a:pPr algn="r" fontAlgn="b"/>
                      <a:r>
                        <a:rPr lang="en-US" sz="700" b="0" i="0" u="none" strike="noStrike">
                          <a:solidFill>
                            <a:srgbClr val="000000"/>
                          </a:solidFill>
                          <a:effectLst/>
                          <a:latin typeface="Calibri" panose="020F0502020204030204" pitchFamily="34" charset="0"/>
                        </a:rPr>
                        <a:t>2.47E-05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0.757090336</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bign14</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sleep2</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0.868390647</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D480"/>
                    </a:solidFill>
                  </a:tcPr>
                </a:tc>
                <a:tc>
                  <a:txBody>
                    <a:bodyPr/>
                    <a:lstStyle/>
                    <a:p>
                      <a:pPr algn="r" fontAlgn="b"/>
                      <a:r>
                        <a:rPr lang="en-US" sz="700" b="0" i="0" u="none" strike="noStrike">
                          <a:solidFill>
                            <a:srgbClr val="000000"/>
                          </a:solidFill>
                          <a:effectLst/>
                          <a:latin typeface="Calibri" panose="020F0502020204030204" pitchFamily="34" charset="0"/>
                        </a:rPr>
                        <a:t>2.68E-05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0.754102317</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MOCA LENG FLUENCY</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sleep3</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-0.858778202</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36D"/>
                    </a:solidFill>
                  </a:tcPr>
                </a:tc>
                <a:tc>
                  <a:txBody>
                    <a:bodyPr/>
                    <a:lstStyle/>
                    <a:p>
                      <a:pPr algn="r" fontAlgn="b"/>
                      <a:r>
                        <a:rPr lang="en-US" sz="700" b="0" i="0" u="none" strike="noStrike">
                          <a:solidFill>
                            <a:srgbClr val="000000"/>
                          </a:solidFill>
                          <a:effectLst/>
                          <a:latin typeface="Calibri" panose="020F0502020204030204" pitchFamily="34" charset="0"/>
                        </a:rPr>
                        <a:t>8.39E-05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0.7375</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MYDH 1</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MYDH 2</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0.854169615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D680"/>
                    </a:solidFill>
                  </a:tcPr>
                </a:tc>
                <a:tc>
                  <a:txBody>
                    <a:bodyPr/>
                    <a:lstStyle/>
                    <a:p>
                      <a:pPr algn="r" fontAlgn="b"/>
                      <a:r>
                        <a:rPr lang="en-US" sz="700" b="0" i="0" u="none" strike="noStrike">
                          <a:solidFill>
                            <a:srgbClr val="000000"/>
                          </a:solidFill>
                          <a:effectLst/>
                          <a:latin typeface="Calibri" panose="020F0502020204030204" pitchFamily="34" charset="0"/>
                        </a:rPr>
                        <a:t>5.04E-05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0.729605731</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DHBS 417</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DHGO 326</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0.853491814</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680"/>
                    </a:solidFill>
                  </a:tcPr>
                </a:tc>
                <a:tc>
                  <a:txBody>
                    <a:bodyPr/>
                    <a:lstStyle/>
                    <a:p>
                      <a:pPr algn="r" fontAlgn="b"/>
                      <a:r>
                        <a:rPr lang="en-US" sz="700" b="0" i="0" u="none" strike="noStrike">
                          <a:solidFill>
                            <a:srgbClr val="000000"/>
                          </a:solidFill>
                          <a:effectLst/>
                          <a:latin typeface="Calibri" panose="020F0502020204030204" pitchFamily="34" charset="0"/>
                        </a:rPr>
                        <a:t>0.000103338</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0.728448276</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DHGB126</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N220</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0.847890865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780"/>
                    </a:solidFill>
                  </a:tcPr>
                </a:tc>
                <a:tc>
                  <a:txBody>
                    <a:bodyPr/>
                    <a:lstStyle/>
                    <a:p>
                      <a:pPr algn="r" fontAlgn="b"/>
                      <a:r>
                        <a:rPr lang="en-US" sz="700" b="0" i="0" u="none" strike="noStrike">
                          <a:solidFill>
                            <a:srgbClr val="000000"/>
                          </a:solidFill>
                          <a:effectLst/>
                          <a:latin typeface="Calibri" panose="020F0502020204030204" pitchFamily="34" charset="0"/>
                        </a:rPr>
                        <a:t>0.000127787</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0.718918919</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DHBS 420</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DHGB111</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0.844162289</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D881"/>
                    </a:solidFill>
                  </a:tcPr>
                </a:tc>
                <a:tc>
                  <a:txBody>
                    <a:bodyPr/>
                    <a:lstStyle/>
                    <a:p>
                      <a:pPr algn="r" fontAlgn="b"/>
                      <a:r>
                        <a:rPr lang="en-US" sz="700" b="0" i="0" u="none" strike="noStrike">
                          <a:solidFill>
                            <a:srgbClr val="000000"/>
                          </a:solidFill>
                          <a:effectLst/>
                          <a:latin typeface="Calibri" panose="020F0502020204030204" pitchFamily="34" charset="0"/>
                        </a:rPr>
                        <a:t>0.000146521</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0.712609971</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DHBS 415</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MOCA ATTENTION MATH</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-0.843274043</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46D"/>
                    </a:solidFill>
                  </a:tcPr>
                </a:tc>
                <a:tc>
                  <a:txBody>
                    <a:bodyPr/>
                    <a:lstStyle/>
                    <a:p>
                      <a:pPr algn="r" fontAlgn="b"/>
                      <a:r>
                        <a:rPr lang="en-US" sz="700" b="0" i="0" u="none" strike="noStrike">
                          <a:solidFill>
                            <a:srgbClr val="000000"/>
                          </a:solidFill>
                          <a:effectLst/>
                          <a:latin typeface="Calibri" panose="020F0502020204030204" pitchFamily="34" charset="0"/>
                        </a:rPr>
                        <a:t>0.000292865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0.711111111</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DHGB111</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driving habites E</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0.841036782</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881"/>
                    </a:solidFill>
                  </a:tcPr>
                </a:tc>
                <a:tc>
                  <a:txBody>
                    <a:bodyPr/>
                    <a:lstStyle/>
                    <a:p>
                      <a:pPr algn="r" fontAlgn="b"/>
                      <a:r>
                        <a:rPr lang="en-US" sz="700" b="0" i="0" u="none" strike="noStrike">
                          <a:solidFill>
                            <a:srgbClr val="000000"/>
                          </a:solidFill>
                          <a:effectLst/>
                          <a:latin typeface="Calibri" panose="020F0502020204030204" pitchFamily="34" charset="0"/>
                        </a:rPr>
                        <a:t>8.55E-05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0.707342869</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DHGO 304</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N2231</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-0.839146392</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56D"/>
                    </a:solidFill>
                  </a:tcPr>
                </a:tc>
                <a:tc>
                  <a:txBody>
                    <a:bodyPr/>
                    <a:lstStyle/>
                    <a:p>
                      <a:pPr algn="r" fontAlgn="b"/>
                      <a:r>
                        <a:rPr lang="en-US" sz="700" b="0" i="0" u="none" strike="noStrike">
                          <a:solidFill>
                            <a:srgbClr val="000000"/>
                          </a:solidFill>
                          <a:effectLst/>
                          <a:latin typeface="Calibri" panose="020F0502020204030204" pitchFamily="34" charset="0"/>
                        </a:rPr>
                        <a:t>0.000175176</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0.704166667</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N211</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N227</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0.836437006</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700" b="0" i="0" u="none" strike="noStrike">
                          <a:solidFill>
                            <a:srgbClr val="000000"/>
                          </a:solidFill>
                          <a:effectLst/>
                          <a:latin typeface="Calibri" panose="020F0502020204030204" pitchFamily="34" charset="0"/>
                        </a:rPr>
                        <a:t>0.000192446</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0.699626866</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bigo44</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DHBS 413</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0.836001473</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r" fontAlgn="b"/>
                      <a:r>
                        <a:rPr lang="en-US" sz="700" b="0" i="0" u="none" strike="noStrike">
                          <a:solidFill>
                            <a:srgbClr val="000000"/>
                          </a:solidFill>
                          <a:effectLst/>
                          <a:latin typeface="Calibri" panose="020F0502020204030204" pitchFamily="34" charset="0"/>
                        </a:rPr>
                        <a:t>0.000195346</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0.698898462</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anxiety tot</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anxiety3</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0.834253368</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1"/>
                    </a:solidFill>
                  </a:tcPr>
                </a:tc>
                <a:tc>
                  <a:txBody>
                    <a:bodyPr/>
                    <a:lstStyle/>
                    <a:p>
                      <a:pPr algn="r" fontAlgn="b"/>
                      <a:r>
                        <a:rPr lang="en-US" sz="700" b="0" i="0" u="none" strike="noStrike">
                          <a:solidFill>
                            <a:srgbClr val="000000"/>
                          </a:solidFill>
                          <a:effectLst/>
                          <a:latin typeface="Calibri" panose="020F0502020204030204" pitchFamily="34" charset="0"/>
                        </a:rPr>
                        <a:t>0.000110222</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0.695978682</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driving habites H</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QL14</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-0.827837354</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56D"/>
                    </a:solidFill>
                  </a:tcPr>
                </a:tc>
                <a:tc>
                  <a:txBody>
                    <a:bodyPr/>
                    <a:lstStyle/>
                    <a:p>
                      <a:pPr algn="r" fontAlgn="b"/>
                      <a:r>
                        <a:rPr lang="en-US" sz="700" b="0" i="0" u="none" strike="noStrike">
                          <a:solidFill>
                            <a:srgbClr val="000000"/>
                          </a:solidFill>
                          <a:effectLst/>
                          <a:latin typeface="Calibri" panose="020F0502020204030204" pitchFamily="34" charset="0"/>
                        </a:rPr>
                        <a:t>0.000138793</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0.685314685</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bige41r</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700" b="0" i="0" u="none" strike="noStrike">
                          <a:solidFill>
                            <a:srgbClr val="000000"/>
                          </a:solidFill>
                          <a:effectLst/>
                          <a:latin typeface="Calibri" panose="020F0502020204030204" pitchFamily="34" charset="0"/>
                        </a:rPr>
                        <a:t>MOCA ABSTRACTION</a:t>
                      </a:r>
                    </a:p>
                  </a:txBody>
                  <a:tcPr marL="5880" marR="5880" marT="588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700" b="0" i="0" u="none" strike="noStrike">
                          <a:solidFill>
                            <a:srgbClr val="000000"/>
                          </a:solidFill>
                          <a:effectLst/>
                          <a:latin typeface="Calibri" panose="020F0502020204030204" pitchFamily="34" charset="0"/>
                        </a:rPr>
                        <a:t>0.825722824</a:t>
                      </a:r>
                    </a:p>
                  </a:txBody>
                  <a:tcPr marL="5880" marR="5880" marT="5880" marB="0" anchor="b">
                    <a:lnL>
                      <a:noFill/>
                    </a:lnL>
                    <a:lnR>
                      <a:noFill/>
                    </a:lnR>
                    <a:lnT w="6350" cap="flat" cmpd="sng" algn="ctr">
                      <a:solidFill>
                        <a:srgbClr val="000000"/>
                      </a:solidFill>
                      <a:prstDash val="solid"/>
                      <a:round/>
                      <a:headEnd type="none" w="med" len="med"/>
                      <a:tailEnd type="none" w="med" len="med"/>
                    </a:lnT>
                    <a:lnB>
                      <a:noFill/>
                    </a:lnB>
                    <a:solidFill>
                      <a:srgbClr val="C5DB81"/>
                    </a:solidFill>
                  </a:tcPr>
                </a:tc>
                <a:tc>
                  <a:txBody>
                    <a:bodyPr/>
                    <a:lstStyle/>
                    <a:p>
                      <a:pPr algn="r" fontAlgn="b"/>
                      <a:r>
                        <a:rPr lang="en-US" sz="700" b="0" i="0" u="none" strike="noStrike">
                          <a:solidFill>
                            <a:srgbClr val="000000"/>
                          </a:solidFill>
                          <a:effectLst/>
                          <a:latin typeface="Calibri" panose="020F0502020204030204" pitchFamily="34" charset="0"/>
                        </a:rPr>
                        <a:t>0.00027477</a:t>
                      </a:r>
                    </a:p>
                  </a:txBody>
                  <a:tcPr marL="5880" marR="5880" marT="588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700" b="0" i="0" u="none" strike="noStrike" dirty="0">
                          <a:solidFill>
                            <a:srgbClr val="000000"/>
                          </a:solidFill>
                          <a:effectLst/>
                          <a:latin typeface="Calibri" panose="020F0502020204030204" pitchFamily="34" charset="0"/>
                        </a:rPr>
                        <a:t>0.681818182</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bl>
          </a:graphicData>
        </a:graphic>
      </p:graphicFrame>
      <p:sp>
        <p:nvSpPr>
          <p:cNvPr id="7" name="TextBox 1"/>
          <p:cNvSpPr txBox="1"/>
          <p:nvPr/>
        </p:nvSpPr>
        <p:spPr>
          <a:xfrm>
            <a:off x="6016625" y="512207"/>
            <a:ext cx="6076950" cy="59245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rtl="1"/>
            <a:r>
              <a:rPr lang="he-IL" sz="1100" b="1" u="sng" dirty="0"/>
              <a:t>מה</a:t>
            </a:r>
            <a:r>
              <a:rPr lang="he-IL" sz="1100" b="1" u="sng" baseline="0" dirty="0"/>
              <a:t> אנחנו רואים כאן?</a:t>
            </a:r>
          </a:p>
          <a:p>
            <a:pPr algn="r" rtl="1"/>
            <a:endParaRPr lang="he-IL" sz="1100" baseline="0" dirty="0"/>
          </a:p>
          <a:p>
            <a:pPr algn="r" rtl="1"/>
            <a:r>
              <a:rPr lang="he-IL" sz="1100" baseline="0" dirty="0"/>
              <a:t>אנחנו רואים את הקשר בין שני משתנים: </a:t>
            </a:r>
            <a:r>
              <a:rPr lang="en-US" sz="1100" baseline="0" dirty="0"/>
              <a:t>Var1, Var2</a:t>
            </a:r>
            <a:r>
              <a:rPr lang="he-IL" sz="1100" baseline="0" dirty="0"/>
              <a:t>.</a:t>
            </a:r>
          </a:p>
          <a:p>
            <a:pPr algn="r" rtl="1"/>
            <a:endParaRPr lang="he-IL" sz="1100" baseline="0" dirty="0"/>
          </a:p>
          <a:p>
            <a:pPr algn="r" rtl="1"/>
            <a:r>
              <a:rPr lang="he-IL" sz="1100" dirty="0"/>
              <a:t>לכל קשר יש 3 ערכים:</a:t>
            </a:r>
            <a:r>
              <a:rPr lang="he-IL" sz="1100" baseline="0" dirty="0"/>
              <a:t> </a:t>
            </a:r>
          </a:p>
          <a:p>
            <a:pPr algn="r" rtl="1"/>
            <a:r>
              <a:rPr lang="he-IL" sz="1100" baseline="0" dirty="0"/>
              <a:t>מקדם הקורלציה: </a:t>
            </a:r>
            <a:r>
              <a:rPr lang="en-US" sz="1100" b="1" baseline="0" dirty="0"/>
              <a:t>r</a:t>
            </a:r>
            <a:r>
              <a:rPr lang="he-IL" sz="1100" baseline="0" dirty="0"/>
              <a:t> (בין -1 ל-1)</a:t>
            </a:r>
          </a:p>
          <a:p>
            <a:pPr algn="r" rtl="1"/>
            <a:r>
              <a:rPr lang="he-IL" sz="1100" baseline="0" dirty="0"/>
              <a:t>רמת המובהקות: </a:t>
            </a:r>
            <a:r>
              <a:rPr lang="en-US" sz="1100" b="1" baseline="0" dirty="0"/>
              <a:t>p</a:t>
            </a:r>
            <a:r>
              <a:rPr lang="he-IL" sz="1100" baseline="0" dirty="0"/>
              <a:t> (מסונן לערכים שהם מתחת ל 0.05)</a:t>
            </a:r>
          </a:p>
          <a:p>
            <a:pPr algn="r" rtl="1"/>
            <a:r>
              <a:rPr lang="he-IL" sz="1100" baseline="0" dirty="0"/>
              <a:t>מקדם הקורלציה בריבוע: </a:t>
            </a:r>
            <a:r>
              <a:rPr lang="en-US" sz="1100" b="1" baseline="0" dirty="0" err="1"/>
              <a:t>rsq</a:t>
            </a:r>
            <a:r>
              <a:rPr lang="he-IL" sz="1100" baseline="0" dirty="0"/>
              <a:t> (בין 0-1)</a:t>
            </a:r>
          </a:p>
          <a:p>
            <a:pPr algn="r" rtl="1"/>
            <a:endParaRPr lang="he-IL" sz="1100" baseline="0" dirty="0"/>
          </a:p>
          <a:p>
            <a:pPr algn="r" rtl="1"/>
            <a:r>
              <a:rPr lang="he-IL" sz="1100" b="1" baseline="0" dirty="0"/>
              <a:t>מקדם הקורלציה (</a:t>
            </a:r>
            <a:r>
              <a:rPr lang="en-US" sz="1100" b="1" baseline="0" dirty="0"/>
              <a:t>r</a:t>
            </a:r>
            <a:r>
              <a:rPr lang="he-IL" sz="1100" b="1" baseline="0" dirty="0"/>
              <a:t>)</a:t>
            </a:r>
            <a:r>
              <a:rPr lang="he-IL" sz="1100" baseline="0" dirty="0"/>
              <a:t> עונה על השאלה: כיצד עליה ב-א' משפיע על עליה ב-ב'. לדוגמה, ערך של 1 משמעותו שככל שא' עולה כך גם ב' עולה. כמו לדוגמה, ככל שכמות המים ששתית עולה, כך כמות הפעמים שתלך לשירותים עולה. ערך שלילי דומה ל"ככל שאדם שוקל יותר, הסיכוי שלו לנצח במרתון יורד".  ערך של 0 אומר שאין קשר</a:t>
            </a:r>
          </a:p>
          <a:p>
            <a:pPr algn="r" rtl="1"/>
            <a:endParaRPr lang="he-IL" sz="1100" baseline="0" dirty="0"/>
          </a:p>
          <a:p>
            <a:pPr algn="r" rtl="1"/>
            <a:r>
              <a:rPr lang="he-IL" sz="1100" b="1" baseline="0" dirty="0"/>
              <a:t>רמת המובהקות</a:t>
            </a:r>
            <a:r>
              <a:rPr lang="he-IL" sz="1100" baseline="0" dirty="0"/>
              <a:t> (</a:t>
            </a:r>
            <a:r>
              <a:rPr lang="en-US" sz="1100" baseline="0" dirty="0"/>
              <a:t>p</a:t>
            </a:r>
            <a:r>
              <a:rPr lang="he-IL" sz="1100" baseline="0" dirty="0"/>
              <a:t>) עונה על השאלה: האם הקורלציה מובהקת באופן סטטיסטי (או במילים אחרות, האם היא מפתיעה או אקראית). נהוג להשתמש בערך של 0.05 כהגדרה לתופעה שהיא "מפתיעה", כלומר לא סביר שהיא אקראית. קצת כמו לקבל 10 פעמים ברצף 6 בקוביות.</a:t>
            </a:r>
          </a:p>
          <a:p>
            <a:pPr algn="r" rtl="1"/>
            <a:endParaRPr lang="he-IL" sz="1100" baseline="0" dirty="0"/>
          </a:p>
          <a:p>
            <a:pPr algn="r" rtl="1"/>
            <a:r>
              <a:rPr lang="he-IL" sz="1100" b="1" baseline="0" dirty="0"/>
              <a:t>מקדם הקורלציה בריבוע</a:t>
            </a:r>
            <a:r>
              <a:rPr lang="he-IL" sz="1100" b="0" baseline="0" dirty="0"/>
              <a:t> (</a:t>
            </a:r>
            <a:r>
              <a:rPr lang="en-US" sz="1100" b="0" baseline="0" dirty="0" err="1"/>
              <a:t>rsq</a:t>
            </a:r>
            <a:r>
              <a:rPr lang="he-IL" sz="1100" b="0" baseline="0" dirty="0"/>
              <a:t>)</a:t>
            </a:r>
            <a:r>
              <a:rPr lang="he-IL" sz="1100" baseline="0" dirty="0"/>
              <a:t> עונה על השאלה כמה ממשתנה א' מוסבר על ידי משתנה ב'. כך לדוגמה אם אנסה לחזות את אורך השיער של חייל לפי הביקור האחרון שלו במספרה, כנראה שיהיה לי </a:t>
            </a:r>
            <a:r>
              <a:rPr lang="en-US" sz="1100" baseline="0" dirty="0"/>
              <a:t>R</a:t>
            </a:r>
            <a:r>
              <a:rPr lang="en-US" sz="1100" baseline="30000" dirty="0"/>
              <a:t>2</a:t>
            </a:r>
            <a:r>
              <a:rPr lang="en-US" sz="1100" baseline="0" dirty="0"/>
              <a:t>&gt;0.9</a:t>
            </a:r>
            <a:r>
              <a:rPr lang="he-IL" sz="1100" baseline="0" dirty="0"/>
              <a:t> (יכולת חיזוי גבוהה), לעומת זאת, אם אנסה לחזות את הטמפ' לפי מחיר החמאה, כנראה שיהיה לי </a:t>
            </a:r>
            <a:r>
              <a:rPr lang="en-US" sz="1100" baseline="0" dirty="0"/>
              <a:t>R</a:t>
            </a:r>
            <a:r>
              <a:rPr lang="en-US" sz="1100" baseline="30000" dirty="0"/>
              <a:t>2</a:t>
            </a:r>
            <a:r>
              <a:rPr lang="en-US" sz="1100" baseline="0" dirty="0"/>
              <a:t>&lt;0.2</a:t>
            </a:r>
            <a:r>
              <a:rPr lang="he-IL" sz="1100" baseline="0" dirty="0"/>
              <a:t>. שימי לב שבשני המקרים חשוב לחשב את רמת המובהקות! תמיד אפשר לקחת שני מדגמים ולחשב מהם </a:t>
            </a:r>
            <a:r>
              <a:rPr lang="en-US" sz="1100" baseline="0" dirty="0"/>
              <a:t>R</a:t>
            </a:r>
            <a:r>
              <a:rPr lang="he-IL" sz="1100" baseline="30000" dirty="0"/>
              <a:t>2</a:t>
            </a:r>
            <a:r>
              <a:rPr lang="he-IL" sz="1100" baseline="0" dirty="0"/>
              <a:t>, אבל זה כנראה חסר משמעות</a:t>
            </a:r>
            <a:endParaRPr lang="he-IL" sz="1100" b="0" baseline="0" dirty="0"/>
          </a:p>
          <a:p>
            <a:pPr algn="r" rtl="1"/>
            <a:endParaRPr lang="he-IL" sz="1100" b="0" baseline="0" dirty="0"/>
          </a:p>
          <a:p>
            <a:pPr algn="r" rtl="1"/>
            <a:r>
              <a:rPr lang="he-IL" sz="1100" b="0" u="sng" baseline="0" dirty="0"/>
              <a:t>הטבלה כאן כוללת רק ערכים שבהם: </a:t>
            </a:r>
          </a:p>
          <a:p>
            <a:pPr algn="r" rtl="1"/>
            <a:r>
              <a:rPr lang="en-US" sz="1100" b="0" baseline="0" dirty="0"/>
              <a:t>p&lt;0.05</a:t>
            </a:r>
          </a:p>
          <a:p>
            <a:pPr algn="r" rtl="1"/>
            <a:r>
              <a:rPr lang="en-US" sz="1100" b="0" baseline="0" dirty="0"/>
              <a:t>r</a:t>
            </a:r>
            <a:r>
              <a:rPr lang="en-US" sz="1100" b="0" baseline="30000" dirty="0"/>
              <a:t>2</a:t>
            </a:r>
            <a:r>
              <a:rPr lang="en-US" sz="1100" b="0" baseline="0" dirty="0"/>
              <a:t>&gt;0.5</a:t>
            </a:r>
            <a:endParaRPr lang="he-IL" sz="1100" b="0" baseline="0" dirty="0"/>
          </a:p>
          <a:p>
            <a:pPr algn="r" rtl="1"/>
            <a:r>
              <a:rPr lang="he-IL" dirty="0" smtClean="0"/>
              <a:t>אלה רק ה-50 הראשונים. בשקף הבא יש לך את כל ה-200 שיצאו רלוונטיים.</a:t>
            </a:r>
          </a:p>
          <a:p>
            <a:pPr algn="r" rtl="1"/>
            <a:endParaRPr lang="he-IL" sz="1100" b="0" baseline="0" dirty="0"/>
          </a:p>
          <a:p>
            <a:pPr algn="r" rtl="1"/>
            <a:r>
              <a:rPr lang="he-IL" sz="1100" b="0" baseline="0" dirty="0" smtClean="0"/>
              <a:t>הערה: </a:t>
            </a:r>
            <a:r>
              <a:rPr lang="he-IL" sz="1100" b="0" baseline="0" dirty="0"/>
              <a:t>חתכתי באקסל ערכים שבהם ה-</a:t>
            </a:r>
            <a:r>
              <a:rPr lang="en-US" sz="1100" b="0" baseline="0" dirty="0"/>
              <a:t>r</a:t>
            </a:r>
            <a:r>
              <a:rPr lang="en-US" sz="1100" b="0" baseline="30000" dirty="0"/>
              <a:t>2</a:t>
            </a:r>
            <a:r>
              <a:rPr lang="en-US" sz="1100" b="0" baseline="0" dirty="0"/>
              <a:t>=1</a:t>
            </a:r>
            <a:r>
              <a:rPr lang="he-IL" sz="1100" b="0" baseline="0" dirty="0"/>
              <a:t> כי זה כנראה אותו ערך בשמות שונים או משהו כזה.</a:t>
            </a:r>
          </a:p>
          <a:p>
            <a:pPr algn="r" rtl="1"/>
            <a:r>
              <a:rPr lang="he-IL" sz="1100" baseline="0" dirty="0" smtClean="0"/>
              <a:t>הן </a:t>
            </a:r>
            <a:r>
              <a:rPr lang="he-IL" sz="1100" baseline="0" dirty="0"/>
              <a:t>ממוינות לפי מקדם הקורלציה בריבוע. </a:t>
            </a:r>
          </a:p>
          <a:p>
            <a:pPr algn="r" rtl="1"/>
            <a:r>
              <a:rPr lang="he-IL" sz="1100" baseline="0" dirty="0"/>
              <a:t>הצבעים מסמנים את רמת הקורלציה - אדום שלילי, ירוק חיובי, ועוצמת הצבע קשורה לעוצמה</a:t>
            </a:r>
            <a:r>
              <a:rPr lang="he-IL" sz="1100" baseline="0" dirty="0" smtClean="0"/>
              <a:t>.</a:t>
            </a:r>
            <a:endParaRPr lang="he-IL" sz="1100" baseline="0" dirty="0"/>
          </a:p>
        </p:txBody>
      </p:sp>
    </p:spTree>
    <p:extLst>
      <p:ext uri="{BB962C8B-B14F-4D97-AF65-F5344CB8AC3E}">
        <p14:creationId xmlns:p14="http://schemas.microsoft.com/office/powerpoint/2010/main" val="461065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66725" y="142875"/>
            <a:ext cx="11725275" cy="369332"/>
          </a:xfrm>
          <a:prstGeom prst="rect">
            <a:avLst/>
          </a:prstGeom>
          <a:noFill/>
        </p:spPr>
        <p:txBody>
          <a:bodyPr wrap="square" rtlCol="0">
            <a:spAutoFit/>
          </a:bodyPr>
          <a:lstStyle/>
          <a:p>
            <a:pPr algn="r" rtl="1"/>
            <a:r>
              <a:rPr lang="he-IL" dirty="0" smtClean="0"/>
              <a:t>קורלציות בין משתנים מהטבלה של הנתונים הגולמיים ("ציונים גולמיים")</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189077202"/>
              </p:ext>
            </p:extLst>
          </p:nvPr>
        </p:nvGraphicFramePr>
        <p:xfrm>
          <a:off x="290590" y="825495"/>
          <a:ext cx="3724119" cy="4351348"/>
        </p:xfrm>
        <a:graphic>
          <a:graphicData uri="http://schemas.openxmlformats.org/drawingml/2006/table">
            <a:tbl>
              <a:tblPr/>
              <a:tblGrid>
                <a:gridCol w="1105475"/>
                <a:gridCol w="1105475"/>
                <a:gridCol w="525297"/>
                <a:gridCol w="493936"/>
                <a:gridCol w="493936"/>
              </a:tblGrid>
              <a:tr h="117604">
                <a:tc>
                  <a:txBody>
                    <a:bodyPr/>
                    <a:lstStyle/>
                    <a:p>
                      <a:pPr algn="l" fontAlgn="b"/>
                      <a:r>
                        <a:rPr lang="en-US" sz="700" b="1" i="0" u="none" strike="noStrike" dirty="0">
                          <a:solidFill>
                            <a:srgbClr val="FFFFFF"/>
                          </a:solidFill>
                          <a:effectLst/>
                          <a:latin typeface="Calibri" panose="020F0502020204030204" pitchFamily="34" charset="0"/>
                        </a:rPr>
                        <a:t>var1</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700" b="1" i="0" u="none" strike="noStrike" dirty="0">
                          <a:solidFill>
                            <a:srgbClr val="FFFFFF"/>
                          </a:solidFill>
                          <a:effectLst/>
                          <a:latin typeface="Calibri" panose="020F0502020204030204" pitchFamily="34" charset="0"/>
                        </a:rPr>
                        <a:t>var2</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700" b="1" i="0" u="none" strike="noStrike" dirty="0">
                          <a:solidFill>
                            <a:srgbClr val="FFFFFF"/>
                          </a:solidFill>
                          <a:effectLst/>
                          <a:latin typeface="Calibri" panose="020F0502020204030204" pitchFamily="34" charset="0"/>
                        </a:rPr>
                        <a:t>r</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700" b="1" i="0" u="none" strike="noStrike" dirty="0" err="1">
                          <a:solidFill>
                            <a:srgbClr val="FFFFFF"/>
                          </a:solidFill>
                          <a:effectLst/>
                          <a:latin typeface="Calibri" panose="020F0502020204030204" pitchFamily="34" charset="0"/>
                        </a:rPr>
                        <a:t>pvalue</a:t>
                      </a:r>
                      <a:endParaRPr lang="en-US" sz="700" b="1" i="0" u="none" strike="noStrike" dirty="0">
                        <a:solidFill>
                          <a:srgbClr val="FFFFFF"/>
                        </a:solidFill>
                        <a:effectLst/>
                        <a:latin typeface="Calibri" panose="020F0502020204030204" pitchFamily="34" charset="0"/>
                      </a:endParaRP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700" b="1" i="0" u="none" strike="noStrike" dirty="0" err="1">
                          <a:solidFill>
                            <a:srgbClr val="FFFFFF"/>
                          </a:solidFill>
                          <a:effectLst/>
                          <a:latin typeface="Calibri" panose="020F0502020204030204" pitchFamily="34" charset="0"/>
                        </a:rPr>
                        <a:t>rsq</a:t>
                      </a:r>
                      <a:endParaRPr lang="en-US" sz="700" b="1" i="0" u="none" strike="noStrike" dirty="0">
                        <a:solidFill>
                          <a:srgbClr val="FFFFFF"/>
                        </a:solidFill>
                        <a:effectLst/>
                        <a:latin typeface="Calibri" panose="020F0502020204030204" pitchFamily="34" charset="0"/>
                      </a:endParaRP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117604">
                <a:tc>
                  <a:txBody>
                    <a:bodyPr/>
                    <a:lstStyle/>
                    <a:p>
                      <a:pPr algn="l" fontAlgn="b"/>
                      <a:r>
                        <a:rPr lang="en-US" sz="700" b="0" i="0" u="none" strike="noStrike">
                          <a:solidFill>
                            <a:srgbClr val="000000"/>
                          </a:solidFill>
                          <a:effectLst/>
                          <a:latin typeface="Calibri" panose="020F0502020204030204" pitchFamily="34" charset="0"/>
                        </a:rPr>
                        <a:t>DHBS 420</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driving habites E</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0.960382261</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C57D"/>
                    </a:solidFill>
                  </a:tcPr>
                </a:tc>
                <a:tc>
                  <a:txBody>
                    <a:bodyPr/>
                    <a:lstStyle/>
                    <a:p>
                      <a:pPr algn="r" fontAlgn="b"/>
                      <a:r>
                        <a:rPr lang="en-US" sz="700" b="0" i="0" u="none" strike="noStrike">
                          <a:solidFill>
                            <a:srgbClr val="000000"/>
                          </a:solidFill>
                          <a:effectLst/>
                          <a:latin typeface="Calibri" panose="020F0502020204030204" pitchFamily="34" charset="0"/>
                        </a:rPr>
                        <a:t>5.12E-08</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0.922334087</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anxiety10</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N215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0.951104004</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67D"/>
                    </a:solidFill>
                  </a:tcPr>
                </a:tc>
                <a:tc>
                  <a:txBody>
                    <a:bodyPr/>
                    <a:lstStyle/>
                    <a:p>
                      <a:pPr algn="r" fontAlgn="b"/>
                      <a:r>
                        <a:rPr lang="en-US" sz="700" b="0" i="0" u="none" strike="noStrike">
                          <a:solidFill>
                            <a:srgbClr val="000000"/>
                          </a:solidFill>
                          <a:effectLst/>
                          <a:latin typeface="Calibri" panose="020F0502020204030204" pitchFamily="34" charset="0"/>
                        </a:rPr>
                        <a:t>5.28E-08</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0.904598826</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anxiety10</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BACK2</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-0.951104004</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C6B"/>
                    </a:solidFill>
                  </a:tcPr>
                </a:tc>
                <a:tc>
                  <a:txBody>
                    <a:bodyPr/>
                    <a:lstStyle/>
                    <a:p>
                      <a:pPr algn="r" fontAlgn="b"/>
                      <a:r>
                        <a:rPr lang="en-US" sz="700" b="0" i="0" u="none" strike="noStrike">
                          <a:solidFill>
                            <a:srgbClr val="000000"/>
                          </a:solidFill>
                          <a:effectLst/>
                          <a:latin typeface="Calibri" panose="020F0502020204030204" pitchFamily="34" charset="0"/>
                        </a:rPr>
                        <a:t>5.28E-08</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0.904598826</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driving habites F</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driving habites G</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0.938647891</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6C87D"/>
                    </a:solidFill>
                  </a:tcPr>
                </a:tc>
                <a:tc>
                  <a:txBody>
                    <a:bodyPr/>
                    <a:lstStyle/>
                    <a:p>
                      <a:pPr algn="r" fontAlgn="b"/>
                      <a:r>
                        <a:rPr lang="en-US" sz="700" b="0" i="0" u="none" strike="noStrike">
                          <a:solidFill>
                            <a:srgbClr val="000000"/>
                          </a:solidFill>
                          <a:effectLst/>
                          <a:latin typeface="Calibri" panose="020F0502020204030204" pitchFamily="34" charset="0"/>
                        </a:rPr>
                        <a:t>6.74E-07</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0.881059863</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QL TOT</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QL1</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0.934805688</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C97E"/>
                    </a:solidFill>
                  </a:tcPr>
                </a:tc>
                <a:tc>
                  <a:txBody>
                    <a:bodyPr/>
                    <a:lstStyle/>
                    <a:p>
                      <a:pPr algn="r" fontAlgn="b"/>
                      <a:r>
                        <a:rPr lang="en-US" sz="700" b="0" i="0" u="none" strike="noStrike">
                          <a:solidFill>
                            <a:srgbClr val="000000"/>
                          </a:solidFill>
                          <a:effectLst/>
                          <a:latin typeface="Calibri" panose="020F0502020204030204" pitchFamily="34" charset="0"/>
                        </a:rPr>
                        <a:t>3.29E-07</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0.873861674</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driving habites B</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QL TOT</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0.932224043</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C97E"/>
                    </a:solidFill>
                  </a:tcPr>
                </a:tc>
                <a:tc>
                  <a:txBody>
                    <a:bodyPr/>
                    <a:lstStyle/>
                    <a:p>
                      <a:pPr algn="r" fontAlgn="b"/>
                      <a:r>
                        <a:rPr lang="en-US" sz="700" b="0" i="0" u="none" strike="noStrike">
                          <a:solidFill>
                            <a:srgbClr val="000000"/>
                          </a:solidFill>
                          <a:effectLst/>
                          <a:latin typeface="Calibri" panose="020F0502020204030204" pitchFamily="34" charset="0"/>
                        </a:rPr>
                        <a:t>4.21E-07</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0.869041666</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BACK11</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QL TOT</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0.931859201</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CA7E"/>
                    </a:solidFill>
                  </a:tcPr>
                </a:tc>
                <a:tc>
                  <a:txBody>
                    <a:bodyPr/>
                    <a:lstStyle/>
                    <a:p>
                      <a:pPr algn="r" fontAlgn="b"/>
                      <a:r>
                        <a:rPr lang="en-US" sz="700" b="0" i="0" u="none" strike="noStrike">
                          <a:solidFill>
                            <a:srgbClr val="000000"/>
                          </a:solidFill>
                          <a:effectLst/>
                          <a:latin typeface="Calibri" panose="020F0502020204030204" pitchFamily="34" charset="0"/>
                        </a:rPr>
                        <a:t>4.35E-07</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0.868361571</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driving habites D</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QL TOT</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0.931598475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CA7E"/>
                    </a:solidFill>
                  </a:tcPr>
                </a:tc>
                <a:tc>
                  <a:txBody>
                    <a:bodyPr/>
                    <a:lstStyle/>
                    <a:p>
                      <a:pPr algn="r" fontAlgn="b"/>
                      <a:r>
                        <a:rPr lang="en-US" sz="700" b="0" i="0" u="none" strike="noStrike">
                          <a:solidFill>
                            <a:srgbClr val="000000"/>
                          </a:solidFill>
                          <a:effectLst/>
                          <a:latin typeface="Calibri" panose="020F0502020204030204" pitchFamily="34" charset="0"/>
                        </a:rPr>
                        <a:t>4.46E-07</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0.867875719</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DHBS 425</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DHGB126</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0.925668144</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CB7E"/>
                    </a:solidFill>
                  </a:tcPr>
                </a:tc>
                <a:tc>
                  <a:txBody>
                    <a:bodyPr/>
                    <a:lstStyle/>
                    <a:p>
                      <a:pPr algn="r" fontAlgn="b"/>
                      <a:r>
                        <a:rPr lang="en-US" sz="700" b="0" i="0" u="none" strike="noStrike">
                          <a:solidFill>
                            <a:srgbClr val="000000"/>
                          </a:solidFill>
                          <a:effectLst/>
                          <a:latin typeface="Calibri" panose="020F0502020204030204" pitchFamily="34" charset="0"/>
                        </a:rPr>
                        <a:t>2.07E-06</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0.856861513</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MOCA ATTENTION MATH</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MYDH 3</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-0.892285049</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16C"/>
                    </a:solidFill>
                  </a:tcPr>
                </a:tc>
                <a:tc>
                  <a:txBody>
                    <a:bodyPr/>
                    <a:lstStyle/>
                    <a:p>
                      <a:pPr algn="r" fontAlgn="b"/>
                      <a:r>
                        <a:rPr lang="en-US" sz="700" b="0" i="0" u="none" strike="noStrike">
                          <a:solidFill>
                            <a:srgbClr val="000000"/>
                          </a:solidFill>
                          <a:effectLst/>
                          <a:latin typeface="Calibri" panose="020F0502020204030204" pitchFamily="34" charset="0"/>
                        </a:rPr>
                        <a:t>1.78E-05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0.796172608</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DHBS 425</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N204</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0.891472868</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D07F"/>
                    </a:solidFill>
                  </a:tcPr>
                </a:tc>
                <a:tc>
                  <a:txBody>
                    <a:bodyPr/>
                    <a:lstStyle/>
                    <a:p>
                      <a:pPr algn="r" fontAlgn="b"/>
                      <a:r>
                        <a:rPr lang="en-US" sz="700" b="0" i="0" u="none" strike="noStrike">
                          <a:solidFill>
                            <a:srgbClr val="000000"/>
                          </a:solidFill>
                          <a:effectLst/>
                          <a:latin typeface="Calibri" panose="020F0502020204030204" pitchFamily="34" charset="0"/>
                        </a:rPr>
                        <a:t>1.86E-05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0.794723875</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BACK4</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bigc13</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-0.891042111</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16C"/>
                    </a:solidFill>
                  </a:tcPr>
                </a:tc>
                <a:tc>
                  <a:txBody>
                    <a:bodyPr/>
                    <a:lstStyle/>
                    <a:p>
                      <a:pPr algn="r" fontAlgn="b"/>
                      <a:r>
                        <a:rPr lang="en-US" sz="700" b="0" i="0" u="none" strike="noStrike">
                          <a:solidFill>
                            <a:srgbClr val="000000"/>
                          </a:solidFill>
                          <a:effectLst/>
                          <a:latin typeface="Calibri" panose="020F0502020204030204" pitchFamily="34" charset="0"/>
                        </a:rPr>
                        <a:t>8.32E-06</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0.793956044</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BACK12</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BACK14</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0.888234788</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D17F"/>
                    </a:solidFill>
                  </a:tcPr>
                </a:tc>
                <a:tc>
                  <a:txBody>
                    <a:bodyPr/>
                    <a:lstStyle/>
                    <a:p>
                      <a:pPr algn="r" fontAlgn="b"/>
                      <a:r>
                        <a:rPr lang="en-US" sz="700" b="0" i="0" u="none" strike="noStrike">
                          <a:solidFill>
                            <a:srgbClr val="000000"/>
                          </a:solidFill>
                          <a:effectLst/>
                          <a:latin typeface="Calibri" panose="020F0502020204030204" pitchFamily="34" charset="0"/>
                        </a:rPr>
                        <a:t>9.75E-06</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0.788961039</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BACK14</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N214</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-0.888234788</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16C"/>
                    </a:solidFill>
                  </a:tcPr>
                </a:tc>
                <a:tc>
                  <a:txBody>
                    <a:bodyPr/>
                    <a:lstStyle/>
                    <a:p>
                      <a:pPr algn="r" fontAlgn="b"/>
                      <a:r>
                        <a:rPr lang="en-US" sz="700" b="0" i="0" u="none" strike="noStrike">
                          <a:solidFill>
                            <a:srgbClr val="000000"/>
                          </a:solidFill>
                          <a:effectLst/>
                          <a:latin typeface="Calibri" panose="020F0502020204030204" pitchFamily="34" charset="0"/>
                        </a:rPr>
                        <a:t>9.75E-06</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0.788961039</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driving habites A</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MOCA ATTENTION LETTERS</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-0.884823497</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16C"/>
                    </a:solidFill>
                  </a:tcPr>
                </a:tc>
                <a:tc>
                  <a:txBody>
                    <a:bodyPr/>
                    <a:lstStyle/>
                    <a:p>
                      <a:pPr algn="r" fontAlgn="b"/>
                      <a:r>
                        <a:rPr lang="en-US" sz="700" b="0" i="0" u="none" strike="noStrike">
                          <a:solidFill>
                            <a:srgbClr val="000000"/>
                          </a:solidFill>
                          <a:effectLst/>
                          <a:latin typeface="Calibri" panose="020F0502020204030204" pitchFamily="34" charset="0"/>
                        </a:rPr>
                        <a:t>2.62E-05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0.782912621</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anxiety10</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anxiety2</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0.873835315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AD380"/>
                    </a:solidFill>
                  </a:tcPr>
                </a:tc>
                <a:tc>
                  <a:txBody>
                    <a:bodyPr/>
                    <a:lstStyle/>
                    <a:p>
                      <a:pPr algn="r" fontAlgn="b"/>
                      <a:r>
                        <a:rPr lang="en-US" sz="700" b="0" i="0" u="none" strike="noStrike">
                          <a:solidFill>
                            <a:srgbClr val="000000"/>
                          </a:solidFill>
                          <a:effectLst/>
                          <a:latin typeface="Calibri" panose="020F0502020204030204" pitchFamily="34" charset="0"/>
                        </a:rPr>
                        <a:t>2.07E-05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0.763588157</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driving habites J</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MYDH 3</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0.873270593</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D380"/>
                    </a:solidFill>
                  </a:tcPr>
                </a:tc>
                <a:tc>
                  <a:txBody>
                    <a:bodyPr/>
                    <a:lstStyle/>
                    <a:p>
                      <a:pPr algn="r" fontAlgn="b"/>
                      <a:r>
                        <a:rPr lang="en-US" sz="700" b="0" i="0" u="none" strike="noStrike">
                          <a:solidFill>
                            <a:srgbClr val="000000"/>
                          </a:solidFill>
                          <a:effectLst/>
                          <a:latin typeface="Calibri" panose="020F0502020204030204" pitchFamily="34" charset="0"/>
                        </a:rPr>
                        <a:t>2.13E-05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0.762601529</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driving habites I</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MYDH 3</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0.87291115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D380"/>
                    </a:solidFill>
                  </a:tcPr>
                </a:tc>
                <a:tc>
                  <a:txBody>
                    <a:bodyPr/>
                    <a:lstStyle/>
                    <a:p>
                      <a:pPr algn="r" fontAlgn="b"/>
                      <a:r>
                        <a:rPr lang="en-US" sz="700" b="0" i="0" u="none" strike="noStrike">
                          <a:solidFill>
                            <a:srgbClr val="000000"/>
                          </a:solidFill>
                          <a:effectLst/>
                          <a:latin typeface="Calibri" panose="020F0502020204030204" pitchFamily="34" charset="0"/>
                        </a:rPr>
                        <a:t>4.60E-05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0.761973875</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DHBS 420</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DHGO 311</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-0.872130269</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26C"/>
                    </a:solidFill>
                  </a:tcPr>
                </a:tc>
                <a:tc>
                  <a:txBody>
                    <a:bodyPr/>
                    <a:lstStyle/>
                    <a:p>
                      <a:pPr algn="r" fontAlgn="b"/>
                      <a:r>
                        <a:rPr lang="en-US" sz="700" b="0" i="0" u="none" strike="noStrike">
                          <a:solidFill>
                            <a:srgbClr val="000000"/>
                          </a:solidFill>
                          <a:effectLst/>
                          <a:latin typeface="Calibri" panose="020F0502020204030204" pitchFamily="34" charset="0"/>
                        </a:rPr>
                        <a:t>4.76E-05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0.760611205</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moca tota</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QL10</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0.870552645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D380"/>
                    </a:solidFill>
                  </a:tcPr>
                </a:tc>
                <a:tc>
                  <a:txBody>
                    <a:bodyPr/>
                    <a:lstStyle/>
                    <a:p>
                      <a:pPr algn="r" fontAlgn="b"/>
                      <a:r>
                        <a:rPr lang="en-US" sz="700" b="0" i="0" u="none" strike="noStrike">
                          <a:solidFill>
                            <a:srgbClr val="000000"/>
                          </a:solidFill>
                          <a:effectLst/>
                          <a:latin typeface="Calibri" panose="020F0502020204030204" pitchFamily="34" charset="0"/>
                        </a:rPr>
                        <a:t>2.42E-05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0.757861908</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BACK1</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moca tota</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-0.870552645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26C"/>
                    </a:solidFill>
                  </a:tcPr>
                </a:tc>
                <a:tc>
                  <a:txBody>
                    <a:bodyPr/>
                    <a:lstStyle/>
                    <a:p>
                      <a:pPr algn="r" fontAlgn="b"/>
                      <a:r>
                        <a:rPr lang="en-US" sz="700" b="0" i="0" u="none" strike="noStrike">
                          <a:solidFill>
                            <a:srgbClr val="000000"/>
                          </a:solidFill>
                          <a:effectLst/>
                          <a:latin typeface="Calibri" panose="020F0502020204030204" pitchFamily="34" charset="0"/>
                        </a:rPr>
                        <a:t>2.42E-05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0.757861908</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anxiety tot</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anxiety7</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0.870109382</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D480"/>
                    </a:solidFill>
                  </a:tcPr>
                </a:tc>
                <a:tc>
                  <a:txBody>
                    <a:bodyPr/>
                    <a:lstStyle/>
                    <a:p>
                      <a:pPr algn="r" fontAlgn="b"/>
                      <a:r>
                        <a:rPr lang="en-US" sz="700" b="0" i="0" u="none" strike="noStrike">
                          <a:solidFill>
                            <a:srgbClr val="000000"/>
                          </a:solidFill>
                          <a:effectLst/>
                          <a:latin typeface="Calibri" panose="020F0502020204030204" pitchFamily="34" charset="0"/>
                        </a:rPr>
                        <a:t>2.47E-05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0.757090336</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bign14</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sleep2</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0.868390647</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D480"/>
                    </a:solidFill>
                  </a:tcPr>
                </a:tc>
                <a:tc>
                  <a:txBody>
                    <a:bodyPr/>
                    <a:lstStyle/>
                    <a:p>
                      <a:pPr algn="r" fontAlgn="b"/>
                      <a:r>
                        <a:rPr lang="en-US" sz="700" b="0" i="0" u="none" strike="noStrike">
                          <a:solidFill>
                            <a:srgbClr val="000000"/>
                          </a:solidFill>
                          <a:effectLst/>
                          <a:latin typeface="Calibri" panose="020F0502020204030204" pitchFamily="34" charset="0"/>
                        </a:rPr>
                        <a:t>2.68E-05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0.754102317</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MOCA LENG FLUENCY</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sleep3</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-0.858778202</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36D"/>
                    </a:solidFill>
                  </a:tcPr>
                </a:tc>
                <a:tc>
                  <a:txBody>
                    <a:bodyPr/>
                    <a:lstStyle/>
                    <a:p>
                      <a:pPr algn="r" fontAlgn="b"/>
                      <a:r>
                        <a:rPr lang="en-US" sz="700" b="0" i="0" u="none" strike="noStrike">
                          <a:solidFill>
                            <a:srgbClr val="000000"/>
                          </a:solidFill>
                          <a:effectLst/>
                          <a:latin typeface="Calibri" panose="020F0502020204030204" pitchFamily="34" charset="0"/>
                        </a:rPr>
                        <a:t>8.39E-05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0.7375</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MYDH 1</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MYDH 2</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0.854169615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D680"/>
                    </a:solidFill>
                  </a:tcPr>
                </a:tc>
                <a:tc>
                  <a:txBody>
                    <a:bodyPr/>
                    <a:lstStyle/>
                    <a:p>
                      <a:pPr algn="r" fontAlgn="b"/>
                      <a:r>
                        <a:rPr lang="en-US" sz="700" b="0" i="0" u="none" strike="noStrike">
                          <a:solidFill>
                            <a:srgbClr val="000000"/>
                          </a:solidFill>
                          <a:effectLst/>
                          <a:latin typeface="Calibri" panose="020F0502020204030204" pitchFamily="34" charset="0"/>
                        </a:rPr>
                        <a:t>5.04E-05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0.729605731</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DHBS 417</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DHGO 326</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0.853491814</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680"/>
                    </a:solidFill>
                  </a:tcPr>
                </a:tc>
                <a:tc>
                  <a:txBody>
                    <a:bodyPr/>
                    <a:lstStyle/>
                    <a:p>
                      <a:pPr algn="r" fontAlgn="b"/>
                      <a:r>
                        <a:rPr lang="en-US" sz="700" b="0" i="0" u="none" strike="noStrike">
                          <a:solidFill>
                            <a:srgbClr val="000000"/>
                          </a:solidFill>
                          <a:effectLst/>
                          <a:latin typeface="Calibri" panose="020F0502020204030204" pitchFamily="34" charset="0"/>
                        </a:rPr>
                        <a:t>0.000103338</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0.728448276</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DHGB126</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N220</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0.847890865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780"/>
                    </a:solidFill>
                  </a:tcPr>
                </a:tc>
                <a:tc>
                  <a:txBody>
                    <a:bodyPr/>
                    <a:lstStyle/>
                    <a:p>
                      <a:pPr algn="r" fontAlgn="b"/>
                      <a:r>
                        <a:rPr lang="en-US" sz="700" b="0" i="0" u="none" strike="noStrike">
                          <a:solidFill>
                            <a:srgbClr val="000000"/>
                          </a:solidFill>
                          <a:effectLst/>
                          <a:latin typeface="Calibri" panose="020F0502020204030204" pitchFamily="34" charset="0"/>
                        </a:rPr>
                        <a:t>0.000127787</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0.718918919</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DHBS 420</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DHGB111</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0.844162289</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D881"/>
                    </a:solidFill>
                  </a:tcPr>
                </a:tc>
                <a:tc>
                  <a:txBody>
                    <a:bodyPr/>
                    <a:lstStyle/>
                    <a:p>
                      <a:pPr algn="r" fontAlgn="b"/>
                      <a:r>
                        <a:rPr lang="en-US" sz="700" b="0" i="0" u="none" strike="noStrike">
                          <a:solidFill>
                            <a:srgbClr val="000000"/>
                          </a:solidFill>
                          <a:effectLst/>
                          <a:latin typeface="Calibri" panose="020F0502020204030204" pitchFamily="34" charset="0"/>
                        </a:rPr>
                        <a:t>0.000146521</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0.712609971</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DHBS 415</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MOCA ATTENTION MATH</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-0.843274043</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46D"/>
                    </a:solidFill>
                  </a:tcPr>
                </a:tc>
                <a:tc>
                  <a:txBody>
                    <a:bodyPr/>
                    <a:lstStyle/>
                    <a:p>
                      <a:pPr algn="r" fontAlgn="b"/>
                      <a:r>
                        <a:rPr lang="en-US" sz="700" b="0" i="0" u="none" strike="noStrike">
                          <a:solidFill>
                            <a:srgbClr val="000000"/>
                          </a:solidFill>
                          <a:effectLst/>
                          <a:latin typeface="Calibri" panose="020F0502020204030204" pitchFamily="34" charset="0"/>
                        </a:rPr>
                        <a:t>0.000292865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0.711111111</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DHGB111</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driving habites E</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0.841036782</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881"/>
                    </a:solidFill>
                  </a:tcPr>
                </a:tc>
                <a:tc>
                  <a:txBody>
                    <a:bodyPr/>
                    <a:lstStyle/>
                    <a:p>
                      <a:pPr algn="r" fontAlgn="b"/>
                      <a:r>
                        <a:rPr lang="en-US" sz="700" b="0" i="0" u="none" strike="noStrike">
                          <a:solidFill>
                            <a:srgbClr val="000000"/>
                          </a:solidFill>
                          <a:effectLst/>
                          <a:latin typeface="Calibri" panose="020F0502020204030204" pitchFamily="34" charset="0"/>
                        </a:rPr>
                        <a:t>8.55E-05</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0.707342869</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DHGO 304</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N2231</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-0.839146392</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56D"/>
                    </a:solidFill>
                  </a:tcPr>
                </a:tc>
                <a:tc>
                  <a:txBody>
                    <a:bodyPr/>
                    <a:lstStyle/>
                    <a:p>
                      <a:pPr algn="r" fontAlgn="b"/>
                      <a:r>
                        <a:rPr lang="en-US" sz="700" b="0" i="0" u="none" strike="noStrike">
                          <a:solidFill>
                            <a:srgbClr val="000000"/>
                          </a:solidFill>
                          <a:effectLst/>
                          <a:latin typeface="Calibri" panose="020F0502020204030204" pitchFamily="34" charset="0"/>
                        </a:rPr>
                        <a:t>0.000175176</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0.704166667</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N211</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N227</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0.836437006</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700" b="0" i="0" u="none" strike="noStrike">
                          <a:solidFill>
                            <a:srgbClr val="000000"/>
                          </a:solidFill>
                          <a:effectLst/>
                          <a:latin typeface="Calibri" panose="020F0502020204030204" pitchFamily="34" charset="0"/>
                        </a:rPr>
                        <a:t>0.000192446</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0.699626866</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bigo44</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DHBS 413</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0.836001473</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r" fontAlgn="b"/>
                      <a:r>
                        <a:rPr lang="en-US" sz="700" b="0" i="0" u="none" strike="noStrike">
                          <a:solidFill>
                            <a:srgbClr val="000000"/>
                          </a:solidFill>
                          <a:effectLst/>
                          <a:latin typeface="Calibri" panose="020F0502020204030204" pitchFamily="34" charset="0"/>
                        </a:rPr>
                        <a:t>0.000195346</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0.698898462</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anxiety tot</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anxiety3</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0.834253368</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1"/>
                    </a:solidFill>
                  </a:tcPr>
                </a:tc>
                <a:tc>
                  <a:txBody>
                    <a:bodyPr/>
                    <a:lstStyle/>
                    <a:p>
                      <a:pPr algn="r" fontAlgn="b"/>
                      <a:r>
                        <a:rPr lang="en-US" sz="700" b="0" i="0" u="none" strike="noStrike">
                          <a:solidFill>
                            <a:srgbClr val="000000"/>
                          </a:solidFill>
                          <a:effectLst/>
                          <a:latin typeface="Calibri" panose="020F0502020204030204" pitchFamily="34" charset="0"/>
                        </a:rPr>
                        <a:t>0.000110222</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0.695978682</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driving habites H</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QL14</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-0.827837354</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56D"/>
                    </a:solidFill>
                  </a:tcPr>
                </a:tc>
                <a:tc>
                  <a:txBody>
                    <a:bodyPr/>
                    <a:lstStyle/>
                    <a:p>
                      <a:pPr algn="r" fontAlgn="b"/>
                      <a:r>
                        <a:rPr lang="en-US" sz="700" b="0" i="0" u="none" strike="noStrike">
                          <a:solidFill>
                            <a:srgbClr val="000000"/>
                          </a:solidFill>
                          <a:effectLst/>
                          <a:latin typeface="Calibri" panose="020F0502020204030204" pitchFamily="34" charset="0"/>
                        </a:rPr>
                        <a:t>0.000138793</a:t>
                      </a:r>
                    </a:p>
                  </a:txBody>
                  <a:tcPr marL="5880" marR="5880" marT="58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0.685314685</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604">
                <a:tc>
                  <a:txBody>
                    <a:bodyPr/>
                    <a:lstStyle/>
                    <a:p>
                      <a:pPr algn="l" fontAlgn="b"/>
                      <a:r>
                        <a:rPr lang="en-US" sz="700" b="0" i="0" u="none" strike="noStrike">
                          <a:solidFill>
                            <a:srgbClr val="000000"/>
                          </a:solidFill>
                          <a:effectLst/>
                          <a:latin typeface="Calibri" panose="020F0502020204030204" pitchFamily="34" charset="0"/>
                        </a:rPr>
                        <a:t>bige41r</a:t>
                      </a:r>
                    </a:p>
                  </a:txBody>
                  <a:tcPr marL="5880" marR="5880" marT="58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700" b="0" i="0" u="none" strike="noStrike">
                          <a:solidFill>
                            <a:srgbClr val="000000"/>
                          </a:solidFill>
                          <a:effectLst/>
                          <a:latin typeface="Calibri" panose="020F0502020204030204" pitchFamily="34" charset="0"/>
                        </a:rPr>
                        <a:t>MOCA ABSTRACTION</a:t>
                      </a:r>
                    </a:p>
                  </a:txBody>
                  <a:tcPr marL="5880" marR="5880" marT="588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700" b="0" i="0" u="none" strike="noStrike">
                          <a:solidFill>
                            <a:srgbClr val="000000"/>
                          </a:solidFill>
                          <a:effectLst/>
                          <a:latin typeface="Calibri" panose="020F0502020204030204" pitchFamily="34" charset="0"/>
                        </a:rPr>
                        <a:t>0.825722824</a:t>
                      </a:r>
                    </a:p>
                  </a:txBody>
                  <a:tcPr marL="5880" marR="5880" marT="5880" marB="0" anchor="b">
                    <a:lnL>
                      <a:noFill/>
                    </a:lnL>
                    <a:lnR>
                      <a:noFill/>
                    </a:lnR>
                    <a:lnT w="6350" cap="flat" cmpd="sng" algn="ctr">
                      <a:solidFill>
                        <a:srgbClr val="000000"/>
                      </a:solidFill>
                      <a:prstDash val="solid"/>
                      <a:round/>
                      <a:headEnd type="none" w="med" len="med"/>
                      <a:tailEnd type="none" w="med" len="med"/>
                    </a:lnT>
                    <a:lnB>
                      <a:noFill/>
                    </a:lnB>
                    <a:solidFill>
                      <a:srgbClr val="C5DB81"/>
                    </a:solidFill>
                  </a:tcPr>
                </a:tc>
                <a:tc>
                  <a:txBody>
                    <a:bodyPr/>
                    <a:lstStyle/>
                    <a:p>
                      <a:pPr algn="r" fontAlgn="b"/>
                      <a:r>
                        <a:rPr lang="en-US" sz="700" b="0" i="0" u="none" strike="noStrike">
                          <a:solidFill>
                            <a:srgbClr val="000000"/>
                          </a:solidFill>
                          <a:effectLst/>
                          <a:latin typeface="Calibri" panose="020F0502020204030204" pitchFamily="34" charset="0"/>
                        </a:rPr>
                        <a:t>0.00027477</a:t>
                      </a:r>
                    </a:p>
                  </a:txBody>
                  <a:tcPr marL="5880" marR="5880" marT="588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700" b="0" i="0" u="none" strike="noStrike" dirty="0">
                          <a:solidFill>
                            <a:srgbClr val="000000"/>
                          </a:solidFill>
                          <a:effectLst/>
                          <a:latin typeface="Calibri" panose="020F0502020204030204" pitchFamily="34" charset="0"/>
                        </a:rPr>
                        <a:t>0.681818182</a:t>
                      </a:r>
                    </a:p>
                  </a:txBody>
                  <a:tcPr marL="5880" marR="5880" marT="58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050353363"/>
              </p:ext>
            </p:extLst>
          </p:nvPr>
        </p:nvGraphicFramePr>
        <p:xfrm>
          <a:off x="4253737" y="821368"/>
          <a:ext cx="2701810" cy="4462266"/>
        </p:xfrm>
        <a:graphic>
          <a:graphicData uri="http://schemas.openxmlformats.org/drawingml/2006/table">
            <a:tbl>
              <a:tblPr/>
              <a:tblGrid>
                <a:gridCol w="802011"/>
                <a:gridCol w="802011"/>
                <a:gridCol w="381098"/>
                <a:gridCol w="358345"/>
                <a:gridCol w="358345"/>
              </a:tblGrid>
              <a:tr h="85320">
                <a:tc>
                  <a:txBody>
                    <a:bodyPr/>
                    <a:lstStyle/>
                    <a:p>
                      <a:pPr algn="l" fontAlgn="b"/>
                      <a:r>
                        <a:rPr lang="en-US" sz="500" b="0" i="0" u="none" strike="noStrike" dirty="0" smtClean="0">
                          <a:solidFill>
                            <a:schemeClr val="bg1"/>
                          </a:solidFill>
                          <a:effectLst/>
                          <a:latin typeface="Calibri" panose="020F0502020204030204" pitchFamily="34" charset="0"/>
                        </a:rPr>
                        <a:t>Var1</a:t>
                      </a:r>
                      <a:endParaRPr lang="en-US" sz="500" b="0" i="0" u="none" strike="noStrike" dirty="0">
                        <a:solidFill>
                          <a:schemeClr val="bg1"/>
                        </a:solidFill>
                        <a:effectLst/>
                        <a:latin typeface="Calibri" panose="020F0502020204030204" pitchFamily="34" charset="0"/>
                      </a:endParaRP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500" b="0" i="0" u="none" strike="noStrike" dirty="0" smtClean="0">
                          <a:solidFill>
                            <a:schemeClr val="bg1"/>
                          </a:solidFill>
                          <a:effectLst/>
                          <a:latin typeface="Calibri" panose="020F0502020204030204" pitchFamily="34" charset="0"/>
                        </a:rPr>
                        <a:t>Var2</a:t>
                      </a:r>
                      <a:endParaRPr lang="en-US" sz="500" b="0" i="0" u="none" strike="noStrike" dirty="0">
                        <a:solidFill>
                          <a:schemeClr val="bg1"/>
                        </a:solidFill>
                        <a:effectLst/>
                        <a:latin typeface="Calibri" panose="020F0502020204030204" pitchFamily="34" charset="0"/>
                      </a:endParaRP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500" b="0" i="0" u="none" strike="noStrike" dirty="0" smtClean="0">
                          <a:solidFill>
                            <a:schemeClr val="bg1"/>
                          </a:solidFill>
                          <a:effectLst/>
                          <a:latin typeface="Calibri" panose="020F0502020204030204" pitchFamily="34" charset="0"/>
                        </a:rPr>
                        <a:t>R</a:t>
                      </a:r>
                      <a:endParaRPr lang="en-US" sz="500" b="0" i="0" u="none" strike="noStrike" dirty="0">
                        <a:solidFill>
                          <a:schemeClr val="bg1"/>
                        </a:solidFill>
                        <a:effectLst/>
                        <a:latin typeface="Calibri" panose="020F0502020204030204" pitchFamily="34" charset="0"/>
                      </a:endParaRP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700" b="1" i="0" u="none" strike="noStrike" kern="1200" dirty="0" err="1" smtClean="0">
                          <a:solidFill>
                            <a:srgbClr val="FFFFFF"/>
                          </a:solidFill>
                          <a:effectLst/>
                          <a:latin typeface="Calibri" panose="020F0502020204030204" pitchFamily="34" charset="0"/>
                          <a:ea typeface="+mn-ea"/>
                          <a:cs typeface="+mn-cs"/>
                        </a:rPr>
                        <a:t>Pvalue</a:t>
                      </a:r>
                      <a:endParaRPr lang="en-US" sz="700" b="1" i="0" u="none" strike="noStrike" kern="1200" dirty="0">
                        <a:solidFill>
                          <a:srgbClr val="FFFFFF"/>
                        </a:solidFill>
                        <a:effectLst/>
                        <a:latin typeface="Calibri" panose="020F0502020204030204" pitchFamily="34" charset="0"/>
                        <a:ea typeface="+mn-ea"/>
                        <a:cs typeface="+mn-cs"/>
                      </a:endParaRP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500" b="0" i="0" u="none" strike="noStrike" dirty="0" err="1" smtClean="0">
                          <a:solidFill>
                            <a:srgbClr val="000000"/>
                          </a:solidFill>
                          <a:effectLst/>
                          <a:latin typeface="Calibri" panose="020F0502020204030204" pitchFamily="34" charset="0"/>
                        </a:rPr>
                        <a:t>Rsq</a:t>
                      </a:r>
                      <a:endParaRPr lang="en-US" sz="500" b="0" i="0" u="none" strike="noStrike" dirty="0">
                        <a:solidFill>
                          <a:srgbClr val="000000"/>
                        </a:solidFill>
                        <a:effectLst/>
                        <a:latin typeface="Calibri" panose="020F0502020204030204" pitchFamily="34" charset="0"/>
                      </a:endParaRP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r h="85320">
                <a:tc>
                  <a:txBody>
                    <a:bodyPr/>
                    <a:lstStyle/>
                    <a:p>
                      <a:pPr algn="l" fontAlgn="b"/>
                      <a:r>
                        <a:rPr lang="en-US" sz="500" b="0" i="0" u="none" strike="noStrike" dirty="0">
                          <a:solidFill>
                            <a:srgbClr val="000000"/>
                          </a:solidFill>
                          <a:effectLst/>
                          <a:latin typeface="Calibri" panose="020F0502020204030204" pitchFamily="34" charset="0"/>
                        </a:rPr>
                        <a:t>bige41</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dirty="0">
                          <a:solidFill>
                            <a:srgbClr val="000000"/>
                          </a:solidFill>
                          <a:effectLst/>
                          <a:latin typeface="Calibri" panose="020F0502020204030204" pitchFamily="34" charset="0"/>
                        </a:rPr>
                        <a:t>MOCA ABSTRACTION</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-0.825722824</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66D"/>
                    </a:solidFill>
                  </a:tcPr>
                </a:tc>
                <a:tc>
                  <a:txBody>
                    <a:bodyPr/>
                    <a:lstStyle/>
                    <a:p>
                      <a:pPr algn="r" fontAlgn="b"/>
                      <a:r>
                        <a:rPr lang="en-US" sz="500" b="0" i="0" u="none" strike="noStrike">
                          <a:solidFill>
                            <a:srgbClr val="000000"/>
                          </a:solidFill>
                          <a:effectLst/>
                          <a:latin typeface="Calibri" panose="020F0502020204030204" pitchFamily="34" charset="0"/>
                        </a:rPr>
                        <a:t>0.00027477</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0.681818182</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MYDH 8</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N227</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-0.825268649</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66D"/>
                    </a:solidFill>
                  </a:tcPr>
                </a:tc>
                <a:tc>
                  <a:txBody>
                    <a:bodyPr/>
                    <a:lstStyle/>
                    <a:p>
                      <a:pPr algn="r" fontAlgn="b"/>
                      <a:r>
                        <a:rPr lang="en-US" sz="500" b="0" i="0" u="none" strike="noStrike">
                          <a:solidFill>
                            <a:srgbClr val="000000"/>
                          </a:solidFill>
                          <a:effectLst/>
                          <a:latin typeface="Calibri" panose="020F0502020204030204" pitchFamily="34" charset="0"/>
                        </a:rPr>
                        <a:t>0.000278803</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0.681068342</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DHBS 415</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driving habites I</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0.823815705</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B81"/>
                    </a:solidFill>
                  </a:tcPr>
                </a:tc>
                <a:tc>
                  <a:txBody>
                    <a:bodyPr/>
                    <a:lstStyle/>
                    <a:p>
                      <a:pPr algn="r" fontAlgn="b"/>
                      <a:r>
                        <a:rPr lang="en-US" sz="500" b="0" i="0" u="none" strike="noStrike">
                          <a:solidFill>
                            <a:srgbClr val="000000"/>
                          </a:solidFill>
                          <a:effectLst/>
                          <a:latin typeface="Calibri" panose="020F0502020204030204" pitchFamily="34" charset="0"/>
                        </a:rPr>
                        <a:t>0.000535829</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0.678672316</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DHBS 420</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driving habites F</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0.823735365</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B81"/>
                    </a:solidFill>
                  </a:tcPr>
                </a:tc>
                <a:tc>
                  <a:txBody>
                    <a:bodyPr/>
                    <a:lstStyle/>
                    <a:p>
                      <a:pPr algn="r" fontAlgn="b"/>
                      <a:r>
                        <a:rPr lang="en-US" sz="500" b="0" i="0" u="none" strike="noStrike">
                          <a:solidFill>
                            <a:srgbClr val="000000"/>
                          </a:solidFill>
                          <a:effectLst/>
                          <a:latin typeface="Calibri" panose="020F0502020204030204" pitchFamily="34" charset="0"/>
                        </a:rPr>
                        <a:t>0.000537086</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0.678539952</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DHGO 311</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driving habites E</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-0.823514622</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66D"/>
                    </a:solidFill>
                  </a:tcPr>
                </a:tc>
                <a:tc>
                  <a:txBody>
                    <a:bodyPr/>
                    <a:lstStyle/>
                    <a:p>
                      <a:pPr algn="r" fontAlgn="b"/>
                      <a:r>
                        <a:rPr lang="en-US" sz="500" b="0" i="0" u="none" strike="noStrike">
                          <a:solidFill>
                            <a:srgbClr val="000000"/>
                          </a:solidFill>
                          <a:effectLst/>
                          <a:latin typeface="Calibri" panose="020F0502020204030204" pitchFamily="34" charset="0"/>
                        </a:rPr>
                        <a:t>0.000294831</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0.678176333</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DHGO 317</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N2231</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0.823367641</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B81"/>
                    </a:solidFill>
                  </a:tcPr>
                </a:tc>
                <a:tc>
                  <a:txBody>
                    <a:bodyPr/>
                    <a:lstStyle/>
                    <a:p>
                      <a:pPr algn="r" fontAlgn="b"/>
                      <a:r>
                        <a:rPr lang="en-US" sz="500" b="0" i="0" u="none" strike="noStrike">
                          <a:solidFill>
                            <a:srgbClr val="000000"/>
                          </a:solidFill>
                          <a:effectLst/>
                          <a:latin typeface="Calibri" panose="020F0502020204030204" pitchFamily="34" charset="0"/>
                        </a:rPr>
                        <a:t>0.000296207</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0.677934272</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anxiety2</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N215</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0.823054892</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B81"/>
                    </a:solidFill>
                  </a:tcPr>
                </a:tc>
                <a:tc>
                  <a:txBody>
                    <a:bodyPr/>
                    <a:lstStyle/>
                    <a:p>
                      <a:pPr algn="r" fontAlgn="b"/>
                      <a:r>
                        <a:rPr lang="en-US" sz="500" b="0" i="0" u="none" strike="noStrike">
                          <a:solidFill>
                            <a:srgbClr val="000000"/>
                          </a:solidFill>
                          <a:effectLst/>
                          <a:latin typeface="Calibri" panose="020F0502020204030204" pitchFamily="34" charset="0"/>
                        </a:rPr>
                        <a:t>0.000163832</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0.677419355</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anxiety2</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BACK2</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-0.823054892</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66D"/>
                    </a:solidFill>
                  </a:tcPr>
                </a:tc>
                <a:tc>
                  <a:txBody>
                    <a:bodyPr/>
                    <a:lstStyle/>
                    <a:p>
                      <a:pPr algn="r" fontAlgn="b"/>
                      <a:r>
                        <a:rPr lang="en-US" sz="500" b="0" i="0" u="none" strike="noStrike">
                          <a:solidFill>
                            <a:srgbClr val="000000"/>
                          </a:solidFill>
                          <a:effectLst/>
                          <a:latin typeface="Calibri" panose="020F0502020204030204" pitchFamily="34" charset="0"/>
                        </a:rPr>
                        <a:t>0.000163832</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0.677419355</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anxiety tot</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sleep10</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-0.822065149</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66D"/>
                    </a:solidFill>
                  </a:tcPr>
                </a:tc>
                <a:tc>
                  <a:txBody>
                    <a:bodyPr/>
                    <a:lstStyle/>
                    <a:p>
                      <a:pPr algn="r" fontAlgn="b"/>
                      <a:r>
                        <a:rPr lang="en-US" sz="500" b="0" i="0" u="none" strike="noStrike">
                          <a:solidFill>
                            <a:srgbClr val="000000"/>
                          </a:solidFill>
                          <a:effectLst/>
                          <a:latin typeface="Calibri" panose="020F0502020204030204" pitchFamily="34" charset="0"/>
                        </a:rPr>
                        <a:t>0.000169451</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0.675791109</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DHBS 415</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driving habites J</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0.820767734</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C81"/>
                    </a:solidFill>
                  </a:tcPr>
                </a:tc>
                <a:tc>
                  <a:txBody>
                    <a:bodyPr/>
                    <a:lstStyle/>
                    <a:p>
                      <a:pPr algn="r" fontAlgn="b"/>
                      <a:r>
                        <a:rPr lang="en-US" sz="500" b="0" i="0" u="none" strike="noStrike">
                          <a:solidFill>
                            <a:srgbClr val="000000"/>
                          </a:solidFill>
                          <a:effectLst/>
                          <a:latin typeface="Calibri" panose="020F0502020204030204" pitchFamily="34" charset="0"/>
                        </a:rPr>
                        <a:t>0.000321419</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0.673659674</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driving habites E</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QL22</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-0.814900301</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66D"/>
                    </a:solidFill>
                  </a:tcPr>
                </a:tc>
                <a:tc>
                  <a:txBody>
                    <a:bodyPr/>
                    <a:lstStyle/>
                    <a:p>
                      <a:pPr algn="r" fontAlgn="b"/>
                      <a:r>
                        <a:rPr lang="en-US" sz="500" b="0" i="0" u="none" strike="noStrike">
                          <a:solidFill>
                            <a:srgbClr val="000000"/>
                          </a:solidFill>
                          <a:effectLst/>
                          <a:latin typeface="Calibri" panose="020F0502020204030204" pitchFamily="34" charset="0"/>
                        </a:rPr>
                        <a:t>0.000215029</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0.6640625</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BACK21</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DHGO 326</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-0.811707703</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76D"/>
                    </a:solidFill>
                  </a:tcPr>
                </a:tc>
                <a:tc>
                  <a:txBody>
                    <a:bodyPr/>
                    <a:lstStyle/>
                    <a:p>
                      <a:pPr algn="r" fontAlgn="b"/>
                      <a:r>
                        <a:rPr lang="en-US" sz="500" b="0" i="0" u="none" strike="noStrike">
                          <a:solidFill>
                            <a:srgbClr val="000000"/>
                          </a:solidFill>
                          <a:effectLst/>
                          <a:latin typeface="Calibri" panose="020F0502020204030204" pitchFamily="34" charset="0"/>
                        </a:rPr>
                        <a:t>0.000423145</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0.658869396</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BACK2</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QL4</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-0.807780696</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76D"/>
                    </a:solidFill>
                  </a:tcPr>
                </a:tc>
                <a:tc>
                  <a:txBody>
                    <a:bodyPr/>
                    <a:lstStyle/>
                    <a:p>
                      <a:pPr algn="r" fontAlgn="b"/>
                      <a:r>
                        <a:rPr lang="en-US" sz="500" b="0" i="0" u="none" strike="noStrike">
                          <a:solidFill>
                            <a:srgbClr val="000000"/>
                          </a:solidFill>
                          <a:effectLst/>
                          <a:latin typeface="Calibri" panose="020F0502020204030204" pitchFamily="34" charset="0"/>
                        </a:rPr>
                        <a:t>0.000269824</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0.652509653</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N215</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QL4</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0.807780696</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E82"/>
                    </a:solidFill>
                  </a:tcPr>
                </a:tc>
                <a:tc>
                  <a:txBody>
                    <a:bodyPr/>
                    <a:lstStyle/>
                    <a:p>
                      <a:pPr algn="r" fontAlgn="b"/>
                      <a:r>
                        <a:rPr lang="en-US" sz="500" b="0" i="0" u="none" strike="noStrike">
                          <a:solidFill>
                            <a:srgbClr val="000000"/>
                          </a:solidFill>
                          <a:effectLst/>
                          <a:latin typeface="Calibri" panose="020F0502020204030204" pitchFamily="34" charset="0"/>
                        </a:rPr>
                        <a:t>0.000269824</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0.652509653</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biga22</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biga42</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0.807638495</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E82"/>
                    </a:solidFill>
                  </a:tcPr>
                </a:tc>
                <a:tc>
                  <a:txBody>
                    <a:bodyPr/>
                    <a:lstStyle/>
                    <a:p>
                      <a:pPr algn="r" fontAlgn="b"/>
                      <a:r>
                        <a:rPr lang="en-US" sz="500" b="0" i="0" u="none" strike="noStrike">
                          <a:solidFill>
                            <a:srgbClr val="000000"/>
                          </a:solidFill>
                          <a:effectLst/>
                          <a:latin typeface="Calibri" panose="020F0502020204030204" pitchFamily="34" charset="0"/>
                        </a:rPr>
                        <a:t>0.000271025</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0.652279939</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biga17</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biga32</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0.805076486</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DE82"/>
                    </a:solidFill>
                  </a:tcPr>
                </a:tc>
                <a:tc>
                  <a:txBody>
                    <a:bodyPr/>
                    <a:lstStyle/>
                    <a:p>
                      <a:pPr algn="r" fontAlgn="b"/>
                      <a:r>
                        <a:rPr lang="en-US" sz="500" b="0" i="0" u="none" strike="noStrike">
                          <a:solidFill>
                            <a:srgbClr val="000000"/>
                          </a:solidFill>
                          <a:effectLst/>
                          <a:latin typeface="Calibri" panose="020F0502020204030204" pitchFamily="34" charset="0"/>
                        </a:rPr>
                        <a:t>0.000512876</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0.648148148</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QL21</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sleep10</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-0.803911531</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76D"/>
                    </a:solidFill>
                  </a:tcPr>
                </a:tc>
                <a:tc>
                  <a:txBody>
                    <a:bodyPr/>
                    <a:lstStyle/>
                    <a:p>
                      <a:pPr algn="r" fontAlgn="b"/>
                      <a:r>
                        <a:rPr lang="en-US" sz="500" b="0" i="0" u="none" strike="noStrike">
                          <a:solidFill>
                            <a:srgbClr val="000000"/>
                          </a:solidFill>
                          <a:effectLst/>
                          <a:latin typeface="Calibri" panose="020F0502020204030204" pitchFamily="34" charset="0"/>
                        </a:rPr>
                        <a:t>0.00030409</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0.646273749</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DHBS 420</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driving habites G</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0.803219329</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2"/>
                    </a:solidFill>
                  </a:tcPr>
                </a:tc>
                <a:tc>
                  <a:txBody>
                    <a:bodyPr/>
                    <a:lstStyle/>
                    <a:p>
                      <a:pPr algn="r" fontAlgn="b"/>
                      <a:r>
                        <a:rPr lang="en-US" sz="500" b="0" i="0" u="none" strike="noStrike">
                          <a:solidFill>
                            <a:srgbClr val="000000"/>
                          </a:solidFill>
                          <a:effectLst/>
                          <a:latin typeface="Calibri" panose="020F0502020204030204" pitchFamily="34" charset="0"/>
                        </a:rPr>
                        <a:t>0.000540569</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0.64516129</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DHBS 425</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N220</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0.801620146</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500" b="0" i="0" u="none" strike="noStrike">
                          <a:solidFill>
                            <a:srgbClr val="000000"/>
                          </a:solidFill>
                          <a:effectLst/>
                          <a:latin typeface="Calibri" panose="020F0502020204030204" pitchFamily="34" charset="0"/>
                        </a:rPr>
                        <a:t>0.000565366</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0.642594859</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DHBS 417</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MYDH 1</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0.801306899</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500" b="0" i="0" u="none" strike="noStrike">
                          <a:solidFill>
                            <a:srgbClr val="000000"/>
                          </a:solidFill>
                          <a:effectLst/>
                          <a:latin typeface="Calibri" panose="020F0502020204030204" pitchFamily="34" charset="0"/>
                        </a:rPr>
                        <a:t>0.000570329</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0.642092747</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biga7</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MOCA ATTENTION MATH</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0.800640769</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500" b="0" i="0" u="none" strike="noStrike">
                          <a:solidFill>
                            <a:srgbClr val="000000"/>
                          </a:solidFill>
                          <a:effectLst/>
                          <a:latin typeface="Calibri" panose="020F0502020204030204" pitchFamily="34" charset="0"/>
                        </a:rPr>
                        <a:t>0.000580998</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0.641025641</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anxiety tot</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anxiety10</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0.79962723</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500" b="0" i="0" u="none" strike="noStrike">
                          <a:solidFill>
                            <a:srgbClr val="000000"/>
                          </a:solidFill>
                          <a:effectLst/>
                          <a:latin typeface="Calibri" panose="020F0502020204030204" pitchFamily="34" charset="0"/>
                        </a:rPr>
                        <a:t>0.000346104</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0.639403707</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bigc8</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QL21</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-0.798291205</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D"/>
                    </a:solidFill>
                  </a:tcPr>
                </a:tc>
                <a:tc>
                  <a:txBody>
                    <a:bodyPr/>
                    <a:lstStyle/>
                    <a:p>
                      <a:pPr algn="r" fontAlgn="b"/>
                      <a:r>
                        <a:rPr lang="en-US" sz="500" b="0" i="0" u="none" strike="noStrike">
                          <a:solidFill>
                            <a:srgbClr val="000000"/>
                          </a:solidFill>
                          <a:effectLst/>
                          <a:latin typeface="Calibri" panose="020F0502020204030204" pitchFamily="34" charset="0"/>
                        </a:rPr>
                        <a:t>0.000360134</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0.637268848</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bigc13</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QL6</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0.798271735</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500" b="0" i="0" u="none" strike="noStrike">
                          <a:solidFill>
                            <a:srgbClr val="000000"/>
                          </a:solidFill>
                          <a:effectLst/>
                          <a:latin typeface="Calibri" panose="020F0502020204030204" pitchFamily="34" charset="0"/>
                        </a:rPr>
                        <a:t>0.000360342</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0.637237762</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DHBS 420</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QL22</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-0.797264384</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D"/>
                    </a:solidFill>
                  </a:tcPr>
                </a:tc>
                <a:tc>
                  <a:txBody>
                    <a:bodyPr/>
                    <a:lstStyle/>
                    <a:p>
                      <a:pPr algn="r" fontAlgn="b"/>
                      <a:r>
                        <a:rPr lang="en-US" sz="500" b="0" i="0" u="none" strike="noStrike">
                          <a:solidFill>
                            <a:srgbClr val="000000"/>
                          </a:solidFill>
                          <a:effectLst/>
                          <a:latin typeface="Calibri" panose="020F0502020204030204" pitchFamily="34" charset="0"/>
                        </a:rPr>
                        <a:t>0.000637571</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0.635630499</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bige26</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MOCA LTM</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-0.796029752</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D"/>
                    </a:solidFill>
                  </a:tcPr>
                </a:tc>
                <a:tc>
                  <a:txBody>
                    <a:bodyPr/>
                    <a:lstStyle/>
                    <a:p>
                      <a:pPr algn="r" fontAlgn="b"/>
                      <a:r>
                        <a:rPr lang="en-US" sz="500" b="0" i="0" u="none" strike="noStrike">
                          <a:solidFill>
                            <a:srgbClr val="000000"/>
                          </a:solidFill>
                          <a:effectLst/>
                          <a:latin typeface="Calibri" panose="020F0502020204030204" pitchFamily="34" charset="0"/>
                        </a:rPr>
                        <a:t>0.000659329</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0.633663366</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biga7</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driving habites I</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-0.794871795</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D"/>
                    </a:solidFill>
                  </a:tcPr>
                </a:tc>
                <a:tc>
                  <a:txBody>
                    <a:bodyPr/>
                    <a:lstStyle/>
                    <a:p>
                      <a:pPr algn="r" fontAlgn="b"/>
                      <a:r>
                        <a:rPr lang="en-US" sz="500" b="0" i="0" u="none" strike="noStrike">
                          <a:solidFill>
                            <a:srgbClr val="000000"/>
                          </a:solidFill>
                          <a:effectLst/>
                          <a:latin typeface="Calibri" panose="020F0502020204030204" pitchFamily="34" charset="0"/>
                        </a:rPr>
                        <a:t>0.000680272</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0.63182117</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anxiety2</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QL21</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0.79270321</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2"/>
                    </a:solidFill>
                  </a:tcPr>
                </a:tc>
                <a:tc>
                  <a:txBody>
                    <a:bodyPr/>
                    <a:lstStyle/>
                    <a:p>
                      <a:pPr algn="r" fontAlgn="b"/>
                      <a:r>
                        <a:rPr lang="en-US" sz="500" b="0" i="0" u="none" strike="noStrike">
                          <a:solidFill>
                            <a:srgbClr val="000000"/>
                          </a:solidFill>
                          <a:effectLst/>
                          <a:latin typeface="Calibri" panose="020F0502020204030204" pitchFamily="34" charset="0"/>
                        </a:rPr>
                        <a:t>0.000423951</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0.628378378</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anxiety10</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QL4</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0.788899289</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182"/>
                    </a:solidFill>
                  </a:tcPr>
                </a:tc>
                <a:tc>
                  <a:txBody>
                    <a:bodyPr/>
                    <a:lstStyle/>
                    <a:p>
                      <a:pPr algn="r" fontAlgn="b"/>
                      <a:r>
                        <a:rPr lang="en-US" sz="500" b="0" i="0" u="none" strike="noStrike">
                          <a:solidFill>
                            <a:srgbClr val="000000"/>
                          </a:solidFill>
                          <a:effectLst/>
                          <a:latin typeface="Calibri" panose="020F0502020204030204" pitchFamily="34" charset="0"/>
                        </a:rPr>
                        <a:t>0.000472451</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0.622362088</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bign14</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SLEEP TOT</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0.788239741</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182"/>
                    </a:solidFill>
                  </a:tcPr>
                </a:tc>
                <a:tc>
                  <a:txBody>
                    <a:bodyPr/>
                    <a:lstStyle/>
                    <a:p>
                      <a:pPr algn="r" fontAlgn="b"/>
                      <a:r>
                        <a:rPr lang="en-US" sz="500" b="0" i="0" u="none" strike="noStrike">
                          <a:solidFill>
                            <a:srgbClr val="000000"/>
                          </a:solidFill>
                          <a:effectLst/>
                          <a:latin typeface="Calibri" panose="020F0502020204030204" pitchFamily="34" charset="0"/>
                        </a:rPr>
                        <a:t>0.000481302</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0.621321889</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biga7</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driving habites J</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-0.785714286</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500" b="0" i="0" u="none" strike="noStrike">
                          <a:solidFill>
                            <a:srgbClr val="000000"/>
                          </a:solidFill>
                          <a:effectLst/>
                          <a:latin typeface="Calibri" panose="020F0502020204030204" pitchFamily="34" charset="0"/>
                        </a:rPr>
                        <a:t>0.000516455</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0.617346939</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bigo25</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QL3</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0.785608958</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182"/>
                    </a:solidFill>
                  </a:tcPr>
                </a:tc>
                <a:tc>
                  <a:txBody>
                    <a:bodyPr/>
                    <a:lstStyle/>
                    <a:p>
                      <a:pPr algn="r" fontAlgn="b"/>
                      <a:r>
                        <a:rPr lang="en-US" sz="500" b="0" i="0" u="none" strike="noStrike">
                          <a:solidFill>
                            <a:srgbClr val="000000"/>
                          </a:solidFill>
                          <a:effectLst/>
                          <a:latin typeface="Calibri" panose="020F0502020204030204" pitchFamily="34" charset="0"/>
                        </a:rPr>
                        <a:t>0.000517965</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0.617181435</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anxiety10</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anxiety7</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0.78521377</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182"/>
                    </a:solidFill>
                  </a:tcPr>
                </a:tc>
                <a:tc>
                  <a:txBody>
                    <a:bodyPr/>
                    <a:lstStyle/>
                    <a:p>
                      <a:pPr algn="r" fontAlgn="b"/>
                      <a:r>
                        <a:rPr lang="en-US" sz="500" b="0" i="0" u="none" strike="noStrike">
                          <a:solidFill>
                            <a:srgbClr val="000000"/>
                          </a:solidFill>
                          <a:effectLst/>
                          <a:latin typeface="Calibri" panose="020F0502020204030204" pitchFamily="34" charset="0"/>
                        </a:rPr>
                        <a:t>0.000523664</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0.616560665</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SLEEP TOT</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sleep2</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0.784926847</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182"/>
                    </a:solidFill>
                  </a:tcPr>
                </a:tc>
                <a:tc>
                  <a:txBody>
                    <a:bodyPr/>
                    <a:lstStyle/>
                    <a:p>
                      <a:pPr algn="r" fontAlgn="b"/>
                      <a:r>
                        <a:rPr lang="en-US" sz="500" b="0" i="0" u="none" strike="noStrike">
                          <a:solidFill>
                            <a:srgbClr val="000000"/>
                          </a:solidFill>
                          <a:effectLst/>
                          <a:latin typeface="Calibri" panose="020F0502020204030204" pitchFamily="34" charset="0"/>
                        </a:rPr>
                        <a:t>0.000527833</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0.616110155</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BACK15</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BACK17</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0.784464541</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182"/>
                    </a:solidFill>
                  </a:tcPr>
                </a:tc>
                <a:tc>
                  <a:txBody>
                    <a:bodyPr/>
                    <a:lstStyle/>
                    <a:p>
                      <a:pPr algn="r" fontAlgn="b"/>
                      <a:r>
                        <a:rPr lang="en-US" sz="500" b="0" i="0" u="none" strike="noStrike">
                          <a:solidFill>
                            <a:srgbClr val="000000"/>
                          </a:solidFill>
                          <a:effectLst/>
                          <a:latin typeface="Calibri" panose="020F0502020204030204" pitchFamily="34" charset="0"/>
                        </a:rPr>
                        <a:t>0.000534608</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0.615384615</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DHGO 319</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N213</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-0.782945736</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500" b="0" i="0" u="none" strike="noStrike">
                          <a:solidFill>
                            <a:srgbClr val="000000"/>
                          </a:solidFill>
                          <a:effectLst/>
                          <a:latin typeface="Calibri" panose="020F0502020204030204" pitchFamily="34" charset="0"/>
                        </a:rPr>
                        <a:t>0.00092865</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0.613004026</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anxiety tot</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anxiety2</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0.780318731</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283"/>
                    </a:solidFill>
                  </a:tcPr>
                </a:tc>
                <a:tc>
                  <a:txBody>
                    <a:bodyPr/>
                    <a:lstStyle/>
                    <a:p>
                      <a:pPr algn="r" fontAlgn="b"/>
                      <a:r>
                        <a:rPr lang="en-US" sz="500" b="0" i="0" u="none" strike="noStrike">
                          <a:solidFill>
                            <a:srgbClr val="000000"/>
                          </a:solidFill>
                          <a:effectLst/>
                          <a:latin typeface="Calibri" panose="020F0502020204030204" pitchFamily="34" charset="0"/>
                        </a:rPr>
                        <a:t>0.000598585</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0.608897322</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bigc23</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QL14</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-0.779117072</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500" b="0" i="0" u="none" strike="noStrike">
                          <a:solidFill>
                            <a:srgbClr val="000000"/>
                          </a:solidFill>
                          <a:effectLst/>
                          <a:latin typeface="Calibri" panose="020F0502020204030204" pitchFamily="34" charset="0"/>
                        </a:rPr>
                        <a:t>0.000618249</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0.607023411</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bigc23r</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QL14</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0.779117072</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3"/>
                    </a:solidFill>
                  </a:tcPr>
                </a:tc>
                <a:tc>
                  <a:txBody>
                    <a:bodyPr/>
                    <a:lstStyle/>
                    <a:p>
                      <a:pPr algn="r" fontAlgn="b"/>
                      <a:r>
                        <a:rPr lang="en-US" sz="500" b="0" i="0" u="none" strike="noStrike">
                          <a:solidFill>
                            <a:srgbClr val="000000"/>
                          </a:solidFill>
                          <a:effectLst/>
                          <a:latin typeface="Calibri" panose="020F0502020204030204" pitchFamily="34" charset="0"/>
                        </a:rPr>
                        <a:t>0.000618249</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0.607023411</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DHBS 404</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MYDH 1</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0.7781715</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3"/>
                    </a:solidFill>
                  </a:tcPr>
                </a:tc>
                <a:tc>
                  <a:txBody>
                    <a:bodyPr/>
                    <a:lstStyle/>
                    <a:p>
                      <a:pPr algn="r" fontAlgn="b"/>
                      <a:r>
                        <a:rPr lang="en-US" sz="500" b="0" i="0" u="none" strike="noStrike">
                          <a:solidFill>
                            <a:srgbClr val="000000"/>
                          </a:solidFill>
                          <a:effectLst/>
                          <a:latin typeface="Calibri" panose="020F0502020204030204" pitchFamily="34" charset="0"/>
                        </a:rPr>
                        <a:t>0.001046381</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0.605550883</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anxiety3</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QL21</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0.777188926</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383"/>
                    </a:solidFill>
                  </a:tcPr>
                </a:tc>
                <a:tc>
                  <a:txBody>
                    <a:bodyPr/>
                    <a:lstStyle/>
                    <a:p>
                      <a:pPr algn="r" fontAlgn="b"/>
                      <a:r>
                        <a:rPr lang="en-US" sz="500" b="0" i="0" u="none" strike="noStrike">
                          <a:solidFill>
                            <a:srgbClr val="000000"/>
                          </a:solidFill>
                          <a:effectLst/>
                          <a:latin typeface="Calibri" panose="020F0502020204030204" pitchFamily="34" charset="0"/>
                        </a:rPr>
                        <a:t>0.000650897</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0.604022627</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anxiety tot</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BACK2</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-0.776549233</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500" b="0" i="0" u="none" strike="noStrike">
                          <a:solidFill>
                            <a:srgbClr val="000000"/>
                          </a:solidFill>
                          <a:effectLst/>
                          <a:latin typeface="Calibri" panose="020F0502020204030204" pitchFamily="34" charset="0"/>
                        </a:rPr>
                        <a:t>0.000662033</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0.603028711</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anxiety tot</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N215</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0.776549233</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383"/>
                    </a:solidFill>
                  </a:tcPr>
                </a:tc>
                <a:tc>
                  <a:txBody>
                    <a:bodyPr/>
                    <a:lstStyle/>
                    <a:p>
                      <a:pPr algn="r" fontAlgn="b"/>
                      <a:r>
                        <a:rPr lang="en-US" sz="500" b="0" i="0" u="none" strike="noStrike">
                          <a:solidFill>
                            <a:srgbClr val="000000"/>
                          </a:solidFill>
                          <a:effectLst/>
                          <a:latin typeface="Calibri" panose="020F0502020204030204" pitchFamily="34" charset="0"/>
                        </a:rPr>
                        <a:t>0.000662033</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0.603028711</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N213</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N227</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-0.776277733</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500" b="0" i="0" u="none" strike="noStrike">
                          <a:solidFill>
                            <a:srgbClr val="000000"/>
                          </a:solidFill>
                          <a:effectLst/>
                          <a:latin typeface="Calibri" panose="020F0502020204030204" pitchFamily="34" charset="0"/>
                        </a:rPr>
                        <a:t>0.001096256</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0.602607119</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MOCA LTM</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moca tota</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0.772270557</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383"/>
                    </a:solidFill>
                  </a:tcPr>
                </a:tc>
                <a:tc>
                  <a:txBody>
                    <a:bodyPr/>
                    <a:lstStyle/>
                    <a:p>
                      <a:pPr algn="r" fontAlgn="b"/>
                      <a:r>
                        <a:rPr lang="en-US" sz="500" b="0" i="0" u="none" strike="noStrike">
                          <a:solidFill>
                            <a:srgbClr val="000000"/>
                          </a:solidFill>
                          <a:effectLst/>
                          <a:latin typeface="Calibri" panose="020F0502020204030204" pitchFamily="34" charset="0"/>
                        </a:rPr>
                        <a:t>0.001208051</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0.596401814</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sleep10</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sleep8</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0.771153822</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483"/>
                    </a:solidFill>
                  </a:tcPr>
                </a:tc>
                <a:tc>
                  <a:txBody>
                    <a:bodyPr/>
                    <a:lstStyle/>
                    <a:p>
                      <a:pPr algn="r" fontAlgn="b"/>
                      <a:r>
                        <a:rPr lang="en-US" sz="500" b="0" i="0" u="none" strike="noStrike">
                          <a:solidFill>
                            <a:srgbClr val="000000"/>
                          </a:solidFill>
                          <a:effectLst/>
                          <a:latin typeface="Calibri" panose="020F0502020204030204" pitchFamily="34" charset="0"/>
                        </a:rPr>
                        <a:t>0.00076226</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0.594678218</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anxiety3</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anxiety7</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0.770922184</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483"/>
                    </a:solidFill>
                  </a:tcPr>
                </a:tc>
                <a:tc>
                  <a:txBody>
                    <a:bodyPr/>
                    <a:lstStyle/>
                    <a:p>
                      <a:pPr algn="r" fontAlgn="b"/>
                      <a:r>
                        <a:rPr lang="en-US" sz="500" b="0" i="0" u="none" strike="noStrike">
                          <a:solidFill>
                            <a:srgbClr val="000000"/>
                          </a:solidFill>
                          <a:effectLst/>
                          <a:latin typeface="Calibri" panose="020F0502020204030204" pitchFamily="34" charset="0"/>
                        </a:rPr>
                        <a:t>0.000766824</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0.594321013</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back tot</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BACK15</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0.769793906</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483"/>
                    </a:solidFill>
                  </a:tcPr>
                </a:tc>
                <a:tc>
                  <a:txBody>
                    <a:bodyPr/>
                    <a:lstStyle/>
                    <a:p>
                      <a:pPr algn="r" fontAlgn="b"/>
                      <a:r>
                        <a:rPr lang="en-US" sz="500" b="0" i="0" u="none" strike="noStrike">
                          <a:solidFill>
                            <a:srgbClr val="000000"/>
                          </a:solidFill>
                          <a:effectLst/>
                          <a:latin typeface="Calibri" panose="020F0502020204030204" pitchFamily="34" charset="0"/>
                        </a:rPr>
                        <a:t>0.000789372</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0.592582657</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DHGB12104</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DHGB131</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0.769025717</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483"/>
                    </a:solidFill>
                  </a:tcPr>
                </a:tc>
                <a:tc>
                  <a:txBody>
                    <a:bodyPr/>
                    <a:lstStyle/>
                    <a:p>
                      <a:pPr algn="r" fontAlgn="b"/>
                      <a:r>
                        <a:rPr lang="en-US" sz="500" b="0" i="0" u="none" strike="noStrike">
                          <a:solidFill>
                            <a:srgbClr val="000000"/>
                          </a:solidFill>
                          <a:effectLst/>
                          <a:latin typeface="Calibri" panose="020F0502020204030204" pitchFamily="34" charset="0"/>
                        </a:rPr>
                        <a:t>0.000805029</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0.591400553</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DHGO 320</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MYDH 6</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0.767771896</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483"/>
                    </a:solidFill>
                  </a:tcPr>
                </a:tc>
                <a:tc>
                  <a:txBody>
                    <a:bodyPr/>
                    <a:lstStyle/>
                    <a:p>
                      <a:pPr algn="r" fontAlgn="b"/>
                      <a:r>
                        <a:rPr lang="en-US" sz="500" b="0" i="0" u="none" strike="noStrike">
                          <a:solidFill>
                            <a:srgbClr val="000000"/>
                          </a:solidFill>
                          <a:effectLst/>
                          <a:latin typeface="Calibri" panose="020F0502020204030204" pitchFamily="34" charset="0"/>
                        </a:rPr>
                        <a:t>0.001344197</a:t>
                      </a:r>
                    </a:p>
                  </a:txBody>
                  <a:tcPr marL="4266" marR="4266" marT="42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0.589473684</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20">
                <a:tc>
                  <a:txBody>
                    <a:bodyPr/>
                    <a:lstStyle/>
                    <a:p>
                      <a:pPr algn="l" fontAlgn="b"/>
                      <a:r>
                        <a:rPr lang="en-US" sz="500" b="0" i="0" u="none" strike="noStrike">
                          <a:solidFill>
                            <a:srgbClr val="000000"/>
                          </a:solidFill>
                          <a:effectLst/>
                          <a:latin typeface="Calibri" panose="020F0502020204030204" pitchFamily="34" charset="0"/>
                        </a:rPr>
                        <a:t>QL14</a:t>
                      </a:r>
                    </a:p>
                  </a:txBody>
                  <a:tcPr marL="4266" marR="4266" marT="42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500" b="0" i="0" u="none" strike="noStrike">
                          <a:solidFill>
                            <a:srgbClr val="000000"/>
                          </a:solidFill>
                          <a:effectLst/>
                          <a:latin typeface="Calibri" panose="020F0502020204030204" pitchFamily="34" charset="0"/>
                        </a:rPr>
                        <a:t>ql17r</a:t>
                      </a:r>
                    </a:p>
                  </a:txBody>
                  <a:tcPr marL="4266" marR="4266" marT="426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500" b="0" i="0" u="none" strike="noStrike">
                          <a:solidFill>
                            <a:srgbClr val="000000"/>
                          </a:solidFill>
                          <a:effectLst/>
                          <a:latin typeface="Calibri" panose="020F0502020204030204" pitchFamily="34" charset="0"/>
                        </a:rPr>
                        <a:t>0.767425767</a:t>
                      </a:r>
                    </a:p>
                  </a:txBody>
                  <a:tcPr marL="4266" marR="4266" marT="4266" marB="0" anchor="b">
                    <a:lnL>
                      <a:noFill/>
                    </a:lnL>
                    <a:lnR>
                      <a:noFill/>
                    </a:lnR>
                    <a:lnT w="6350" cap="flat" cmpd="sng" algn="ctr">
                      <a:solidFill>
                        <a:srgbClr val="000000"/>
                      </a:solidFill>
                      <a:prstDash val="solid"/>
                      <a:round/>
                      <a:headEnd type="none" w="med" len="med"/>
                      <a:tailEnd type="none" w="med" len="med"/>
                    </a:lnT>
                    <a:lnB>
                      <a:noFill/>
                    </a:lnB>
                    <a:solidFill>
                      <a:srgbClr val="E6E483"/>
                    </a:solidFill>
                  </a:tcPr>
                </a:tc>
                <a:tc>
                  <a:txBody>
                    <a:bodyPr/>
                    <a:lstStyle/>
                    <a:p>
                      <a:pPr algn="r" fontAlgn="b"/>
                      <a:r>
                        <a:rPr lang="en-US" sz="500" b="0" i="0" u="none" strike="noStrike">
                          <a:solidFill>
                            <a:srgbClr val="000000"/>
                          </a:solidFill>
                          <a:effectLst/>
                          <a:latin typeface="Calibri" panose="020F0502020204030204" pitchFamily="34" charset="0"/>
                        </a:rPr>
                        <a:t>0.000838449</a:t>
                      </a:r>
                    </a:p>
                  </a:txBody>
                  <a:tcPr marL="4266" marR="4266" marT="426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500" b="0" i="0" u="none" strike="noStrike" dirty="0">
                          <a:solidFill>
                            <a:srgbClr val="000000"/>
                          </a:solidFill>
                          <a:effectLst/>
                          <a:latin typeface="Calibri" panose="020F0502020204030204" pitchFamily="34" charset="0"/>
                        </a:rPr>
                        <a:t>0.588942308</a:t>
                      </a:r>
                    </a:p>
                  </a:txBody>
                  <a:tcPr marL="4266" marR="4266" marT="42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06273504"/>
              </p:ext>
            </p:extLst>
          </p:nvPr>
        </p:nvGraphicFramePr>
        <p:xfrm>
          <a:off x="7091940" y="932284"/>
          <a:ext cx="2755848" cy="4351350"/>
        </p:xfrm>
        <a:graphic>
          <a:graphicData uri="http://schemas.openxmlformats.org/drawingml/2006/table">
            <a:tbl>
              <a:tblPr/>
              <a:tblGrid>
                <a:gridCol w="818052"/>
                <a:gridCol w="818052"/>
                <a:gridCol w="388720"/>
                <a:gridCol w="365512"/>
                <a:gridCol w="365512"/>
              </a:tblGrid>
              <a:tr h="87027">
                <a:tc>
                  <a:txBody>
                    <a:bodyPr/>
                    <a:lstStyle/>
                    <a:p>
                      <a:pPr algn="l" fontAlgn="b"/>
                      <a:r>
                        <a:rPr lang="en-US" sz="500" b="0" i="0" u="none" strike="noStrike">
                          <a:solidFill>
                            <a:srgbClr val="000000"/>
                          </a:solidFill>
                          <a:effectLst/>
                          <a:latin typeface="Calibri" panose="020F0502020204030204" pitchFamily="34" charset="0"/>
                        </a:rPr>
                        <a:t>QL14</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QL17</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-0.767425767</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500" b="0" i="0" u="none" strike="noStrike">
                          <a:solidFill>
                            <a:srgbClr val="000000"/>
                          </a:solidFill>
                          <a:effectLst/>
                          <a:latin typeface="Calibri" panose="020F0502020204030204" pitchFamily="34" charset="0"/>
                        </a:rPr>
                        <a:t>0.000838449</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0.588942308</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BACK5</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QL17</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0.767425767</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483"/>
                    </a:solidFill>
                  </a:tcPr>
                </a:tc>
                <a:tc>
                  <a:txBody>
                    <a:bodyPr/>
                    <a:lstStyle/>
                    <a:p>
                      <a:pPr algn="r" fontAlgn="b"/>
                      <a:r>
                        <a:rPr lang="en-US" sz="500" b="0" i="0" u="none" strike="noStrike">
                          <a:solidFill>
                            <a:srgbClr val="000000"/>
                          </a:solidFill>
                          <a:effectLst/>
                          <a:latin typeface="Calibri" panose="020F0502020204030204" pitchFamily="34" charset="0"/>
                        </a:rPr>
                        <a:t>0.000838449</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0.588942308</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BACK5</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ql17r</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-0.767425767</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500" b="0" i="0" u="none" strike="noStrike">
                          <a:solidFill>
                            <a:srgbClr val="000000"/>
                          </a:solidFill>
                          <a:effectLst/>
                          <a:latin typeface="Calibri" panose="020F0502020204030204" pitchFamily="34" charset="0"/>
                        </a:rPr>
                        <a:t>0.000838449</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0.588942308</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BACK21</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DHBS 431</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0.767355174</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483"/>
                    </a:solidFill>
                  </a:tcPr>
                </a:tc>
                <a:tc>
                  <a:txBody>
                    <a:bodyPr/>
                    <a:lstStyle/>
                    <a:p>
                      <a:pPr algn="r" fontAlgn="b"/>
                      <a:r>
                        <a:rPr lang="en-US" sz="500" b="0" i="0" u="none" strike="noStrike">
                          <a:solidFill>
                            <a:srgbClr val="000000"/>
                          </a:solidFill>
                          <a:effectLst/>
                          <a:latin typeface="Calibri" panose="020F0502020204030204" pitchFamily="34" charset="0"/>
                        </a:rPr>
                        <a:t>0.001357402</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0.588833963</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N211</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N213</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-0.765663314</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500" b="0" i="0" u="none" strike="noStrike">
                          <a:solidFill>
                            <a:srgbClr val="000000"/>
                          </a:solidFill>
                          <a:effectLst/>
                          <a:latin typeface="Calibri" panose="020F0502020204030204" pitchFamily="34" charset="0"/>
                        </a:rPr>
                        <a:t>0.001412078</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0.58624031</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BACK4</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QL6</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-0.765531816</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500" b="0" i="0" u="none" strike="noStrike">
                          <a:solidFill>
                            <a:srgbClr val="000000"/>
                          </a:solidFill>
                          <a:effectLst/>
                          <a:latin typeface="Calibri" panose="020F0502020204030204" pitchFamily="34" charset="0"/>
                        </a:rPr>
                        <a:t>0.000879455</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0.586038961</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BACK1</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bign4</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0.765531816</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583"/>
                    </a:solidFill>
                  </a:tcPr>
                </a:tc>
                <a:tc>
                  <a:txBody>
                    <a:bodyPr/>
                    <a:lstStyle/>
                    <a:p>
                      <a:pPr algn="r" fontAlgn="b"/>
                      <a:r>
                        <a:rPr lang="en-US" sz="500" b="0" i="0" u="none" strike="noStrike">
                          <a:solidFill>
                            <a:srgbClr val="000000"/>
                          </a:solidFill>
                          <a:effectLst/>
                          <a:latin typeface="Calibri" panose="020F0502020204030204" pitchFamily="34" charset="0"/>
                        </a:rPr>
                        <a:t>0.000879455</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0.586038961</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DHGO 311</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driving habites F</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-0.76511881</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500" b="0" i="0" u="none" strike="noStrike">
                          <a:solidFill>
                            <a:srgbClr val="000000"/>
                          </a:solidFill>
                          <a:effectLst/>
                          <a:latin typeface="Calibri" panose="020F0502020204030204" pitchFamily="34" charset="0"/>
                        </a:rPr>
                        <a:t>0.00230779</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0.585406793</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anxiety3</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sleep10</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-0.7618131</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500" b="0" i="0" u="none" strike="noStrike">
                          <a:solidFill>
                            <a:srgbClr val="000000"/>
                          </a:solidFill>
                          <a:effectLst/>
                          <a:latin typeface="Calibri" panose="020F0502020204030204" pitchFamily="34" charset="0"/>
                        </a:rPr>
                        <a:t>0.000964699</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0.580359199</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anxiety tot</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QL21</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0.760993009</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r" fontAlgn="b"/>
                      <a:r>
                        <a:rPr lang="en-US" sz="500" b="0" i="0" u="none" strike="noStrike">
                          <a:solidFill>
                            <a:srgbClr val="000000"/>
                          </a:solidFill>
                          <a:effectLst/>
                          <a:latin typeface="Calibri" panose="020F0502020204030204" pitchFamily="34" charset="0"/>
                        </a:rPr>
                        <a:t>0.00098437</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0.57911036</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sleep2</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sleep7</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0.757919123</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r" fontAlgn="b"/>
                      <a:r>
                        <a:rPr lang="en-US" sz="500" b="0" i="0" u="none" strike="noStrike">
                          <a:solidFill>
                            <a:srgbClr val="000000"/>
                          </a:solidFill>
                          <a:effectLst/>
                          <a:latin typeface="Calibri" panose="020F0502020204030204" pitchFamily="34" charset="0"/>
                        </a:rPr>
                        <a:t>0.00106101</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0.574441397</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SLEEP TOT</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sleep7</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0.757490466</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r" fontAlgn="b"/>
                      <a:r>
                        <a:rPr lang="en-US" sz="500" b="0" i="0" u="none" strike="noStrike">
                          <a:solidFill>
                            <a:srgbClr val="000000"/>
                          </a:solidFill>
                          <a:effectLst/>
                          <a:latin typeface="Calibri" panose="020F0502020204030204" pitchFamily="34" charset="0"/>
                        </a:rPr>
                        <a:t>0.001072071</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0.573791807</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MOCA VISUAL PERCEPTION</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QL1</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-0.756502887</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B6E"/>
                    </a:solidFill>
                  </a:tcPr>
                </a:tc>
                <a:tc>
                  <a:txBody>
                    <a:bodyPr/>
                    <a:lstStyle/>
                    <a:p>
                      <a:pPr algn="r" fontAlgn="b"/>
                      <a:r>
                        <a:rPr lang="en-US" sz="500" b="0" i="0" u="none" strike="noStrike">
                          <a:solidFill>
                            <a:srgbClr val="000000"/>
                          </a:solidFill>
                          <a:effectLst/>
                          <a:latin typeface="Calibri" panose="020F0502020204030204" pitchFamily="34" charset="0"/>
                        </a:rPr>
                        <a:t>0.001739346</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0.572296619</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back tot</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BACK16</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0.756467976</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r" fontAlgn="b"/>
                      <a:r>
                        <a:rPr lang="en-US" sz="500" b="0" i="0" u="none" strike="noStrike">
                          <a:solidFill>
                            <a:srgbClr val="000000"/>
                          </a:solidFill>
                          <a:effectLst/>
                          <a:latin typeface="Calibri" panose="020F0502020204030204" pitchFamily="34" charset="0"/>
                        </a:rPr>
                        <a:t>0.001098831</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0.572243798</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driving habites B</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MOCA VISUAL PERCEPTION</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-0.75614577</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B6E"/>
                    </a:solidFill>
                  </a:tcPr>
                </a:tc>
                <a:tc>
                  <a:txBody>
                    <a:bodyPr/>
                    <a:lstStyle/>
                    <a:p>
                      <a:pPr algn="r" fontAlgn="b"/>
                      <a:r>
                        <a:rPr lang="en-US" sz="500" b="0" i="0" u="none" strike="noStrike">
                          <a:solidFill>
                            <a:srgbClr val="000000"/>
                          </a:solidFill>
                          <a:effectLst/>
                          <a:latin typeface="Calibri" panose="020F0502020204030204" pitchFamily="34" charset="0"/>
                        </a:rPr>
                        <a:t>0.001753226</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0.571756425</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driving habites D</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MOCA VISUAL PERCEPTION</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-0.754074791</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B6E"/>
                    </a:solidFill>
                  </a:tcPr>
                </a:tc>
                <a:tc>
                  <a:txBody>
                    <a:bodyPr/>
                    <a:lstStyle/>
                    <a:p>
                      <a:pPr algn="r" fontAlgn="b"/>
                      <a:r>
                        <a:rPr lang="en-US" sz="500" b="0" i="0" u="none" strike="noStrike">
                          <a:solidFill>
                            <a:srgbClr val="000000"/>
                          </a:solidFill>
                          <a:effectLst/>
                          <a:latin typeface="Calibri" panose="020F0502020204030204" pitchFamily="34" charset="0"/>
                        </a:rPr>
                        <a:t>0.001835462</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0.56862879</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bigc13</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bige41</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-0.753923305</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B6E"/>
                    </a:solidFill>
                  </a:tcPr>
                </a:tc>
                <a:tc>
                  <a:txBody>
                    <a:bodyPr/>
                    <a:lstStyle/>
                    <a:p>
                      <a:pPr algn="r" fontAlgn="b"/>
                      <a:r>
                        <a:rPr lang="en-US" sz="500" b="0" i="0" u="none" strike="noStrike">
                          <a:solidFill>
                            <a:srgbClr val="000000"/>
                          </a:solidFill>
                          <a:effectLst/>
                          <a:latin typeface="Calibri" panose="020F0502020204030204" pitchFamily="34" charset="0"/>
                        </a:rPr>
                        <a:t>0.00116778</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0.56840035</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bigc13</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bige41r</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0.753923305</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683"/>
                    </a:solidFill>
                  </a:tcPr>
                </a:tc>
                <a:tc>
                  <a:txBody>
                    <a:bodyPr/>
                    <a:lstStyle/>
                    <a:p>
                      <a:pPr algn="r" fontAlgn="b"/>
                      <a:r>
                        <a:rPr lang="en-US" sz="500" b="0" i="0" u="none" strike="noStrike">
                          <a:solidFill>
                            <a:srgbClr val="000000"/>
                          </a:solidFill>
                          <a:effectLst/>
                          <a:latin typeface="Calibri" panose="020F0502020204030204" pitchFamily="34" charset="0"/>
                        </a:rPr>
                        <a:t>0.00116778</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0.56840035</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DHBS 428</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N228</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-0.752994024</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B6E"/>
                    </a:solidFill>
                  </a:tcPr>
                </a:tc>
                <a:tc>
                  <a:txBody>
                    <a:bodyPr/>
                    <a:lstStyle/>
                    <a:p>
                      <a:pPr algn="r" fontAlgn="b"/>
                      <a:r>
                        <a:rPr lang="en-US" sz="500" b="0" i="0" u="none" strike="noStrike">
                          <a:solidFill>
                            <a:srgbClr val="000000"/>
                          </a:solidFill>
                          <a:effectLst/>
                          <a:latin typeface="Calibri" panose="020F0502020204030204" pitchFamily="34" charset="0"/>
                        </a:rPr>
                        <a:t>0.001879577</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0.567</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BACK11</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MOCA VISUAL PERCEPTION</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-0.752854667</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B6E"/>
                    </a:solidFill>
                  </a:tcPr>
                </a:tc>
                <a:tc>
                  <a:txBody>
                    <a:bodyPr/>
                    <a:lstStyle/>
                    <a:p>
                      <a:pPr algn="r" fontAlgn="b"/>
                      <a:r>
                        <a:rPr lang="en-US" sz="500" b="0" i="0" u="none" strike="noStrike">
                          <a:solidFill>
                            <a:srgbClr val="000000"/>
                          </a:solidFill>
                          <a:effectLst/>
                          <a:latin typeface="Calibri" panose="020F0502020204030204" pitchFamily="34" charset="0"/>
                        </a:rPr>
                        <a:t>0.001885326</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0.56679015</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anxiety tot</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sleep8</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-0.752650545</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B6E"/>
                    </a:solidFill>
                  </a:tcPr>
                </a:tc>
                <a:tc>
                  <a:txBody>
                    <a:bodyPr/>
                    <a:lstStyle/>
                    <a:p>
                      <a:pPr algn="r" fontAlgn="b"/>
                      <a:r>
                        <a:rPr lang="en-US" sz="500" b="0" i="0" u="none" strike="noStrike">
                          <a:solidFill>
                            <a:srgbClr val="000000"/>
                          </a:solidFill>
                          <a:effectLst/>
                          <a:latin typeface="Calibri" panose="020F0502020204030204" pitchFamily="34" charset="0"/>
                        </a:rPr>
                        <a:t>0.001203554</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0.566482843</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anxiety2</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anxiety7</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0.749567848</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E784"/>
                    </a:solidFill>
                  </a:tcPr>
                </a:tc>
                <a:tc>
                  <a:txBody>
                    <a:bodyPr/>
                    <a:lstStyle/>
                    <a:p>
                      <a:pPr algn="r" fontAlgn="b"/>
                      <a:r>
                        <a:rPr lang="en-US" sz="500" b="0" i="0" u="none" strike="noStrike">
                          <a:solidFill>
                            <a:srgbClr val="000000"/>
                          </a:solidFill>
                          <a:effectLst/>
                          <a:latin typeface="Calibri" panose="020F0502020204030204" pitchFamily="34" charset="0"/>
                        </a:rPr>
                        <a:t>0.001293881</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0.561851959</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DHBS 404</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N2217</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-0.747501381</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C6E"/>
                    </a:solidFill>
                  </a:tcPr>
                </a:tc>
                <a:tc>
                  <a:txBody>
                    <a:bodyPr/>
                    <a:lstStyle/>
                    <a:p>
                      <a:pPr algn="r" fontAlgn="b"/>
                      <a:r>
                        <a:rPr lang="en-US" sz="500" b="0" i="0" u="none" strike="noStrike">
                          <a:solidFill>
                            <a:srgbClr val="000000"/>
                          </a:solidFill>
                          <a:effectLst/>
                          <a:latin typeface="Calibri" panose="020F0502020204030204" pitchFamily="34" charset="0"/>
                        </a:rPr>
                        <a:t>0.002116952</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0.558758315</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QL10</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ql17r</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0.747017881</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E884"/>
                    </a:solidFill>
                  </a:tcPr>
                </a:tc>
                <a:tc>
                  <a:txBody>
                    <a:bodyPr/>
                    <a:lstStyle/>
                    <a:p>
                      <a:pPr algn="r" fontAlgn="b"/>
                      <a:r>
                        <a:rPr lang="en-US" sz="500" b="0" i="0" u="none" strike="noStrike">
                          <a:solidFill>
                            <a:srgbClr val="000000"/>
                          </a:solidFill>
                          <a:effectLst/>
                          <a:latin typeface="Calibri" panose="020F0502020204030204" pitchFamily="34" charset="0"/>
                        </a:rPr>
                        <a:t>0.001372665</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0.558035714</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QL10</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QL17</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-0.747017881</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C6E"/>
                    </a:solidFill>
                  </a:tcPr>
                </a:tc>
                <a:tc>
                  <a:txBody>
                    <a:bodyPr/>
                    <a:lstStyle/>
                    <a:p>
                      <a:pPr algn="r" fontAlgn="b"/>
                      <a:r>
                        <a:rPr lang="en-US" sz="500" b="0" i="0" u="none" strike="noStrike">
                          <a:solidFill>
                            <a:srgbClr val="000000"/>
                          </a:solidFill>
                          <a:effectLst/>
                          <a:latin typeface="Calibri" panose="020F0502020204030204" pitchFamily="34" charset="0"/>
                        </a:rPr>
                        <a:t>0.001372665</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0.558035714</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BACK1</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QL17</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0.747017881</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E884"/>
                    </a:solidFill>
                  </a:tcPr>
                </a:tc>
                <a:tc>
                  <a:txBody>
                    <a:bodyPr/>
                    <a:lstStyle/>
                    <a:p>
                      <a:pPr algn="r" fontAlgn="b"/>
                      <a:r>
                        <a:rPr lang="en-US" sz="500" b="0" i="0" u="none" strike="noStrike">
                          <a:solidFill>
                            <a:srgbClr val="000000"/>
                          </a:solidFill>
                          <a:effectLst/>
                          <a:latin typeface="Calibri" panose="020F0502020204030204" pitchFamily="34" charset="0"/>
                        </a:rPr>
                        <a:t>0.001372665</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0.558035714</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BACK1</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ql17r</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-0.747017881</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C6E"/>
                    </a:solidFill>
                  </a:tcPr>
                </a:tc>
                <a:tc>
                  <a:txBody>
                    <a:bodyPr/>
                    <a:lstStyle/>
                    <a:p>
                      <a:pPr algn="r" fontAlgn="b"/>
                      <a:r>
                        <a:rPr lang="en-US" sz="500" b="0" i="0" u="none" strike="noStrike">
                          <a:solidFill>
                            <a:srgbClr val="000000"/>
                          </a:solidFill>
                          <a:effectLst/>
                          <a:latin typeface="Calibri" panose="020F0502020204030204" pitchFamily="34" charset="0"/>
                        </a:rPr>
                        <a:t>0.001372665</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0.558035714</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BACK21</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DHGO 313</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-0.746923515</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C6E"/>
                    </a:solidFill>
                  </a:tcPr>
                </a:tc>
                <a:tc>
                  <a:txBody>
                    <a:bodyPr/>
                    <a:lstStyle/>
                    <a:p>
                      <a:pPr algn="r" fontAlgn="b"/>
                      <a:r>
                        <a:rPr lang="en-US" sz="500" b="0" i="0" u="none" strike="noStrike">
                          <a:solidFill>
                            <a:srgbClr val="000000"/>
                          </a:solidFill>
                          <a:effectLst/>
                          <a:latin typeface="Calibri" panose="020F0502020204030204" pitchFamily="34" charset="0"/>
                        </a:rPr>
                        <a:t>0.002143244</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0.557894737</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MOCA ATTENTION NUMBERS</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sleep9</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-0.746611594</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C6E"/>
                    </a:solidFill>
                  </a:tcPr>
                </a:tc>
                <a:tc>
                  <a:txBody>
                    <a:bodyPr/>
                    <a:lstStyle/>
                    <a:p>
                      <a:pPr algn="r" fontAlgn="b"/>
                      <a:r>
                        <a:rPr lang="en-US" sz="500" b="0" i="0" u="none" strike="noStrike">
                          <a:solidFill>
                            <a:srgbClr val="000000"/>
                          </a:solidFill>
                          <a:effectLst/>
                          <a:latin typeface="Calibri" panose="020F0502020204030204" pitchFamily="34" charset="0"/>
                        </a:rPr>
                        <a:t>0.002157544</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0.557428872</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BACK10</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MOCA NAMING</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-0.746611594</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C6E"/>
                    </a:solidFill>
                  </a:tcPr>
                </a:tc>
                <a:tc>
                  <a:txBody>
                    <a:bodyPr/>
                    <a:lstStyle/>
                    <a:p>
                      <a:pPr algn="r" fontAlgn="b"/>
                      <a:r>
                        <a:rPr lang="en-US" sz="500" b="0" i="0" u="none" strike="noStrike">
                          <a:solidFill>
                            <a:srgbClr val="000000"/>
                          </a:solidFill>
                          <a:effectLst/>
                          <a:latin typeface="Calibri" panose="020F0502020204030204" pitchFamily="34" charset="0"/>
                        </a:rPr>
                        <a:t>0.002157544</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0.557428872</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MOCA ATTENTION NUMBERS</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MOCA NAMING</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0.746611594</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E884"/>
                    </a:solidFill>
                  </a:tcPr>
                </a:tc>
                <a:tc>
                  <a:txBody>
                    <a:bodyPr/>
                    <a:lstStyle/>
                    <a:p>
                      <a:pPr algn="r" fontAlgn="b"/>
                      <a:r>
                        <a:rPr lang="en-US" sz="500" b="0" i="0" u="none" strike="noStrike">
                          <a:solidFill>
                            <a:srgbClr val="000000"/>
                          </a:solidFill>
                          <a:effectLst/>
                          <a:latin typeface="Calibri" panose="020F0502020204030204" pitchFamily="34" charset="0"/>
                        </a:rPr>
                        <a:t>0.002157544</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0.557428872</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DHBS 414</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QL12</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-0.746467635</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C6E"/>
                    </a:solidFill>
                  </a:tcPr>
                </a:tc>
                <a:tc>
                  <a:txBody>
                    <a:bodyPr/>
                    <a:lstStyle/>
                    <a:p>
                      <a:pPr algn="r" fontAlgn="b"/>
                      <a:r>
                        <a:rPr lang="en-US" sz="500" b="0" i="0" u="none" strike="noStrike">
                          <a:solidFill>
                            <a:srgbClr val="000000"/>
                          </a:solidFill>
                          <a:effectLst/>
                          <a:latin typeface="Calibri" panose="020F0502020204030204" pitchFamily="34" charset="0"/>
                        </a:rPr>
                        <a:t>0.002164168</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0.55721393</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bigc8</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MYDH 4</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0.745601135</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884"/>
                    </a:solidFill>
                  </a:tcPr>
                </a:tc>
                <a:tc>
                  <a:txBody>
                    <a:bodyPr/>
                    <a:lstStyle/>
                    <a:p>
                      <a:pPr algn="r" fontAlgn="b"/>
                      <a:r>
                        <a:rPr lang="en-US" sz="500" b="0" i="0" u="none" strike="noStrike">
                          <a:solidFill>
                            <a:srgbClr val="000000"/>
                          </a:solidFill>
                          <a:effectLst/>
                          <a:latin typeface="Calibri" panose="020F0502020204030204" pitchFamily="34" charset="0"/>
                        </a:rPr>
                        <a:t>0.001418081</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0.555921053</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BACK4</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bige41r</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-0.745386242</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C6E"/>
                    </a:solidFill>
                  </a:tcPr>
                </a:tc>
                <a:tc>
                  <a:txBody>
                    <a:bodyPr/>
                    <a:lstStyle/>
                    <a:p>
                      <a:pPr algn="r" fontAlgn="b"/>
                      <a:r>
                        <a:rPr lang="en-US" sz="500" b="0" i="0" u="none" strike="noStrike">
                          <a:solidFill>
                            <a:srgbClr val="000000"/>
                          </a:solidFill>
                          <a:effectLst/>
                          <a:latin typeface="Calibri" panose="020F0502020204030204" pitchFamily="34" charset="0"/>
                        </a:rPr>
                        <a:t>0.001425074</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0.555600649</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BACK4</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bige41</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0.745386242</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884"/>
                    </a:solidFill>
                  </a:tcPr>
                </a:tc>
                <a:tc>
                  <a:txBody>
                    <a:bodyPr/>
                    <a:lstStyle/>
                    <a:p>
                      <a:pPr algn="r" fontAlgn="b"/>
                      <a:r>
                        <a:rPr lang="en-US" sz="500" b="0" i="0" u="none" strike="noStrike">
                          <a:solidFill>
                            <a:srgbClr val="000000"/>
                          </a:solidFill>
                          <a:effectLst/>
                          <a:latin typeface="Calibri" panose="020F0502020204030204" pitchFamily="34" charset="0"/>
                        </a:rPr>
                        <a:t>0.001425074</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0.555600649</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anxiety4</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sleep8</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0.745355992</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884"/>
                    </a:solidFill>
                  </a:tcPr>
                </a:tc>
                <a:tc>
                  <a:txBody>
                    <a:bodyPr/>
                    <a:lstStyle/>
                    <a:p>
                      <a:pPr algn="r" fontAlgn="b"/>
                      <a:r>
                        <a:rPr lang="en-US" sz="500" b="0" i="0" u="none" strike="noStrike">
                          <a:solidFill>
                            <a:srgbClr val="000000"/>
                          </a:solidFill>
                          <a:effectLst/>
                          <a:latin typeface="Calibri" panose="020F0502020204030204" pitchFamily="34" charset="0"/>
                        </a:rPr>
                        <a:t>0.001426061</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0.555555556</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MYDH 10</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QL21</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-0.745140823</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C6E"/>
                    </a:solidFill>
                  </a:tcPr>
                </a:tc>
                <a:tc>
                  <a:txBody>
                    <a:bodyPr/>
                    <a:lstStyle/>
                    <a:p>
                      <a:pPr algn="r" fontAlgn="b"/>
                      <a:r>
                        <a:rPr lang="en-US" sz="500" b="0" i="0" u="none" strike="noStrike">
                          <a:solidFill>
                            <a:srgbClr val="000000"/>
                          </a:solidFill>
                          <a:effectLst/>
                          <a:latin typeface="Calibri" panose="020F0502020204030204" pitchFamily="34" charset="0"/>
                        </a:rPr>
                        <a:t>0.001433095</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0.555234846</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anosmia</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IDENTIFICATION</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0.743181873</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884"/>
                    </a:solidFill>
                  </a:tcPr>
                </a:tc>
                <a:tc>
                  <a:txBody>
                    <a:bodyPr/>
                    <a:lstStyle/>
                    <a:p>
                      <a:pPr algn="r" fontAlgn="b"/>
                      <a:r>
                        <a:rPr lang="en-US" sz="500" b="0" i="0" u="none" strike="noStrike">
                          <a:solidFill>
                            <a:srgbClr val="000000"/>
                          </a:solidFill>
                          <a:effectLst/>
                          <a:latin typeface="Calibri" panose="020F0502020204030204" pitchFamily="34" charset="0"/>
                        </a:rPr>
                        <a:t>0.00149843</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0.552319296</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biga1</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bigo30</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0.742415721</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884"/>
                    </a:solidFill>
                  </a:tcPr>
                </a:tc>
                <a:tc>
                  <a:txBody>
                    <a:bodyPr/>
                    <a:lstStyle/>
                    <a:p>
                      <a:pPr algn="r" fontAlgn="b"/>
                      <a:r>
                        <a:rPr lang="en-US" sz="500" b="0" i="0" u="none" strike="noStrike">
                          <a:solidFill>
                            <a:srgbClr val="000000"/>
                          </a:solidFill>
                          <a:effectLst/>
                          <a:latin typeface="Calibri" panose="020F0502020204030204" pitchFamily="34" charset="0"/>
                        </a:rPr>
                        <a:t>0.001524627</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0.551181102</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DHGO 313</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DHGO 315</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0.740547393</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984"/>
                    </a:solidFill>
                  </a:tcPr>
                </a:tc>
                <a:tc>
                  <a:txBody>
                    <a:bodyPr/>
                    <a:lstStyle/>
                    <a:p>
                      <a:pPr algn="r" fontAlgn="b"/>
                      <a:r>
                        <a:rPr lang="en-US" sz="500" b="0" i="0" u="none" strike="noStrike">
                          <a:solidFill>
                            <a:srgbClr val="000000"/>
                          </a:solidFill>
                          <a:effectLst/>
                          <a:latin typeface="Calibri" panose="020F0502020204030204" pitchFamily="34" charset="0"/>
                        </a:rPr>
                        <a:t>0.002450884</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0.548410442</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BACK5</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bige21r</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0.739940073</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r" fontAlgn="b"/>
                      <a:r>
                        <a:rPr lang="en-US" sz="500" b="0" i="0" u="none" strike="noStrike">
                          <a:solidFill>
                            <a:srgbClr val="000000"/>
                          </a:solidFill>
                          <a:effectLst/>
                          <a:latin typeface="Calibri" panose="020F0502020204030204" pitchFamily="34" charset="0"/>
                        </a:rPr>
                        <a:t>0.001611809</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0.547511312</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BACK5</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bige21</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-0.739940073</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C6E"/>
                    </a:solidFill>
                  </a:tcPr>
                </a:tc>
                <a:tc>
                  <a:txBody>
                    <a:bodyPr/>
                    <a:lstStyle/>
                    <a:p>
                      <a:pPr algn="r" fontAlgn="b"/>
                      <a:r>
                        <a:rPr lang="en-US" sz="500" b="0" i="0" u="none" strike="noStrike">
                          <a:solidFill>
                            <a:srgbClr val="000000"/>
                          </a:solidFill>
                          <a:effectLst/>
                          <a:latin typeface="Calibri" panose="020F0502020204030204" pitchFamily="34" charset="0"/>
                        </a:rPr>
                        <a:t>0.001611809</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0.547511312</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DHGO 311</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QL22</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0.739627908</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r" fontAlgn="b"/>
                      <a:r>
                        <a:rPr lang="en-US" sz="500" b="0" i="0" u="none" strike="noStrike">
                          <a:solidFill>
                            <a:srgbClr val="000000"/>
                          </a:solidFill>
                          <a:effectLst/>
                          <a:latin typeface="Calibri" panose="020F0502020204030204" pitchFamily="34" charset="0"/>
                        </a:rPr>
                        <a:t>0.002497985</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0.547049442</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DHBS 428</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MYDH 6</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0.739509973</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r" fontAlgn="b"/>
                      <a:r>
                        <a:rPr lang="en-US" sz="500" b="0" i="0" u="none" strike="noStrike">
                          <a:solidFill>
                            <a:srgbClr val="000000"/>
                          </a:solidFill>
                          <a:effectLst/>
                          <a:latin typeface="Calibri" panose="020F0502020204030204" pitchFamily="34" charset="0"/>
                        </a:rPr>
                        <a:t>0.002504078</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0.546875</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bign24</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DHGO 331</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0.739058114</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r" fontAlgn="b"/>
                      <a:r>
                        <a:rPr lang="en-US" sz="500" b="0" i="0" u="none" strike="noStrike">
                          <a:solidFill>
                            <a:srgbClr val="000000"/>
                          </a:solidFill>
                          <a:effectLst/>
                          <a:latin typeface="Calibri" panose="020F0502020204030204" pitchFamily="34" charset="0"/>
                        </a:rPr>
                        <a:t>0.00252753</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0.546206897</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DHBS 411</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MYDH 1</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0.738718217</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r" fontAlgn="b"/>
                      <a:r>
                        <a:rPr lang="en-US" sz="500" b="0" i="0" u="none" strike="noStrike">
                          <a:solidFill>
                            <a:srgbClr val="000000"/>
                          </a:solidFill>
                          <a:effectLst/>
                          <a:latin typeface="Calibri" panose="020F0502020204030204" pitchFamily="34" charset="0"/>
                        </a:rPr>
                        <a:t>0.002545286</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0.545704604</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bige36</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driving habites I</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-0.738648819</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C6E"/>
                    </a:solidFill>
                  </a:tcPr>
                </a:tc>
                <a:tc>
                  <a:txBody>
                    <a:bodyPr/>
                    <a:lstStyle/>
                    <a:p>
                      <a:pPr algn="r" fontAlgn="b"/>
                      <a:r>
                        <a:rPr lang="en-US" sz="500" b="0" i="0" u="none" strike="noStrike">
                          <a:solidFill>
                            <a:srgbClr val="000000"/>
                          </a:solidFill>
                          <a:effectLst/>
                          <a:latin typeface="Calibri" panose="020F0502020204030204" pitchFamily="34" charset="0"/>
                        </a:rPr>
                        <a:t>0.002548923</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0.545602077</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bige36</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MOCA ATTENTION MATH</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0.738648819</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r" fontAlgn="b"/>
                      <a:r>
                        <a:rPr lang="en-US" sz="500" b="0" i="0" u="none" strike="noStrike">
                          <a:solidFill>
                            <a:srgbClr val="000000"/>
                          </a:solidFill>
                          <a:effectLst/>
                          <a:latin typeface="Calibri" panose="020F0502020204030204" pitchFamily="34" charset="0"/>
                        </a:rPr>
                        <a:t>0.002548923</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0.545602077</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biga22</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QL8</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0.737915161</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E984"/>
                    </a:solidFill>
                  </a:tcPr>
                </a:tc>
                <a:tc>
                  <a:txBody>
                    <a:bodyPr/>
                    <a:lstStyle/>
                    <a:p>
                      <a:pPr algn="r" fontAlgn="b"/>
                      <a:r>
                        <a:rPr lang="en-US" sz="500" b="0" i="0" u="none" strike="noStrike">
                          <a:solidFill>
                            <a:srgbClr val="000000"/>
                          </a:solidFill>
                          <a:effectLst/>
                          <a:latin typeface="Calibri" panose="020F0502020204030204" pitchFamily="34" charset="0"/>
                        </a:rPr>
                        <a:t>0.001686064</a:t>
                      </a:r>
                    </a:p>
                  </a:txBody>
                  <a:tcPr marL="4351" marR="4351" marT="435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0.544518785</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027">
                <a:tc>
                  <a:txBody>
                    <a:bodyPr/>
                    <a:lstStyle/>
                    <a:p>
                      <a:pPr algn="l" fontAlgn="b"/>
                      <a:r>
                        <a:rPr lang="en-US" sz="500" b="0" i="0" u="none" strike="noStrike">
                          <a:solidFill>
                            <a:srgbClr val="000000"/>
                          </a:solidFill>
                          <a:effectLst/>
                          <a:latin typeface="Calibri" panose="020F0502020204030204" pitchFamily="34" charset="0"/>
                        </a:rPr>
                        <a:t>DHGO 311</a:t>
                      </a:r>
                    </a:p>
                  </a:txBody>
                  <a:tcPr marL="4351" marR="4351" marT="43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500" b="0" i="0" u="none" strike="noStrike">
                          <a:solidFill>
                            <a:srgbClr val="000000"/>
                          </a:solidFill>
                          <a:effectLst/>
                          <a:latin typeface="Calibri" panose="020F0502020204030204" pitchFamily="34" charset="0"/>
                        </a:rPr>
                        <a:t>driving habites G</a:t>
                      </a:r>
                    </a:p>
                  </a:txBody>
                  <a:tcPr marL="4351" marR="4351" marT="435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500" b="0" i="0" u="none" strike="noStrike">
                          <a:solidFill>
                            <a:srgbClr val="000000"/>
                          </a:solidFill>
                          <a:effectLst/>
                          <a:latin typeface="Calibri" panose="020F0502020204030204" pitchFamily="34" charset="0"/>
                        </a:rPr>
                        <a:t>-0.736788398</a:t>
                      </a:r>
                    </a:p>
                  </a:txBody>
                  <a:tcPr marL="4351" marR="4351" marT="4351" marB="0" anchor="b">
                    <a:lnL>
                      <a:noFill/>
                    </a:lnL>
                    <a:lnR>
                      <a:noFill/>
                    </a:lnR>
                    <a:lnT w="6350" cap="flat" cmpd="sng" algn="ctr">
                      <a:solidFill>
                        <a:srgbClr val="000000"/>
                      </a:solidFill>
                      <a:prstDash val="solid"/>
                      <a:round/>
                      <a:headEnd type="none" w="med" len="med"/>
                      <a:tailEnd type="none" w="med" len="med"/>
                    </a:lnT>
                    <a:lnB>
                      <a:noFill/>
                    </a:lnB>
                    <a:solidFill>
                      <a:srgbClr val="F97C6E"/>
                    </a:solidFill>
                  </a:tcPr>
                </a:tc>
                <a:tc>
                  <a:txBody>
                    <a:bodyPr/>
                    <a:lstStyle/>
                    <a:p>
                      <a:pPr algn="r" fontAlgn="b"/>
                      <a:r>
                        <a:rPr lang="en-US" sz="500" b="0" i="0" u="none" strike="noStrike">
                          <a:solidFill>
                            <a:srgbClr val="000000"/>
                          </a:solidFill>
                          <a:effectLst/>
                          <a:latin typeface="Calibri" panose="020F0502020204030204" pitchFamily="34" charset="0"/>
                        </a:rPr>
                        <a:t>0.002647972</a:t>
                      </a:r>
                    </a:p>
                  </a:txBody>
                  <a:tcPr marL="4351" marR="4351" marT="435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500" b="0" i="0" u="none" strike="noStrike" dirty="0">
                          <a:solidFill>
                            <a:srgbClr val="000000"/>
                          </a:solidFill>
                          <a:effectLst/>
                          <a:latin typeface="Calibri" panose="020F0502020204030204" pitchFamily="34" charset="0"/>
                        </a:rPr>
                        <a:t>0.542857143</a:t>
                      </a:r>
                    </a:p>
                  </a:txBody>
                  <a:tcPr marL="4351" marR="4351" marT="43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181367165"/>
              </p:ext>
            </p:extLst>
          </p:nvPr>
        </p:nvGraphicFramePr>
        <p:xfrm>
          <a:off x="9984181" y="932298"/>
          <a:ext cx="3131645" cy="4351336"/>
        </p:xfrm>
        <a:graphic>
          <a:graphicData uri="http://schemas.openxmlformats.org/drawingml/2006/table">
            <a:tbl>
              <a:tblPr/>
              <a:tblGrid>
                <a:gridCol w="929604"/>
                <a:gridCol w="929604"/>
                <a:gridCol w="441727"/>
                <a:gridCol w="415355"/>
                <a:gridCol w="415355"/>
              </a:tblGrid>
              <a:tr h="98894">
                <a:tc>
                  <a:txBody>
                    <a:bodyPr/>
                    <a:lstStyle/>
                    <a:p>
                      <a:pPr algn="l" fontAlgn="b"/>
                      <a:r>
                        <a:rPr lang="en-US" sz="600" b="0" i="0" u="none" strike="noStrike" dirty="0">
                          <a:solidFill>
                            <a:srgbClr val="000000"/>
                          </a:solidFill>
                          <a:effectLst/>
                          <a:latin typeface="Calibri" panose="020F0502020204030204" pitchFamily="34" charset="0"/>
                        </a:rPr>
                        <a:t>anxiety2</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MYDH 10</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-0.735651983</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C6E"/>
                    </a:solidFill>
                  </a:tcPr>
                </a:tc>
                <a:tc>
                  <a:txBody>
                    <a:bodyPr/>
                    <a:lstStyle/>
                    <a:p>
                      <a:pPr algn="r" fontAlgn="b"/>
                      <a:r>
                        <a:rPr lang="en-US" sz="600" b="0" i="0" u="none" strike="noStrike">
                          <a:solidFill>
                            <a:srgbClr val="000000"/>
                          </a:solidFill>
                          <a:effectLst/>
                          <a:latin typeface="Calibri" panose="020F0502020204030204" pitchFamily="34" charset="0"/>
                        </a:rPr>
                        <a:t>0.001772289</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0.54118384</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bigo10</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QL4</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0.735515878</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4"/>
                    </a:solidFill>
                  </a:tcPr>
                </a:tc>
                <a:tc>
                  <a:txBody>
                    <a:bodyPr/>
                    <a:lstStyle/>
                    <a:p>
                      <a:pPr algn="r" fontAlgn="b"/>
                      <a:r>
                        <a:rPr lang="en-US" sz="600" b="0" i="0" u="none" strike="noStrike">
                          <a:solidFill>
                            <a:srgbClr val="000000"/>
                          </a:solidFill>
                          <a:effectLst/>
                          <a:latin typeface="Calibri" panose="020F0502020204030204" pitchFamily="34" charset="0"/>
                        </a:rPr>
                        <a:t>0.002717454</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0.540983607</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BACK16</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bign24</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-0.735508743</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C6E"/>
                    </a:solidFill>
                  </a:tcPr>
                </a:tc>
                <a:tc>
                  <a:txBody>
                    <a:bodyPr/>
                    <a:lstStyle/>
                    <a:p>
                      <a:pPr algn="r" fontAlgn="b"/>
                      <a:r>
                        <a:rPr lang="en-US" sz="600" b="0" i="0" u="none" strike="noStrike">
                          <a:solidFill>
                            <a:srgbClr val="000000"/>
                          </a:solidFill>
                          <a:effectLst/>
                          <a:latin typeface="Calibri" panose="020F0502020204030204" pitchFamily="34" charset="0"/>
                        </a:rPr>
                        <a:t>0.001777863</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0.540973111</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bigc28</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bigc38</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0.73321322</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A84"/>
                    </a:solidFill>
                  </a:tcPr>
                </a:tc>
                <a:tc>
                  <a:txBody>
                    <a:bodyPr/>
                    <a:lstStyle/>
                    <a:p>
                      <a:pPr algn="r" fontAlgn="b"/>
                      <a:r>
                        <a:rPr lang="en-US" sz="600" b="0" i="0" u="none" strike="noStrike">
                          <a:solidFill>
                            <a:srgbClr val="000000"/>
                          </a:solidFill>
                          <a:effectLst/>
                          <a:latin typeface="Calibri" panose="020F0502020204030204" pitchFamily="34" charset="0"/>
                        </a:rPr>
                        <a:t>0.001869137</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0.537601626</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anxiety7</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BACK2</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-0.732142857</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D6E"/>
                    </a:solidFill>
                  </a:tcPr>
                </a:tc>
                <a:tc>
                  <a:txBody>
                    <a:bodyPr/>
                    <a:lstStyle/>
                    <a:p>
                      <a:pPr algn="r" fontAlgn="b"/>
                      <a:r>
                        <a:rPr lang="en-US" sz="600" b="0" i="0" u="none" strike="noStrike">
                          <a:solidFill>
                            <a:srgbClr val="000000"/>
                          </a:solidFill>
                          <a:effectLst/>
                          <a:latin typeface="Calibri" panose="020F0502020204030204" pitchFamily="34" charset="0"/>
                        </a:rPr>
                        <a:t>0.001912964</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0.536033163</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anxiety7</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N215</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0.732142857</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A84"/>
                    </a:solidFill>
                  </a:tcPr>
                </a:tc>
                <a:tc>
                  <a:txBody>
                    <a:bodyPr/>
                    <a:lstStyle/>
                    <a:p>
                      <a:pPr algn="r" fontAlgn="b"/>
                      <a:r>
                        <a:rPr lang="en-US" sz="600" b="0" i="0" u="none" strike="noStrike">
                          <a:solidFill>
                            <a:srgbClr val="000000"/>
                          </a:solidFill>
                          <a:effectLst/>
                          <a:latin typeface="Calibri" panose="020F0502020204030204" pitchFamily="34" charset="0"/>
                        </a:rPr>
                        <a:t>0.001912964</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0.536033163</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biga7</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bige36</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0.731925055</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A84"/>
                    </a:solidFill>
                  </a:tcPr>
                </a:tc>
                <a:tc>
                  <a:txBody>
                    <a:bodyPr/>
                    <a:lstStyle/>
                    <a:p>
                      <a:pPr algn="r" fontAlgn="b"/>
                      <a:r>
                        <a:rPr lang="en-US" sz="600" b="0" i="0" u="none" strike="noStrike">
                          <a:solidFill>
                            <a:srgbClr val="000000"/>
                          </a:solidFill>
                          <a:effectLst/>
                          <a:latin typeface="Calibri" panose="020F0502020204030204" pitchFamily="34" charset="0"/>
                        </a:rPr>
                        <a:t>0.001921982</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0.535714286</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bige36</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driving habites J</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-0.731925055</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D6E"/>
                    </a:solidFill>
                  </a:tcPr>
                </a:tc>
                <a:tc>
                  <a:txBody>
                    <a:bodyPr/>
                    <a:lstStyle/>
                    <a:p>
                      <a:pPr algn="r" fontAlgn="b"/>
                      <a:r>
                        <a:rPr lang="en-US" sz="600" b="0" i="0" u="none" strike="noStrike">
                          <a:solidFill>
                            <a:srgbClr val="000000"/>
                          </a:solidFill>
                          <a:effectLst/>
                          <a:latin typeface="Calibri" panose="020F0502020204030204" pitchFamily="34" charset="0"/>
                        </a:rPr>
                        <a:t>0.001921982</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0.535714286</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BACK5</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bigc13</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-0.730769231</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D6E"/>
                    </a:solidFill>
                  </a:tcPr>
                </a:tc>
                <a:tc>
                  <a:txBody>
                    <a:bodyPr/>
                    <a:lstStyle/>
                    <a:p>
                      <a:pPr algn="r" fontAlgn="b"/>
                      <a:r>
                        <a:rPr lang="en-US" sz="600" b="0" i="0" u="none" strike="noStrike">
                          <a:solidFill>
                            <a:srgbClr val="000000"/>
                          </a:solidFill>
                          <a:effectLst/>
                          <a:latin typeface="Calibri" panose="020F0502020204030204" pitchFamily="34" charset="0"/>
                        </a:rPr>
                        <a:t>0.001970414</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0.534023669</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DHBS 428</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N220</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0.729996395</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r" fontAlgn="b"/>
                      <a:r>
                        <a:rPr lang="en-US" sz="600" b="0" i="0" u="none" strike="noStrike">
                          <a:solidFill>
                            <a:srgbClr val="000000"/>
                          </a:solidFill>
                          <a:effectLst/>
                          <a:latin typeface="Calibri" panose="020F0502020204030204" pitchFamily="34" charset="0"/>
                        </a:rPr>
                        <a:t>0.003035665</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0.532894737</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biga32</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bign39</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-0.729866017</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D6E"/>
                    </a:solidFill>
                  </a:tcPr>
                </a:tc>
                <a:tc>
                  <a:txBody>
                    <a:bodyPr/>
                    <a:lstStyle/>
                    <a:p>
                      <a:pPr algn="r" fontAlgn="b"/>
                      <a:r>
                        <a:rPr lang="en-US" sz="600" b="0" i="0" u="none" strike="noStrike">
                          <a:solidFill>
                            <a:srgbClr val="000000"/>
                          </a:solidFill>
                          <a:effectLst/>
                          <a:latin typeface="Calibri" panose="020F0502020204030204" pitchFamily="34" charset="0"/>
                        </a:rPr>
                        <a:t>0.003043522</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0.532704403</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anxiety4</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MYDH 8</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-0.723364233</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D6F"/>
                    </a:solidFill>
                  </a:tcPr>
                </a:tc>
                <a:tc>
                  <a:txBody>
                    <a:bodyPr/>
                    <a:lstStyle/>
                    <a:p>
                      <a:pPr algn="r" fontAlgn="b"/>
                      <a:r>
                        <a:rPr lang="en-US" sz="600" b="0" i="0" u="none" strike="noStrike">
                          <a:solidFill>
                            <a:srgbClr val="000000"/>
                          </a:solidFill>
                          <a:effectLst/>
                          <a:latin typeface="Calibri" panose="020F0502020204030204" pitchFamily="34" charset="0"/>
                        </a:rPr>
                        <a:t>0.002304466</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0.523255814</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MOCA VISUAL PERCEPTION</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QL TOT</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-0.723322093</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D6F"/>
                    </a:solidFill>
                  </a:tcPr>
                </a:tc>
                <a:tc>
                  <a:txBody>
                    <a:bodyPr/>
                    <a:lstStyle/>
                    <a:p>
                      <a:pPr algn="r" fontAlgn="b"/>
                      <a:r>
                        <a:rPr lang="en-US" sz="600" b="0" i="0" u="none" strike="noStrike">
                          <a:solidFill>
                            <a:srgbClr val="000000"/>
                          </a:solidFill>
                          <a:effectLst/>
                          <a:latin typeface="Calibri" panose="020F0502020204030204" pitchFamily="34" charset="0"/>
                        </a:rPr>
                        <a:t>0.003458909</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0.52319485</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DHBS 404</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DHBS 414</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0.723094637</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600" b="0" i="0" u="none" strike="noStrike">
                          <a:solidFill>
                            <a:srgbClr val="000000"/>
                          </a:solidFill>
                          <a:effectLst/>
                          <a:latin typeface="Calibri" panose="020F0502020204030204" pitchFamily="34" charset="0"/>
                        </a:rPr>
                        <a:t>0.003474109</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0.522865854</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DHGO 331</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QL18</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-0.72265318</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D6F"/>
                    </a:solidFill>
                  </a:tcPr>
                </a:tc>
                <a:tc>
                  <a:txBody>
                    <a:bodyPr/>
                    <a:lstStyle/>
                    <a:p>
                      <a:pPr algn="r" fontAlgn="b"/>
                      <a:r>
                        <a:rPr lang="en-US" sz="600" b="0" i="0" u="none" strike="noStrike">
                          <a:solidFill>
                            <a:srgbClr val="000000"/>
                          </a:solidFill>
                          <a:effectLst/>
                          <a:latin typeface="Calibri" panose="020F0502020204030204" pitchFamily="34" charset="0"/>
                        </a:rPr>
                        <a:t>0.003503759</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0.522227619</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DHBS 422</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QL18</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0.722552173</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600" b="0" i="0" u="none" strike="noStrike">
                          <a:solidFill>
                            <a:srgbClr val="000000"/>
                          </a:solidFill>
                          <a:effectLst/>
                          <a:latin typeface="Calibri" panose="020F0502020204030204" pitchFamily="34" charset="0"/>
                        </a:rPr>
                        <a:t>0.003510572</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0.522081642</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QL19</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QL21</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0.720445535</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r" fontAlgn="b"/>
                      <a:r>
                        <a:rPr lang="en-US" sz="600" b="0" i="0" u="none" strike="noStrike">
                          <a:solidFill>
                            <a:srgbClr val="000000"/>
                          </a:solidFill>
                          <a:effectLst/>
                          <a:latin typeface="Calibri" panose="020F0502020204030204" pitchFamily="34" charset="0"/>
                        </a:rPr>
                        <a:t>0.002447983</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0.519041769</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bigc38</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sleep3</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0.7197719</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r" fontAlgn="b"/>
                      <a:r>
                        <a:rPr lang="en-US" sz="600" b="0" i="0" u="none" strike="noStrike">
                          <a:solidFill>
                            <a:srgbClr val="000000"/>
                          </a:solidFill>
                          <a:effectLst/>
                          <a:latin typeface="Calibri" panose="020F0502020204030204" pitchFamily="34" charset="0"/>
                        </a:rPr>
                        <a:t>0.002482101</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0.518071588</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biga12r</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QL6</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0.719771161</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r" fontAlgn="b"/>
                      <a:r>
                        <a:rPr lang="en-US" sz="600" b="0" i="0" u="none" strike="noStrike">
                          <a:solidFill>
                            <a:srgbClr val="000000"/>
                          </a:solidFill>
                          <a:effectLst/>
                          <a:latin typeface="Calibri" panose="020F0502020204030204" pitchFamily="34" charset="0"/>
                        </a:rPr>
                        <a:t>0.002482139</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0.518070525</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biga12</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QL6</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-0.719771161</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E6F"/>
                    </a:solidFill>
                  </a:tcPr>
                </a:tc>
                <a:tc>
                  <a:txBody>
                    <a:bodyPr/>
                    <a:lstStyle/>
                    <a:p>
                      <a:pPr algn="r" fontAlgn="b"/>
                      <a:r>
                        <a:rPr lang="en-US" sz="600" b="0" i="0" u="none" strike="noStrike">
                          <a:solidFill>
                            <a:srgbClr val="000000"/>
                          </a:solidFill>
                          <a:effectLst/>
                          <a:latin typeface="Calibri" panose="020F0502020204030204" pitchFamily="34" charset="0"/>
                        </a:rPr>
                        <a:t>0.002482139</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0.518070525</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bigc13</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bigc38</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0.719762573</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r" fontAlgn="b"/>
                      <a:r>
                        <a:rPr lang="en-US" sz="600" b="0" i="0" u="none" strike="noStrike">
                          <a:solidFill>
                            <a:srgbClr val="000000"/>
                          </a:solidFill>
                          <a:effectLst/>
                          <a:latin typeface="Calibri" panose="020F0502020204030204" pitchFamily="34" charset="0"/>
                        </a:rPr>
                        <a:t>0.002482577</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0.518058161</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BACK16</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BACK21</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0.719701606</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r" fontAlgn="b"/>
                      <a:r>
                        <a:rPr lang="en-US" sz="600" b="0" i="0" u="none" strike="noStrike">
                          <a:solidFill>
                            <a:srgbClr val="000000"/>
                          </a:solidFill>
                          <a:effectLst/>
                          <a:latin typeface="Calibri" panose="020F0502020204030204" pitchFamily="34" charset="0"/>
                        </a:rPr>
                        <a:t>0.002485684</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0.517970402</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MOCA NAMING</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moca tota</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0.717795396</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r" fontAlgn="b"/>
                      <a:r>
                        <a:rPr lang="en-US" sz="600" b="0" i="0" u="none" strike="noStrike">
                          <a:solidFill>
                            <a:srgbClr val="000000"/>
                          </a:solidFill>
                          <a:effectLst/>
                          <a:latin typeface="Calibri" panose="020F0502020204030204" pitchFamily="34" charset="0"/>
                        </a:rPr>
                        <a:t>0.003843365</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0.51523023</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bign4</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QL17</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0.716337354</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r" fontAlgn="b"/>
                      <a:r>
                        <a:rPr lang="en-US" sz="600" b="0" i="0" u="none" strike="noStrike">
                          <a:solidFill>
                            <a:srgbClr val="000000"/>
                          </a:solidFill>
                          <a:effectLst/>
                          <a:latin typeface="Calibri" panose="020F0502020204030204" pitchFamily="34" charset="0"/>
                        </a:rPr>
                        <a:t>0.002662026</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0.513139205</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bign4</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ql17r</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-0.716337354</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E6F"/>
                    </a:solidFill>
                  </a:tcPr>
                </a:tc>
                <a:tc>
                  <a:txBody>
                    <a:bodyPr/>
                    <a:lstStyle/>
                    <a:p>
                      <a:pPr algn="r" fontAlgn="b"/>
                      <a:r>
                        <a:rPr lang="en-US" sz="600" b="0" i="0" u="none" strike="noStrike">
                          <a:solidFill>
                            <a:srgbClr val="000000"/>
                          </a:solidFill>
                          <a:effectLst/>
                          <a:latin typeface="Calibri" panose="020F0502020204030204" pitchFamily="34" charset="0"/>
                        </a:rPr>
                        <a:t>0.002662026</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0.513139205</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biga32</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sleep2</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-0.715626447</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E6F"/>
                    </a:solidFill>
                  </a:tcPr>
                </a:tc>
                <a:tc>
                  <a:txBody>
                    <a:bodyPr/>
                    <a:lstStyle/>
                    <a:p>
                      <a:pPr algn="r" fontAlgn="b"/>
                      <a:r>
                        <a:rPr lang="en-US" sz="600" b="0" i="0" u="none" strike="noStrike">
                          <a:solidFill>
                            <a:srgbClr val="000000"/>
                          </a:solidFill>
                          <a:effectLst/>
                          <a:latin typeface="Calibri" panose="020F0502020204030204" pitchFamily="34" charset="0"/>
                        </a:rPr>
                        <a:t>0.004003096</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0.512121212</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bign24</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DHGO 326</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0.715626447</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r" fontAlgn="b"/>
                      <a:r>
                        <a:rPr lang="en-US" sz="600" b="0" i="0" u="none" strike="noStrike">
                          <a:solidFill>
                            <a:srgbClr val="000000"/>
                          </a:solidFill>
                          <a:effectLst/>
                          <a:latin typeface="Calibri" panose="020F0502020204030204" pitchFamily="34" charset="0"/>
                        </a:rPr>
                        <a:t>0.004003096</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0.512121212</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MYDH 9</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QL19</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0.715096942</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r" fontAlgn="b"/>
                      <a:r>
                        <a:rPr lang="en-US" sz="600" b="0" i="0" u="none" strike="noStrike">
                          <a:solidFill>
                            <a:srgbClr val="000000"/>
                          </a:solidFill>
                          <a:effectLst/>
                          <a:latin typeface="Calibri" panose="020F0502020204030204" pitchFamily="34" charset="0"/>
                        </a:rPr>
                        <a:t>0.002729513</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0.511363636</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DHBS 411</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DHGB111</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0.714683472</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r" fontAlgn="b"/>
                      <a:r>
                        <a:rPr lang="en-US" sz="600" b="0" i="0" u="none" strike="noStrike">
                          <a:solidFill>
                            <a:srgbClr val="000000"/>
                          </a:solidFill>
                          <a:effectLst/>
                          <a:latin typeface="Calibri" panose="020F0502020204030204" pitchFamily="34" charset="0"/>
                        </a:rPr>
                        <a:t>0.004074145</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0.510772465</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DHBS 413</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TRESHOLD</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0.71438307</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r" fontAlgn="b"/>
                      <a:r>
                        <a:rPr lang="en-US" sz="600" b="0" i="0" u="none" strike="noStrike">
                          <a:solidFill>
                            <a:srgbClr val="000000"/>
                          </a:solidFill>
                          <a:effectLst/>
                          <a:latin typeface="Calibri" panose="020F0502020204030204" pitchFamily="34" charset="0"/>
                        </a:rPr>
                        <a:t>0.004096985</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0.510343171</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MYDH 3</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QL8</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-0.714146073</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E6F"/>
                    </a:solidFill>
                  </a:tcPr>
                </a:tc>
                <a:tc>
                  <a:txBody>
                    <a:bodyPr/>
                    <a:lstStyle/>
                    <a:p>
                      <a:pPr algn="r" fontAlgn="b"/>
                      <a:r>
                        <a:rPr lang="en-US" sz="600" b="0" i="0" u="none" strike="noStrike">
                          <a:solidFill>
                            <a:srgbClr val="000000"/>
                          </a:solidFill>
                          <a:effectLst/>
                          <a:latin typeface="Calibri" panose="020F0502020204030204" pitchFamily="34" charset="0"/>
                        </a:rPr>
                        <a:t>0.002782167</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0.510004613</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anxiety tot</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anxiety8</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0.714005547</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r" fontAlgn="b"/>
                      <a:r>
                        <a:rPr lang="en-US" sz="600" b="0" i="0" u="none" strike="noStrike">
                          <a:solidFill>
                            <a:srgbClr val="000000"/>
                          </a:solidFill>
                          <a:effectLst/>
                          <a:latin typeface="Calibri" panose="020F0502020204030204" pitchFamily="34" charset="0"/>
                        </a:rPr>
                        <a:t>0.002790017</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0.509803922</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anosmia</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back tot</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0.713362955</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r" fontAlgn="b"/>
                      <a:r>
                        <a:rPr lang="en-US" sz="600" b="0" i="0" u="none" strike="noStrike">
                          <a:solidFill>
                            <a:srgbClr val="000000"/>
                          </a:solidFill>
                          <a:effectLst/>
                          <a:latin typeface="Calibri" panose="020F0502020204030204" pitchFamily="34" charset="0"/>
                        </a:rPr>
                        <a:t>0.002826139</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0.508886706</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biga17</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MYDH 8</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0.712258657</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r" fontAlgn="b"/>
                      <a:r>
                        <a:rPr lang="en-US" sz="600" b="0" i="0" u="none" strike="noStrike">
                          <a:solidFill>
                            <a:srgbClr val="000000"/>
                          </a:solidFill>
                          <a:effectLst/>
                          <a:latin typeface="Calibri" panose="020F0502020204030204" pitchFamily="34" charset="0"/>
                        </a:rPr>
                        <a:t>0.002889087</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0.507312395</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anosmia</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bige36</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0.712128749</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r" fontAlgn="b"/>
                      <a:r>
                        <a:rPr lang="en-US" sz="600" b="0" i="0" u="none" strike="noStrike">
                          <a:solidFill>
                            <a:srgbClr val="000000"/>
                          </a:solidFill>
                          <a:effectLst/>
                          <a:latin typeface="Calibri" panose="020F0502020204030204" pitchFamily="34" charset="0"/>
                        </a:rPr>
                        <a:t>0.002896566</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0.507127356</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anosmia</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DISCRIMINATION</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0.709772308</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r" fontAlgn="b"/>
                      <a:r>
                        <a:rPr lang="en-US" sz="600" b="0" i="0" u="none" strike="noStrike">
                          <a:solidFill>
                            <a:srgbClr val="000000"/>
                          </a:solidFill>
                          <a:effectLst/>
                          <a:latin typeface="Calibri" panose="020F0502020204030204" pitchFamily="34" charset="0"/>
                        </a:rPr>
                        <a:t>0.003034921</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0.50377673</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biga22</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bige36</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0.709740335</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r" fontAlgn="b"/>
                      <a:r>
                        <a:rPr lang="en-US" sz="600" b="0" i="0" u="none" strike="noStrike">
                          <a:solidFill>
                            <a:srgbClr val="000000"/>
                          </a:solidFill>
                          <a:effectLst/>
                          <a:latin typeface="Calibri" panose="020F0502020204030204" pitchFamily="34" charset="0"/>
                        </a:rPr>
                        <a:t>0.003036834</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0.503731343</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anxiety6</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DHBS 429</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0.709220006</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983"/>
                    </a:solidFill>
                  </a:tcPr>
                </a:tc>
                <a:tc>
                  <a:txBody>
                    <a:bodyPr/>
                    <a:lstStyle/>
                    <a:p>
                      <a:pPr algn="r" fontAlgn="b"/>
                      <a:r>
                        <a:rPr lang="en-US" sz="600" b="0" i="0" u="none" strike="noStrike">
                          <a:solidFill>
                            <a:srgbClr val="000000"/>
                          </a:solidFill>
                          <a:effectLst/>
                          <a:latin typeface="Calibri" panose="020F0502020204030204" pitchFamily="34" charset="0"/>
                        </a:rPr>
                        <a:t>0.00450549</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0.502993016</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MOCA STM SENTENCE</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QL3</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0.708180139</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983"/>
                    </a:solidFill>
                  </a:tcPr>
                </a:tc>
                <a:tc>
                  <a:txBody>
                    <a:bodyPr/>
                    <a:lstStyle/>
                    <a:p>
                      <a:pPr algn="r" fontAlgn="b"/>
                      <a:r>
                        <a:rPr lang="en-US" sz="600" b="0" i="0" u="none" strike="noStrike">
                          <a:solidFill>
                            <a:srgbClr val="000000"/>
                          </a:solidFill>
                          <a:effectLst/>
                          <a:latin typeface="Calibri" panose="020F0502020204030204" pitchFamily="34" charset="0"/>
                        </a:rPr>
                        <a:t>0.004591491</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0.501519109</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bigc23</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driving habites H</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0.707805158</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983"/>
                    </a:solidFill>
                  </a:tcPr>
                </a:tc>
                <a:tc>
                  <a:txBody>
                    <a:bodyPr/>
                    <a:lstStyle/>
                    <a:p>
                      <a:pPr algn="r" fontAlgn="b"/>
                      <a:r>
                        <a:rPr lang="en-US" sz="600" b="0" i="0" u="none" strike="noStrike">
                          <a:solidFill>
                            <a:srgbClr val="000000"/>
                          </a:solidFill>
                          <a:effectLst/>
                          <a:latin typeface="Calibri" panose="020F0502020204030204" pitchFamily="34" charset="0"/>
                        </a:rPr>
                        <a:t>0.003154416</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0.500988142</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anxiety8</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N220</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-0.707733742</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F6F"/>
                    </a:solidFill>
                  </a:tcPr>
                </a:tc>
                <a:tc>
                  <a:txBody>
                    <a:bodyPr/>
                    <a:lstStyle/>
                    <a:p>
                      <a:pPr algn="r" fontAlgn="b"/>
                      <a:r>
                        <a:rPr lang="en-US" sz="600" b="0" i="0" u="none" strike="noStrike">
                          <a:solidFill>
                            <a:srgbClr val="000000"/>
                          </a:solidFill>
                          <a:effectLst/>
                          <a:latin typeface="Calibri" panose="020F0502020204030204" pitchFamily="34" charset="0"/>
                        </a:rPr>
                        <a:t>0.004628802</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0.500887049</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BACK2</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MYDH 10</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0.707596977</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983"/>
                    </a:solidFill>
                  </a:tcPr>
                </a:tc>
                <a:tc>
                  <a:txBody>
                    <a:bodyPr/>
                    <a:lstStyle/>
                    <a:p>
                      <a:pPr algn="r" fontAlgn="b"/>
                      <a:r>
                        <a:rPr lang="en-US" sz="600" b="0" i="0" u="none" strike="noStrike">
                          <a:solidFill>
                            <a:srgbClr val="000000"/>
                          </a:solidFill>
                          <a:effectLst/>
                          <a:latin typeface="Calibri" panose="020F0502020204030204" pitchFamily="34" charset="0"/>
                        </a:rPr>
                        <a:t>0.003167278</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0.500693481</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MYDH 10</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N215</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-0.707596977</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F6F"/>
                    </a:solidFill>
                  </a:tcPr>
                </a:tc>
                <a:tc>
                  <a:txBody>
                    <a:bodyPr/>
                    <a:lstStyle/>
                    <a:p>
                      <a:pPr algn="r" fontAlgn="b"/>
                      <a:r>
                        <a:rPr lang="en-US" sz="600" b="0" i="0" u="none" strike="noStrike">
                          <a:solidFill>
                            <a:srgbClr val="000000"/>
                          </a:solidFill>
                          <a:effectLst/>
                          <a:latin typeface="Calibri" panose="020F0502020204030204" pitchFamily="34" charset="0"/>
                        </a:rPr>
                        <a:t>0.003167278</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0.500693481</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894">
                <a:tc>
                  <a:txBody>
                    <a:bodyPr/>
                    <a:lstStyle/>
                    <a:p>
                      <a:pPr algn="l" fontAlgn="b"/>
                      <a:r>
                        <a:rPr lang="en-US" sz="600" b="0" i="0" u="none" strike="noStrike">
                          <a:solidFill>
                            <a:srgbClr val="000000"/>
                          </a:solidFill>
                          <a:effectLst/>
                          <a:latin typeface="Calibri" panose="020F0502020204030204" pitchFamily="34" charset="0"/>
                        </a:rPr>
                        <a:t>back tot</a:t>
                      </a:r>
                    </a:p>
                  </a:txBody>
                  <a:tcPr marL="4945" marR="4945" marT="49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dirty="0">
                          <a:solidFill>
                            <a:srgbClr val="000000"/>
                          </a:solidFill>
                          <a:effectLst/>
                          <a:latin typeface="Calibri" panose="020F0502020204030204" pitchFamily="34" charset="0"/>
                        </a:rPr>
                        <a:t>bign24</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-0.70742472</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F6F"/>
                    </a:solidFill>
                  </a:tcPr>
                </a:tc>
                <a:tc>
                  <a:txBody>
                    <a:bodyPr/>
                    <a:lstStyle/>
                    <a:p>
                      <a:pPr algn="r" fontAlgn="b"/>
                      <a:r>
                        <a:rPr lang="en-US" sz="600" b="0" i="0" u="none" strike="noStrike">
                          <a:solidFill>
                            <a:srgbClr val="000000"/>
                          </a:solidFill>
                          <a:effectLst/>
                          <a:latin typeface="Calibri" panose="020F0502020204030204" pitchFamily="34" charset="0"/>
                        </a:rPr>
                        <a:t>0.003177953</a:t>
                      </a:r>
                    </a:p>
                  </a:txBody>
                  <a:tcPr marL="4945" marR="4945" marT="49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dirty="0">
                          <a:solidFill>
                            <a:srgbClr val="000000"/>
                          </a:solidFill>
                          <a:effectLst/>
                          <a:latin typeface="Calibri" panose="020F0502020204030204" pitchFamily="34" charset="0"/>
                        </a:rPr>
                        <a:t>0.500449734</a:t>
                      </a:r>
                    </a:p>
                  </a:txBody>
                  <a:tcPr marL="4945" marR="4945" marT="49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41762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2166</Words>
  <Application>Microsoft Office PowerPoint</Application>
  <PresentationFormat>Widescreen</PresentationFormat>
  <Paragraphs>1187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 Nakar</dc:creator>
  <cp:lastModifiedBy>Amir Nakar</cp:lastModifiedBy>
  <cp:revision>7</cp:revision>
  <dcterms:created xsi:type="dcterms:W3CDTF">2020-05-29T10:45:45Z</dcterms:created>
  <dcterms:modified xsi:type="dcterms:W3CDTF">2020-05-29T10:58:21Z</dcterms:modified>
</cp:coreProperties>
</file>