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2856-B6B3-583D-71EB-66A85E7C9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FDCAF-C5B4-B0B4-F1F6-FB69B5C97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F19E2-5D8C-A89B-094B-DCFD353B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35F0-38EA-4627-830D-E12E7FA21CF5}" type="datetimeFigureOut">
              <a:rPr lang="he-IL" smtClean="0"/>
              <a:t>כ"ח/אב/תשפ"ד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2D29B-7BB7-1F5B-9D1C-947311E4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FD00C-7ECA-0BDC-1070-D27894E7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85E3-B606-43F8-B69A-BD2C7BB2E1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482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3212-252B-20A2-6F9D-E0CF064B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932E6-F2AC-9C23-C8CE-577D5CF2C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A43A0-00AC-AC55-64BC-C4DE7A1F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35F0-38EA-4627-830D-E12E7FA21CF5}" type="datetimeFigureOut">
              <a:rPr lang="he-IL" smtClean="0"/>
              <a:t>כ"ח/אב/תשפ"ד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79DF9-97C0-D41B-1A54-D979102A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A06C5-2E01-B214-4A3A-3B14CC41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85E3-B606-43F8-B69A-BD2C7BB2E1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87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27088D-F55A-4157-0151-AE03EFF10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E2AAA-377B-E410-9B60-26688800F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BAFF-73CE-BE3C-4788-E07A15A1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35F0-38EA-4627-830D-E12E7FA21CF5}" type="datetimeFigureOut">
              <a:rPr lang="he-IL" smtClean="0"/>
              <a:t>כ"ח/אב/תשפ"ד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7D7A7-852F-E8F1-85AB-3C206E0E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0BEB7-AC9A-60B7-F8D9-8D247CE9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85E3-B606-43F8-B69A-BD2C7BB2E1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132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0169-85EB-1C34-DEAE-0F292E31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DC84E-7347-456C-ACF9-302DB969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AC824-1AD8-913E-B918-41D1EE01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35F0-38EA-4627-830D-E12E7FA21CF5}" type="datetimeFigureOut">
              <a:rPr lang="he-IL" smtClean="0"/>
              <a:t>כ"ח/אב/תשפ"ד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5D5FC-5B61-FA68-54A6-F4ABB490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6B171-3D7E-F91C-F8B2-44AF3ACB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85E3-B606-43F8-B69A-BD2C7BB2E1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243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B70B-FAE2-BF5F-641E-686AEDC1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093E7-77E9-6E99-BCEB-1D182DB74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2C9BE-4A29-345B-87FF-3667FFB2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35F0-38EA-4627-830D-E12E7FA21CF5}" type="datetimeFigureOut">
              <a:rPr lang="he-IL" smtClean="0"/>
              <a:t>כ"ח/אב/תשפ"ד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CEAEE-BC2F-3AD9-1EEC-B146DA14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C217E-A384-B817-5618-A9BA94B1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85E3-B606-43F8-B69A-BD2C7BB2E1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28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6CD4-CBA6-F30A-9105-9023F5A9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782EF-7527-40E9-CBA8-F2D451EC9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08BD8-3CD4-ED81-43FB-D439B1021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56317-2830-7C64-14BB-494907E4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35F0-38EA-4627-830D-E12E7FA21CF5}" type="datetimeFigureOut">
              <a:rPr lang="he-IL" smtClean="0"/>
              <a:t>כ"ח/אב/תשפ"ד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00070-4728-5DB0-AD00-60392CE3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663A0-F698-4FAE-F841-D9B35802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85E3-B606-43F8-B69A-BD2C7BB2E1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908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D7D1-78E6-F9BB-C1AA-9A499948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0F931-C15C-F998-EA03-0FC36EB39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5D1D5-3D03-FEAF-DE66-F4541F2AA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1E9C1-1CE3-51BD-1178-30E3147B1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632A0-92F1-3DC1-C4C4-91B77C299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BF694-91C2-5949-7C7D-C53FE737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35F0-38EA-4627-830D-E12E7FA21CF5}" type="datetimeFigureOut">
              <a:rPr lang="he-IL" smtClean="0"/>
              <a:t>כ"ח/אב/תשפ"ד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66C2B-C818-E166-A67B-00B9C531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FB846-798A-ADB3-7576-7DD39D12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85E3-B606-43F8-B69A-BD2C7BB2E1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602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AFAA-AA6A-B695-2983-C139AA64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824E9E-0413-449D-F488-E3DC879C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35F0-38EA-4627-830D-E12E7FA21CF5}" type="datetimeFigureOut">
              <a:rPr lang="he-IL" smtClean="0"/>
              <a:t>כ"ח/אב/תשפ"ד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61893-2560-8811-DD69-E3AF23C7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C0B0C-97C6-1B66-262E-B1A393C9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85E3-B606-43F8-B69A-BD2C7BB2E1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556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42DB4-ABD9-5EFD-AA68-F65B2DC1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35F0-38EA-4627-830D-E12E7FA21CF5}" type="datetimeFigureOut">
              <a:rPr lang="he-IL" smtClean="0"/>
              <a:t>כ"ח/אב/תשפ"ד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9B890-6120-3E67-7D77-A1E8FCCB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D554B-F424-C753-25EE-C5AE97E4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85E3-B606-43F8-B69A-BD2C7BB2E1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736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F5E4-68BB-A8DA-A28D-83F2DF65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4F9B-21CA-E8A0-9AFF-11A4623E4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9B8DE-28E7-C3C2-2D6A-B2B6D06B9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AC52B-4A00-6429-BA07-BECF6E1E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35F0-38EA-4627-830D-E12E7FA21CF5}" type="datetimeFigureOut">
              <a:rPr lang="he-IL" smtClean="0"/>
              <a:t>כ"ח/אב/תשפ"ד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33E99-D9C5-4C67-D310-59F57D7F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AB519-2409-0AFF-CF15-B794CAA6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85E3-B606-43F8-B69A-BD2C7BB2E1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847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0248-81C7-B7F9-B5C1-5D4DFC3A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D4C9A-FEF4-BA26-4745-FAF462FB9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31CBC-2212-3C65-6C2E-35CBCD072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2E8D1-4692-91D3-0E43-C50C2A93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35F0-38EA-4627-830D-E12E7FA21CF5}" type="datetimeFigureOut">
              <a:rPr lang="he-IL" smtClean="0"/>
              <a:t>כ"ח/אב/תשפ"ד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9DCC2-0B7F-A5BD-3DC5-A89DE6A7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C730A-3E20-7E73-D1AA-72D9989D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85E3-B606-43F8-B69A-BD2C7BB2E1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212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DD161E-0D82-352B-05CB-82A06E33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16339-DDC7-CD2A-FFB4-46DB4EE65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90F29-9A51-02CB-975A-B5842B740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335F0-38EA-4627-830D-E12E7FA21CF5}" type="datetimeFigureOut">
              <a:rPr lang="he-IL" smtClean="0"/>
              <a:t>כ"ח/אב/תשפ"ד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3BF7A-255F-860A-1A7A-76F2F9AE9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B889A-493B-1670-A8BD-8926A0BB6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85E3-B606-43F8-B69A-BD2C7BB2E1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935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16D797-5FEE-D56E-665C-DEB7357C1416}"/>
              </a:ext>
            </a:extLst>
          </p:cNvPr>
          <p:cNvSpPr/>
          <p:nvPr/>
        </p:nvSpPr>
        <p:spPr>
          <a:xfrm>
            <a:off x="0" y="0"/>
            <a:ext cx="1965960" cy="6858000"/>
          </a:xfrm>
          <a:prstGeom prst="rect">
            <a:avLst/>
          </a:prstGeom>
          <a:pattFill prst="pct80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94BCC-A1A1-5432-9A94-DD97C4B4DF7A}"/>
              </a:ext>
            </a:extLst>
          </p:cNvPr>
          <p:cNvSpPr txBox="1"/>
          <p:nvPr/>
        </p:nvSpPr>
        <p:spPr>
          <a:xfrm>
            <a:off x="127361" y="5226658"/>
            <a:ext cx="1711235" cy="10348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atin typeface="Narkisim" panose="020E0502050101010101" pitchFamily="34" charset="-79"/>
                <a:cs typeface="Narkisim" panose="020E0502050101010101" pitchFamily="34" charset="-79"/>
              </a:rPr>
              <a:t>US ACCIDENTS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Narkisim" panose="020E0502050101010101" pitchFamily="34" charset="-79"/>
                <a:cs typeface="Narkisim" panose="020E0502050101010101" pitchFamily="34" charset="-79"/>
              </a:rPr>
              <a:t>AMIR NAVON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Narkisim" panose="020E0502050101010101" pitchFamily="34" charset="-79"/>
                <a:cs typeface="Narkisim" panose="020E0502050101010101" pitchFamily="34" charset="-79"/>
              </a:rPr>
              <a:t>BIU DS17</a:t>
            </a:r>
            <a:endParaRPr lang="he-IL" sz="14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65F31-3996-18A3-78A5-E02CA6ED78AC}"/>
              </a:ext>
            </a:extLst>
          </p:cNvPr>
          <p:cNvSpPr txBox="1"/>
          <p:nvPr/>
        </p:nvSpPr>
        <p:spPr>
          <a:xfrm>
            <a:off x="127360" y="338680"/>
            <a:ext cx="1711235" cy="5155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Narkisim" panose="020E0502050101010101" pitchFamily="34" charset="-79"/>
                <a:cs typeface="Narkisim" panose="020E0502050101010101" pitchFamily="34" charset="-79"/>
              </a:rPr>
              <a:t>INTRO</a:t>
            </a:r>
            <a:endParaRPr lang="he-IL" sz="20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D40AE-880D-DA77-6B3C-BF0EED0553F0}"/>
              </a:ext>
            </a:extLst>
          </p:cNvPr>
          <p:cNvSpPr txBox="1"/>
          <p:nvPr/>
        </p:nvSpPr>
        <p:spPr>
          <a:xfrm>
            <a:off x="3878580" y="596443"/>
            <a:ext cx="443484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3600" b="1" dirty="0">
                <a:latin typeface="Narkisim" panose="020E0502050101010101" pitchFamily="34" charset="-79"/>
                <a:cs typeface="Narkisim" panose="020E0502050101010101" pitchFamily="34" charset="-79"/>
              </a:rPr>
              <a:t>US ACCIDENTS</a:t>
            </a:r>
            <a:endParaRPr lang="he-IL" sz="36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07DEA3-EF1C-A115-E050-69789F4A84C0}"/>
              </a:ext>
            </a:extLst>
          </p:cNvPr>
          <p:cNvSpPr txBox="1"/>
          <p:nvPr/>
        </p:nvSpPr>
        <p:spPr>
          <a:xfrm>
            <a:off x="2165170" y="1884007"/>
            <a:ext cx="8972002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dirty="0">
                <a:latin typeface="David" panose="020E0502060401010101" pitchFamily="34" charset="-79"/>
                <a:cs typeface="David" panose="020E0502060401010101" pitchFamily="34" charset="-79"/>
              </a:rPr>
              <a:t>המטרה</a:t>
            </a:r>
          </a:p>
          <a:p>
            <a:pPr algn="r" rtl="1"/>
            <a:r>
              <a:rPr lang="he-IL" sz="3600" dirty="0">
                <a:latin typeface="David" panose="020E0502060401010101" pitchFamily="34" charset="-79"/>
                <a:cs typeface="David" panose="020E0502060401010101" pitchFamily="34" charset="-79"/>
              </a:rPr>
              <a:t>חיזוי השפעת התאונה על התנועה (חזקה/חלשה),</a:t>
            </a:r>
          </a:p>
          <a:p>
            <a:pPr algn="r" rtl="1"/>
            <a:r>
              <a:rPr lang="he-IL" sz="3600" dirty="0">
                <a:latin typeface="David" panose="020E0502060401010101" pitchFamily="34" charset="-79"/>
                <a:cs typeface="David" panose="020E0502060401010101" pitchFamily="34" charset="-79"/>
              </a:rPr>
              <a:t>ע"י מציאת משתני מפתח ומודל</a:t>
            </a:r>
          </a:p>
          <a:p>
            <a:pPr algn="r" rtl="1"/>
            <a:endParaRPr lang="he-IL" sz="3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/>
            <a:r>
              <a:rPr lang="he-IL" sz="3600" b="1" dirty="0">
                <a:latin typeface="David" panose="020E0502060401010101" pitchFamily="34" charset="-79"/>
                <a:cs typeface="David" panose="020E0502060401010101" pitchFamily="34" charset="-79"/>
              </a:rPr>
              <a:t>השימוש</a:t>
            </a:r>
          </a:p>
          <a:p>
            <a:pPr algn="r" rtl="1"/>
            <a:r>
              <a:rPr lang="he-IL" sz="3600" dirty="0">
                <a:latin typeface="David" panose="020E0502060401010101" pitchFamily="34" charset="-79"/>
                <a:cs typeface="David" panose="020E0502060401010101" pitchFamily="34" charset="-79"/>
              </a:rPr>
              <a:t>פיתוח אסטרטגיות ניהול תנועה, בקרה, בטיחות, ניהול סיכונים וביטוח, תכנון ערים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50E05-E14D-C962-0EDE-2B0EF2CA54CF}"/>
              </a:ext>
            </a:extLst>
          </p:cNvPr>
          <p:cNvSpPr txBox="1"/>
          <p:nvPr/>
        </p:nvSpPr>
        <p:spPr>
          <a:xfrm>
            <a:off x="1965959" y="6495558"/>
            <a:ext cx="9514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Narkisim" panose="020E0502050101010101" pitchFamily="34" charset="-79"/>
                <a:cs typeface="Narkisim" panose="020E0502050101010101" pitchFamily="34" charset="-79"/>
              </a:rPr>
              <a:t>Page 1/8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6545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16D797-5FEE-D56E-665C-DEB7357C1416}"/>
              </a:ext>
            </a:extLst>
          </p:cNvPr>
          <p:cNvSpPr/>
          <p:nvPr/>
        </p:nvSpPr>
        <p:spPr>
          <a:xfrm>
            <a:off x="0" y="0"/>
            <a:ext cx="1965960" cy="6858000"/>
          </a:xfrm>
          <a:prstGeom prst="rect">
            <a:avLst/>
          </a:prstGeom>
          <a:pattFill prst="pct80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94BCC-A1A1-5432-9A94-DD97C4B4DF7A}"/>
              </a:ext>
            </a:extLst>
          </p:cNvPr>
          <p:cNvSpPr txBox="1"/>
          <p:nvPr/>
        </p:nvSpPr>
        <p:spPr>
          <a:xfrm>
            <a:off x="127361" y="5226658"/>
            <a:ext cx="1711235" cy="10348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atin typeface="Narkisim" panose="020E0502050101010101" pitchFamily="34" charset="-79"/>
                <a:cs typeface="Narkisim" panose="020E0502050101010101" pitchFamily="34" charset="-79"/>
              </a:rPr>
              <a:t>US ACCIDENTS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Narkisim" panose="020E0502050101010101" pitchFamily="34" charset="-79"/>
                <a:cs typeface="Narkisim" panose="020E0502050101010101" pitchFamily="34" charset="-79"/>
              </a:rPr>
              <a:t>AMIR NAVON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Narkisim" panose="020E0502050101010101" pitchFamily="34" charset="-79"/>
                <a:cs typeface="Narkisim" panose="020E0502050101010101" pitchFamily="34" charset="-79"/>
              </a:rPr>
              <a:t>BIU DS17</a:t>
            </a:r>
            <a:endParaRPr lang="he-IL" sz="14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65F31-3996-18A3-78A5-E02CA6ED78AC}"/>
              </a:ext>
            </a:extLst>
          </p:cNvPr>
          <p:cNvSpPr txBox="1"/>
          <p:nvPr/>
        </p:nvSpPr>
        <p:spPr>
          <a:xfrm>
            <a:off x="127360" y="338680"/>
            <a:ext cx="1711235" cy="9771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Narkisim" panose="020E0502050101010101" pitchFamily="34" charset="-79"/>
                <a:cs typeface="Narkisim" panose="020E0502050101010101" pitchFamily="34" charset="-79"/>
              </a:rPr>
              <a:t>DATASET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Narkisim" panose="020E0502050101010101" pitchFamily="34" charset="-79"/>
                <a:cs typeface="Narkisim" panose="020E0502050101010101" pitchFamily="34" charset="-79"/>
              </a:rPr>
              <a:t>500k sampled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1B99C-7BE9-63F9-7EDD-06B96B1F546A}"/>
              </a:ext>
            </a:extLst>
          </p:cNvPr>
          <p:cNvSpPr txBox="1"/>
          <p:nvPr/>
        </p:nvSpPr>
        <p:spPr>
          <a:xfrm>
            <a:off x="6889562" y="1138644"/>
            <a:ext cx="443484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dirty="0">
                <a:latin typeface="David" panose="020E0502060401010101" pitchFamily="34" charset="-79"/>
                <a:cs typeface="David" panose="020E0502060401010101" pitchFamily="34" charset="-79"/>
              </a:rPr>
              <a:t>נתונים גאוגרפיים</a:t>
            </a: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קווי אורך ורוחב, מדינה, עיר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422813-FF56-6DE2-EAD5-7851A6EEF528}"/>
              </a:ext>
            </a:extLst>
          </p:cNvPr>
          <p:cNvSpPr txBox="1"/>
          <p:nvPr/>
        </p:nvSpPr>
        <p:spPr>
          <a:xfrm>
            <a:off x="1838595" y="1135524"/>
            <a:ext cx="443484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dirty="0">
                <a:latin typeface="David" panose="020E0502060401010101" pitchFamily="34" charset="-79"/>
                <a:cs typeface="David" panose="020E0502060401010101" pitchFamily="34" charset="-79"/>
              </a:rPr>
              <a:t>נתונים סביבתיים</a:t>
            </a: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חנות נוחות, תחנה, צומת, כיכר, עיקול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E3DF2-41B6-45C2-873D-9EF50871057E}"/>
              </a:ext>
            </a:extLst>
          </p:cNvPr>
          <p:cNvSpPr txBox="1"/>
          <p:nvPr/>
        </p:nvSpPr>
        <p:spPr>
          <a:xfrm>
            <a:off x="1838595" y="4284908"/>
            <a:ext cx="443484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dirty="0">
                <a:latin typeface="David" panose="020E0502060401010101" pitchFamily="34" charset="-79"/>
                <a:cs typeface="David" panose="020E0502060401010101" pitchFamily="34" charset="-79"/>
              </a:rPr>
              <a:t>נתונים נוספים</a:t>
            </a: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מזהה תאונה, </a:t>
            </a:r>
            <a:r>
              <a:rPr lang="he-IL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חומרה</a:t>
            </a:r>
          </a:p>
          <a:p>
            <a:pPr algn="r" rtl="1"/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F43202-FE12-7B48-A788-8EA9C198F80C}"/>
              </a:ext>
            </a:extLst>
          </p:cNvPr>
          <p:cNvSpPr txBox="1"/>
          <p:nvPr/>
        </p:nvSpPr>
        <p:spPr>
          <a:xfrm>
            <a:off x="6889562" y="2711776"/>
            <a:ext cx="443484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dirty="0">
                <a:latin typeface="David" panose="020E0502060401010101" pitchFamily="34" charset="-79"/>
                <a:cs typeface="David" panose="020E0502060401010101" pitchFamily="34" charset="-79"/>
              </a:rPr>
              <a:t>נתוני זמן</a:t>
            </a: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שעת התחלה וסיום, יום לילה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62CD35-099C-A165-F48D-8D1CC401CA29}"/>
              </a:ext>
            </a:extLst>
          </p:cNvPr>
          <p:cNvSpPr txBox="1"/>
          <p:nvPr/>
        </p:nvSpPr>
        <p:spPr>
          <a:xfrm>
            <a:off x="5955567" y="4284908"/>
            <a:ext cx="536883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dirty="0">
                <a:latin typeface="David" panose="020E0502060401010101" pitchFamily="34" charset="-79"/>
                <a:cs typeface="David" panose="020E0502060401010101" pitchFamily="34" charset="-79"/>
              </a:rPr>
              <a:t>מדדים אקלימיים</a:t>
            </a: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טמפרטורה, רוח, לחות, ראות, משקעים, תיאור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14788F-5E91-EF25-95CB-5B7B4EE20C54}"/>
              </a:ext>
            </a:extLst>
          </p:cNvPr>
          <p:cNvSpPr txBox="1"/>
          <p:nvPr/>
        </p:nvSpPr>
        <p:spPr>
          <a:xfrm>
            <a:off x="1967045" y="2711776"/>
            <a:ext cx="430639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dirty="0">
                <a:latin typeface="David" panose="020E0502060401010101" pitchFamily="34" charset="-79"/>
                <a:cs typeface="David" panose="020E0502060401010101" pitchFamily="34" charset="-79"/>
              </a:rPr>
              <a:t>נתונים דרך</a:t>
            </a: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רמזורים, תמרורים, פס האטה, מעבר חצייה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2C7813-7025-95C8-4CA1-CB65627E5F99}"/>
              </a:ext>
            </a:extLst>
          </p:cNvPr>
          <p:cNvSpPr txBox="1"/>
          <p:nvPr/>
        </p:nvSpPr>
        <p:spPr>
          <a:xfrm>
            <a:off x="1965959" y="6495558"/>
            <a:ext cx="9514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Narkisim" panose="020E0502050101010101" pitchFamily="34" charset="-79"/>
                <a:cs typeface="Narkisim" panose="020E0502050101010101" pitchFamily="34" charset="-79"/>
              </a:rPr>
              <a:t>Page 2/8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92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16D797-5FEE-D56E-665C-DEB7357C1416}"/>
              </a:ext>
            </a:extLst>
          </p:cNvPr>
          <p:cNvSpPr/>
          <p:nvPr/>
        </p:nvSpPr>
        <p:spPr>
          <a:xfrm>
            <a:off x="0" y="0"/>
            <a:ext cx="1965960" cy="6858000"/>
          </a:xfrm>
          <a:prstGeom prst="rect">
            <a:avLst/>
          </a:prstGeom>
          <a:pattFill prst="pct80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94BCC-A1A1-5432-9A94-DD97C4B4DF7A}"/>
              </a:ext>
            </a:extLst>
          </p:cNvPr>
          <p:cNvSpPr txBox="1"/>
          <p:nvPr/>
        </p:nvSpPr>
        <p:spPr>
          <a:xfrm>
            <a:off x="127361" y="5226658"/>
            <a:ext cx="1711235" cy="10348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atin typeface="Narkisim" panose="020E0502050101010101" pitchFamily="34" charset="-79"/>
                <a:cs typeface="Narkisim" panose="020E0502050101010101" pitchFamily="34" charset="-79"/>
              </a:rPr>
              <a:t>US ACCIDENTS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Narkisim" panose="020E0502050101010101" pitchFamily="34" charset="-79"/>
                <a:cs typeface="Narkisim" panose="020E0502050101010101" pitchFamily="34" charset="-79"/>
              </a:rPr>
              <a:t>AMIR NAVON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Narkisim" panose="020E0502050101010101" pitchFamily="34" charset="-79"/>
                <a:cs typeface="Narkisim" panose="020E0502050101010101" pitchFamily="34" charset="-79"/>
              </a:rPr>
              <a:t>BIU DS17</a:t>
            </a:r>
            <a:endParaRPr lang="he-IL" sz="14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65F31-3996-18A3-78A5-E02CA6ED78AC}"/>
              </a:ext>
            </a:extLst>
          </p:cNvPr>
          <p:cNvSpPr txBox="1"/>
          <p:nvPr/>
        </p:nvSpPr>
        <p:spPr>
          <a:xfrm>
            <a:off x="-75107" y="338680"/>
            <a:ext cx="2093326" cy="9771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Narkisim" panose="020E0502050101010101" pitchFamily="34" charset="-79"/>
                <a:cs typeface="Narkisim" panose="020E0502050101010101" pitchFamily="34" charset="-79"/>
              </a:rPr>
              <a:t>INITIAL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Narkisim" panose="020E0502050101010101" pitchFamily="34" charset="-79"/>
                <a:cs typeface="Narkisim" panose="020E0502050101010101" pitchFamily="34" charset="-79"/>
              </a:rPr>
              <a:t>PREPARATION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7C318E-3FA1-3E14-29A9-1F317E5C59A7}"/>
              </a:ext>
            </a:extLst>
          </p:cNvPr>
          <p:cNvSpPr txBox="1"/>
          <p:nvPr/>
        </p:nvSpPr>
        <p:spPr>
          <a:xfrm>
            <a:off x="6593471" y="921587"/>
            <a:ext cx="443484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dirty="0">
                <a:latin typeface="David" panose="020E0502060401010101" pitchFamily="34" charset="-79"/>
                <a:cs typeface="David" panose="020E0502060401010101" pitchFamily="34" charset="-79"/>
              </a:rPr>
              <a:t>שינוי טיפוסי משתנים</a:t>
            </a:r>
          </a:p>
          <a:p>
            <a:pPr algn="r" rtl="1"/>
            <a:r>
              <a:rPr lang="en-US" dirty="0">
                <a:latin typeface="Narkisim" panose="020E0502050101010101" pitchFamily="34" charset="-79"/>
                <a:cs typeface="Narkisim" panose="020E0502050101010101" pitchFamily="34" charset="-79"/>
              </a:rPr>
              <a:t>Bool to Int, Object to String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47E24-FF25-0CFC-B8C3-3F2244BDA391}"/>
              </a:ext>
            </a:extLst>
          </p:cNvPr>
          <p:cNvSpPr txBox="1"/>
          <p:nvPr/>
        </p:nvSpPr>
        <p:spPr>
          <a:xfrm>
            <a:off x="4646024" y="2177892"/>
            <a:ext cx="638228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dirty="0">
                <a:latin typeface="David" panose="020E0502060401010101" pitchFamily="34" charset="-79"/>
                <a:cs typeface="David" panose="020E0502060401010101" pitchFamily="34" charset="-79"/>
              </a:rPr>
              <a:t>חילוץ נתונים ויצירת חדשים</a:t>
            </a: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חודש, יום, שעה, יצירת משך </a:t>
            </a:r>
            <a:r>
              <a:rPr lang="en-US" dirty="0">
                <a:latin typeface="Narkisim" panose="020E0502050101010101" pitchFamily="34" charset="-79"/>
                <a:cs typeface="Narkisim" panose="020E0502050101010101" pitchFamily="34" charset="-79"/>
              </a:rPr>
              <a:t>Duration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56779-2BBD-2B16-B77F-D6880E822FEE}"/>
              </a:ext>
            </a:extLst>
          </p:cNvPr>
          <p:cNvSpPr txBox="1"/>
          <p:nvPr/>
        </p:nvSpPr>
        <p:spPr>
          <a:xfrm>
            <a:off x="5120640" y="3434197"/>
            <a:ext cx="594685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dirty="0">
                <a:latin typeface="David" panose="020E0502060401010101" pitchFamily="34" charset="-79"/>
                <a:cs typeface="David" panose="020E0502060401010101" pitchFamily="34" charset="-79"/>
              </a:rPr>
              <a:t>השמטה של נתונים</a:t>
            </a: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מיקוד, שעת ערביים,  זמן התחלה וסיום, שדה תעופה מדווח ועוד</a:t>
            </a: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נותרו 29 מתוך 46 שבמקור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45AB55-00EB-50FA-EF03-EE5D9B1CEADF}"/>
              </a:ext>
            </a:extLst>
          </p:cNvPr>
          <p:cNvSpPr txBox="1"/>
          <p:nvPr/>
        </p:nvSpPr>
        <p:spPr>
          <a:xfrm>
            <a:off x="5120640" y="4971106"/>
            <a:ext cx="594685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dirty="0">
                <a:latin typeface="David" panose="020E0502060401010101" pitchFamily="34" charset="-79"/>
                <a:cs typeface="David" panose="020E0502060401010101" pitchFamily="34" charset="-79"/>
              </a:rPr>
              <a:t>מיקוד בשנה מסוימת</a:t>
            </a: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מבין 2016-2023 נבחרה שנת 2019, 61,852 תצפיות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36B31D-844F-CD42-ACC3-4C0D3B5C6DB1}"/>
              </a:ext>
            </a:extLst>
          </p:cNvPr>
          <p:cNvSpPr txBox="1"/>
          <p:nvPr/>
        </p:nvSpPr>
        <p:spPr>
          <a:xfrm>
            <a:off x="1965959" y="6495558"/>
            <a:ext cx="9514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Narkisim" panose="020E0502050101010101" pitchFamily="34" charset="-79"/>
                <a:cs typeface="Narkisim" panose="020E0502050101010101" pitchFamily="34" charset="-79"/>
              </a:rPr>
              <a:t>Page 3/8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42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16D797-5FEE-D56E-665C-DEB7357C1416}"/>
              </a:ext>
            </a:extLst>
          </p:cNvPr>
          <p:cNvSpPr/>
          <p:nvPr/>
        </p:nvSpPr>
        <p:spPr>
          <a:xfrm>
            <a:off x="0" y="0"/>
            <a:ext cx="1965960" cy="6858000"/>
          </a:xfrm>
          <a:prstGeom prst="rect">
            <a:avLst/>
          </a:prstGeom>
          <a:pattFill prst="pct80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94BCC-A1A1-5432-9A94-DD97C4B4DF7A}"/>
              </a:ext>
            </a:extLst>
          </p:cNvPr>
          <p:cNvSpPr txBox="1"/>
          <p:nvPr/>
        </p:nvSpPr>
        <p:spPr>
          <a:xfrm>
            <a:off x="127361" y="5226658"/>
            <a:ext cx="1711235" cy="10348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atin typeface="Narkisim" panose="020E0502050101010101" pitchFamily="34" charset="-79"/>
                <a:cs typeface="Narkisim" panose="020E0502050101010101" pitchFamily="34" charset="-79"/>
              </a:rPr>
              <a:t>US ACCIDENTS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Narkisim" panose="020E0502050101010101" pitchFamily="34" charset="-79"/>
                <a:cs typeface="Narkisim" panose="020E0502050101010101" pitchFamily="34" charset="-79"/>
              </a:rPr>
              <a:t>AMIR NAVON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Narkisim" panose="020E0502050101010101" pitchFamily="34" charset="-79"/>
                <a:cs typeface="Narkisim" panose="020E0502050101010101" pitchFamily="34" charset="-79"/>
              </a:rPr>
              <a:t>BIU DS17</a:t>
            </a:r>
            <a:endParaRPr lang="he-IL" sz="14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65F31-3996-18A3-78A5-E02CA6ED78AC}"/>
              </a:ext>
            </a:extLst>
          </p:cNvPr>
          <p:cNvSpPr txBox="1"/>
          <p:nvPr/>
        </p:nvSpPr>
        <p:spPr>
          <a:xfrm>
            <a:off x="127360" y="338680"/>
            <a:ext cx="1711235" cy="9771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Narkisim" panose="020E0502050101010101" pitchFamily="34" charset="-79"/>
                <a:cs typeface="Narkisim" panose="020E0502050101010101" pitchFamily="34" charset="-79"/>
              </a:rPr>
              <a:t>TARGET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Narkisim" panose="020E0502050101010101" pitchFamily="34" charset="-79"/>
                <a:cs typeface="Narkisim" panose="020E0502050101010101" pitchFamily="34" charset="-79"/>
              </a:rPr>
              <a:t>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2AFFB-065A-F74F-06E8-C893758BC96F}"/>
              </a:ext>
            </a:extLst>
          </p:cNvPr>
          <p:cNvSpPr txBox="1"/>
          <p:nvPr/>
        </p:nvSpPr>
        <p:spPr>
          <a:xfrm>
            <a:off x="2452553" y="814820"/>
            <a:ext cx="8972002" cy="50783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dirty="0">
                <a:latin typeface="David" panose="020E0502060401010101" pitchFamily="34" charset="-79"/>
                <a:cs typeface="David" panose="020E0502060401010101" pitchFamily="34" charset="-79"/>
              </a:rPr>
              <a:t>משתנה מטרה - </a:t>
            </a:r>
            <a:r>
              <a:rPr lang="en-US" sz="3600" b="1" dirty="0">
                <a:latin typeface="Narkisim" panose="020E0502050101010101" pitchFamily="34" charset="-79"/>
                <a:cs typeface="Narkisim" panose="020E0502050101010101" pitchFamily="34" charset="-79"/>
              </a:rPr>
              <a:t>Severity</a:t>
            </a:r>
            <a:endParaRPr lang="he-IL" sz="36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חומרה מתאר עד כמה התאונה השפיע על התנועה</a:t>
            </a:r>
          </a:p>
          <a:p>
            <a:pPr algn="r" rtl="1"/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הנתונים התקבלו לפי 4 דרגות</a:t>
            </a:r>
          </a:p>
          <a:p>
            <a:pPr algn="r" rtl="1"/>
            <a:endParaRPr lang="he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/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	נמוכה  - 16 תצפיות</a:t>
            </a:r>
          </a:p>
          <a:p>
            <a:pPr algn="r" rtl="1"/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	בינונית - 44480 תצפיות</a:t>
            </a:r>
          </a:p>
          <a:p>
            <a:pPr algn="r" rtl="1"/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	חזקה - 15518 תצפיות</a:t>
            </a:r>
          </a:p>
          <a:p>
            <a:pPr algn="r" rtl="1"/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	חזקה מאוד - 1838 תצפיות</a:t>
            </a:r>
          </a:p>
          <a:p>
            <a:pPr algn="r" rtl="1"/>
            <a:endParaRPr lang="he-IL" sz="3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/>
            <a:r>
              <a:rPr lang="he-IL" sz="3600" b="1" dirty="0">
                <a:latin typeface="David" panose="020E0502060401010101" pitchFamily="34" charset="-79"/>
                <a:cs typeface="David" panose="020E0502060401010101" pitchFamily="34" charset="-79"/>
              </a:rPr>
              <a:t>שינוי משתנה המטרה לבינארי</a:t>
            </a:r>
          </a:p>
          <a:p>
            <a:pPr algn="r" rtl="1"/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0 - השפעה נמוכה 1 - השפעה חזקה</a:t>
            </a:r>
          </a:p>
          <a:p>
            <a:pPr algn="r" rtl="1"/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Not Imbalanced</a:t>
            </a:r>
            <a:endParaRPr lang="he-IL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55B8E0-EAD5-4C15-D2BA-65686878F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77" y="3259789"/>
            <a:ext cx="2682240" cy="26333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1A2847-F36D-0195-421F-05E42E1F7739}"/>
              </a:ext>
            </a:extLst>
          </p:cNvPr>
          <p:cNvSpPr txBox="1"/>
          <p:nvPr/>
        </p:nvSpPr>
        <p:spPr>
          <a:xfrm>
            <a:off x="1965959" y="6495558"/>
            <a:ext cx="9514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Narkisim" panose="020E0502050101010101" pitchFamily="34" charset="-79"/>
                <a:cs typeface="Narkisim" panose="020E0502050101010101" pitchFamily="34" charset="-79"/>
              </a:rPr>
              <a:t>Page 4/8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7077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16D797-5FEE-D56E-665C-DEB7357C1416}"/>
              </a:ext>
            </a:extLst>
          </p:cNvPr>
          <p:cNvSpPr/>
          <p:nvPr/>
        </p:nvSpPr>
        <p:spPr>
          <a:xfrm>
            <a:off x="0" y="0"/>
            <a:ext cx="1965960" cy="6858000"/>
          </a:xfrm>
          <a:prstGeom prst="rect">
            <a:avLst/>
          </a:prstGeom>
          <a:pattFill prst="pct80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94BCC-A1A1-5432-9A94-DD97C4B4DF7A}"/>
              </a:ext>
            </a:extLst>
          </p:cNvPr>
          <p:cNvSpPr txBox="1"/>
          <p:nvPr/>
        </p:nvSpPr>
        <p:spPr>
          <a:xfrm>
            <a:off x="127361" y="5226658"/>
            <a:ext cx="1711235" cy="10348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atin typeface="Narkisim" panose="020E0502050101010101" pitchFamily="34" charset="-79"/>
                <a:cs typeface="Narkisim" panose="020E0502050101010101" pitchFamily="34" charset="-79"/>
              </a:rPr>
              <a:t>US ACCIDENTS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Narkisim" panose="020E0502050101010101" pitchFamily="34" charset="-79"/>
                <a:cs typeface="Narkisim" panose="020E0502050101010101" pitchFamily="34" charset="-79"/>
              </a:rPr>
              <a:t>AMIR NAVON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Narkisim" panose="020E0502050101010101" pitchFamily="34" charset="-79"/>
                <a:cs typeface="Narkisim" panose="020E0502050101010101" pitchFamily="34" charset="-79"/>
              </a:rPr>
              <a:t>BIU DS17</a:t>
            </a:r>
            <a:endParaRPr lang="he-IL" sz="14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65F31-3996-18A3-78A5-E02CA6ED78AC}"/>
              </a:ext>
            </a:extLst>
          </p:cNvPr>
          <p:cNvSpPr txBox="1"/>
          <p:nvPr/>
        </p:nvSpPr>
        <p:spPr>
          <a:xfrm>
            <a:off x="127360" y="338680"/>
            <a:ext cx="1779817" cy="14388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Narkisim" panose="020E0502050101010101" pitchFamily="34" charset="-79"/>
                <a:cs typeface="Narkisim" panose="020E0502050101010101" pitchFamily="34" charset="-79"/>
              </a:rPr>
              <a:t>EDA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Narkisim" panose="020E0502050101010101" pitchFamily="34" charset="-79"/>
                <a:cs typeface="Narkisim" panose="020E0502050101010101" pitchFamily="34" charset="-79"/>
              </a:rPr>
              <a:t>FEATURE-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Narkisim" panose="020E0502050101010101" pitchFamily="34" charset="-79"/>
                <a:cs typeface="Narkisim" panose="020E0502050101010101" pitchFamily="34" charset="-79"/>
              </a:rPr>
              <a:t>ENGINEERING</a:t>
            </a:r>
            <a:endParaRPr lang="he-IL" sz="20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C43669-34F3-B02C-AFB6-09735DACBD73}"/>
              </a:ext>
            </a:extLst>
          </p:cNvPr>
          <p:cNvSpPr txBox="1"/>
          <p:nvPr/>
        </p:nvSpPr>
        <p:spPr>
          <a:xfrm>
            <a:off x="6779625" y="312921"/>
            <a:ext cx="5025926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dirty="0">
                <a:latin typeface="David" panose="020E0502060401010101" pitchFamily="34" charset="-79"/>
                <a:cs typeface="David" panose="020E0502060401010101" pitchFamily="34" charset="-79"/>
              </a:rPr>
              <a:t>הצגה ויזואלית </a:t>
            </a:r>
            <a:r>
              <a:rPr lang="en-US" sz="3600" b="1" dirty="0">
                <a:latin typeface="Narkisim" panose="020E0502050101010101" pitchFamily="34" charset="-79"/>
                <a:cs typeface="Narkisim" panose="020E0502050101010101" pitchFamily="34" charset="-79"/>
              </a:rPr>
              <a:t>EDA</a:t>
            </a:r>
            <a:endParaRPr lang="he-IL" sz="36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גרפים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ידניים ואוטומטיים. יצירת עונות (</a:t>
            </a:r>
            <a:r>
              <a:rPr lang="he-IL" dirty="0" err="1">
                <a:latin typeface="Narkisim" panose="020E0502050101010101" pitchFamily="34" charset="-79"/>
                <a:cs typeface="Narkisim" panose="020E0502050101010101" pitchFamily="34" charset="-79"/>
              </a:rPr>
              <a:t>אגרגצית</a:t>
            </a: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 חודשים)</a:t>
            </a:r>
          </a:p>
          <a:p>
            <a:pPr algn="r" rtl="1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ריבוי תאונות לקראת סוף שנה (סתיו: ספט'-אוק'-נוב'),</a:t>
            </a:r>
          </a:p>
          <a:p>
            <a:pPr algn="r" rtl="1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בתחילת החודש ובתחילת היום ובעיקר במזג אוויר מעונן</a:t>
            </a:r>
          </a:p>
          <a:p>
            <a:pPr algn="r" rtl="1"/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7D217-11E5-B458-6702-1BB69FFD1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01" y="702577"/>
            <a:ext cx="4020569" cy="21403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3151E9-6010-FF90-EDDD-ED443D5AD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936" y="1982870"/>
            <a:ext cx="4168528" cy="24155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D01CA3-A395-1D3B-2429-B2A27B02F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25" y="3567049"/>
            <a:ext cx="2406960" cy="23858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95E18D-B71C-6902-D7DD-7A87D90D54C9}"/>
              </a:ext>
            </a:extLst>
          </p:cNvPr>
          <p:cNvSpPr txBox="1"/>
          <p:nvPr/>
        </p:nvSpPr>
        <p:spPr>
          <a:xfrm>
            <a:off x="4581973" y="4513754"/>
            <a:ext cx="5025926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dirty="0">
                <a:latin typeface="David" panose="020E0502060401010101" pitchFamily="34" charset="-79"/>
                <a:cs typeface="David" panose="020E0502060401010101" pitchFamily="34" charset="-79"/>
              </a:rPr>
              <a:t>יצירת משתנה </a:t>
            </a:r>
            <a:r>
              <a:rPr lang="en-US" sz="3600" b="1" dirty="0">
                <a:latin typeface="Narkisim" panose="020E0502050101010101" pitchFamily="34" charset="-79"/>
                <a:cs typeface="Narkisim" panose="020E0502050101010101" pitchFamily="34" charset="-79"/>
              </a:rPr>
              <a:t>Region</a:t>
            </a:r>
            <a:endParaRPr lang="he-IL" sz="36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בעקבות הגילוי לגבי ההשפעה של האקלים, מצאתי לנכון ליצור משתנה "אזור" מתוך נתונים חיצוניים: צפון, מרכז, דרום (מדינות לפי מיקום קווי אורך רוחב). התמונה הנ"ל נוצרה ב-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AI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המחשת אקלים ממוצע בסתיו בארה"ב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48449E-E749-D4DC-0863-96E0A5472CCF}"/>
              </a:ext>
            </a:extLst>
          </p:cNvPr>
          <p:cNvSpPr txBox="1"/>
          <p:nvPr/>
        </p:nvSpPr>
        <p:spPr>
          <a:xfrm>
            <a:off x="1965959" y="6495558"/>
            <a:ext cx="9514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Narkisim" panose="020E0502050101010101" pitchFamily="34" charset="-79"/>
                <a:cs typeface="Narkisim" panose="020E0502050101010101" pitchFamily="34" charset="-79"/>
              </a:rPr>
              <a:t>Page 5/8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8756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16D797-5FEE-D56E-665C-DEB7357C1416}"/>
              </a:ext>
            </a:extLst>
          </p:cNvPr>
          <p:cNvSpPr/>
          <p:nvPr/>
        </p:nvSpPr>
        <p:spPr>
          <a:xfrm>
            <a:off x="0" y="0"/>
            <a:ext cx="1965960" cy="6858000"/>
          </a:xfrm>
          <a:prstGeom prst="rect">
            <a:avLst/>
          </a:prstGeom>
          <a:pattFill prst="pct80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94BCC-A1A1-5432-9A94-DD97C4B4DF7A}"/>
              </a:ext>
            </a:extLst>
          </p:cNvPr>
          <p:cNvSpPr txBox="1"/>
          <p:nvPr/>
        </p:nvSpPr>
        <p:spPr>
          <a:xfrm>
            <a:off x="127361" y="5226658"/>
            <a:ext cx="1711235" cy="10348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atin typeface="Narkisim" panose="020E0502050101010101" pitchFamily="34" charset="-79"/>
                <a:cs typeface="Narkisim" panose="020E0502050101010101" pitchFamily="34" charset="-79"/>
              </a:rPr>
              <a:t>US ACCIDENTS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Narkisim" panose="020E0502050101010101" pitchFamily="34" charset="-79"/>
                <a:cs typeface="Narkisim" panose="020E0502050101010101" pitchFamily="34" charset="-79"/>
              </a:rPr>
              <a:t>AMIR NAVON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Narkisim" panose="020E0502050101010101" pitchFamily="34" charset="-79"/>
                <a:cs typeface="Narkisim" panose="020E0502050101010101" pitchFamily="34" charset="-79"/>
              </a:rPr>
              <a:t>BIU DS17</a:t>
            </a:r>
            <a:endParaRPr lang="he-IL" sz="14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65F31-3996-18A3-78A5-E02CA6ED78AC}"/>
              </a:ext>
            </a:extLst>
          </p:cNvPr>
          <p:cNvSpPr txBox="1"/>
          <p:nvPr/>
        </p:nvSpPr>
        <p:spPr>
          <a:xfrm>
            <a:off x="127360" y="338680"/>
            <a:ext cx="1711235" cy="19005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Narkisim" panose="020E0502050101010101" pitchFamily="34" charset="-79"/>
                <a:cs typeface="Narkisim" panose="020E0502050101010101" pitchFamily="34" charset="-79"/>
              </a:rPr>
              <a:t>OUTLIERS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Narkisim" panose="020E0502050101010101" pitchFamily="34" charset="-79"/>
                <a:cs typeface="Narkisim" panose="020E0502050101010101" pitchFamily="34" charset="-79"/>
              </a:rPr>
              <a:t>MISSING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Narkisim" panose="020E0502050101010101" pitchFamily="34" charset="-79"/>
                <a:cs typeface="Narkisim" panose="020E0502050101010101" pitchFamily="34" charset="-79"/>
              </a:rPr>
              <a:t>IMPUTATION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Narkisim" panose="020E0502050101010101" pitchFamily="34" charset="-79"/>
                <a:cs typeface="Narkisim" panose="020E0502050101010101" pitchFamily="34" charset="-79"/>
              </a:rPr>
              <a:t>ENCODING</a:t>
            </a:r>
            <a:endParaRPr lang="he-IL" sz="20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BCE77-DB20-987D-1BA7-848F09CB12C9}"/>
              </a:ext>
            </a:extLst>
          </p:cNvPr>
          <p:cNvSpPr txBox="1"/>
          <p:nvPr/>
        </p:nvSpPr>
        <p:spPr>
          <a:xfrm>
            <a:off x="6531428" y="3012546"/>
            <a:ext cx="4950819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dirty="0">
                <a:latin typeface="David" panose="020E0502060401010101" pitchFamily="34" charset="-79"/>
                <a:cs typeface="David" panose="020E0502060401010101" pitchFamily="34" charset="-79"/>
              </a:rPr>
              <a:t>השלמת נתונים חסרים</a:t>
            </a:r>
          </a:p>
          <a:p>
            <a:pPr algn="r" rtl="1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עיר ומזג אוויר = "אחר"</a:t>
            </a:r>
          </a:p>
          <a:p>
            <a:pPr algn="r" rtl="1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יום/לילה = לפי השעה</a:t>
            </a:r>
          </a:p>
          <a:p>
            <a:pPr algn="r" rtl="1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השלמה </a:t>
            </a:r>
            <a:r>
              <a:rPr lang="en-US" dirty="0">
                <a:latin typeface="Narkisim" panose="020E0502050101010101" pitchFamily="34" charset="-79"/>
                <a:cs typeface="Narkisim" panose="020E0502050101010101" pitchFamily="34" charset="-79"/>
              </a:rPr>
              <a:t>MICE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C3BA07-E57D-740A-F116-956E4298C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7" y="3346463"/>
            <a:ext cx="4173615" cy="165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1FF789-D194-6947-1F72-A7CD17C1C166}"/>
              </a:ext>
            </a:extLst>
          </p:cNvPr>
          <p:cNvSpPr txBox="1"/>
          <p:nvPr/>
        </p:nvSpPr>
        <p:spPr>
          <a:xfrm>
            <a:off x="6096000" y="338680"/>
            <a:ext cx="538624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dirty="0">
                <a:latin typeface="David" panose="020E0502060401010101" pitchFamily="34" charset="-79"/>
                <a:cs typeface="David" panose="020E0502060401010101" pitchFamily="34" charset="-79"/>
              </a:rPr>
              <a:t>חריגים</a:t>
            </a:r>
          </a:p>
          <a:p>
            <a:pPr algn="r" rtl="1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טיפול בנומריים ע"י </a:t>
            </a:r>
            <a:r>
              <a:rPr lang="en-US" dirty="0">
                <a:latin typeface="Narkisim" panose="020E0502050101010101" pitchFamily="34" charset="-79"/>
                <a:cs typeface="Narkisim" panose="020E0502050101010101" pitchFamily="34" charset="-79"/>
              </a:rPr>
              <a:t>IQR</a:t>
            </a: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 ובנורמליים ע"י </a:t>
            </a:r>
            <a:r>
              <a:rPr lang="en-US" dirty="0">
                <a:latin typeface="Narkisim" panose="020E0502050101010101" pitchFamily="34" charset="-79"/>
                <a:cs typeface="Narkisim" panose="020E0502050101010101" pitchFamily="34" charset="-79"/>
              </a:rPr>
              <a:t>Z-score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"משך" לא הוסר (משפיע על קורלציה וגם התפלגות)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8DF308-F8E6-0664-596C-B10B538E7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7" y="714534"/>
            <a:ext cx="2576986" cy="22365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06B313-E0A4-24BF-4553-C0B846FA9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20" y="1685960"/>
            <a:ext cx="4231073" cy="12089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452970-DF83-01B0-E735-9F4A058FC56B}"/>
              </a:ext>
            </a:extLst>
          </p:cNvPr>
          <p:cNvSpPr txBox="1"/>
          <p:nvPr/>
        </p:nvSpPr>
        <p:spPr>
          <a:xfrm>
            <a:off x="8024326" y="5500292"/>
            <a:ext cx="345792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3600" b="1" dirty="0">
                <a:latin typeface="Narkisim" panose="020E0502050101010101" pitchFamily="34" charset="-79"/>
                <a:cs typeface="Narkisim" panose="020E0502050101010101" pitchFamily="34" charset="-79"/>
              </a:rPr>
              <a:t>Label Encoding</a:t>
            </a:r>
            <a:endParaRPr lang="he-IL" sz="36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7 משתנים מתוך 29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EB48F0-5745-C317-2AC0-3E312C5AC356}"/>
              </a:ext>
            </a:extLst>
          </p:cNvPr>
          <p:cNvSpPr txBox="1"/>
          <p:nvPr/>
        </p:nvSpPr>
        <p:spPr>
          <a:xfrm>
            <a:off x="1965959" y="6495558"/>
            <a:ext cx="9514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Narkisim" panose="020E0502050101010101" pitchFamily="34" charset="-79"/>
                <a:cs typeface="Narkisim" panose="020E0502050101010101" pitchFamily="34" charset="-79"/>
              </a:rPr>
              <a:t>Page 6/8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8783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16D797-5FEE-D56E-665C-DEB7357C1416}"/>
              </a:ext>
            </a:extLst>
          </p:cNvPr>
          <p:cNvSpPr/>
          <p:nvPr/>
        </p:nvSpPr>
        <p:spPr>
          <a:xfrm>
            <a:off x="0" y="0"/>
            <a:ext cx="1965960" cy="6858000"/>
          </a:xfrm>
          <a:prstGeom prst="rect">
            <a:avLst/>
          </a:prstGeom>
          <a:pattFill prst="pct80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94BCC-A1A1-5432-9A94-DD97C4B4DF7A}"/>
              </a:ext>
            </a:extLst>
          </p:cNvPr>
          <p:cNvSpPr txBox="1"/>
          <p:nvPr/>
        </p:nvSpPr>
        <p:spPr>
          <a:xfrm>
            <a:off x="127361" y="5226658"/>
            <a:ext cx="1711235" cy="10348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atin typeface="Narkisim" panose="020E0502050101010101" pitchFamily="34" charset="-79"/>
                <a:cs typeface="Narkisim" panose="020E0502050101010101" pitchFamily="34" charset="-79"/>
              </a:rPr>
              <a:t>US ACCIDENTS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Narkisim" panose="020E0502050101010101" pitchFamily="34" charset="-79"/>
                <a:cs typeface="Narkisim" panose="020E0502050101010101" pitchFamily="34" charset="-79"/>
              </a:rPr>
              <a:t>AMIR NAVON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Narkisim" panose="020E0502050101010101" pitchFamily="34" charset="-79"/>
                <a:cs typeface="Narkisim" panose="020E0502050101010101" pitchFamily="34" charset="-79"/>
              </a:rPr>
              <a:t>BIU DS17</a:t>
            </a:r>
            <a:endParaRPr lang="he-IL" sz="14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65F31-3996-18A3-78A5-E02CA6ED78AC}"/>
              </a:ext>
            </a:extLst>
          </p:cNvPr>
          <p:cNvSpPr txBox="1"/>
          <p:nvPr/>
        </p:nvSpPr>
        <p:spPr>
          <a:xfrm>
            <a:off x="127360" y="338680"/>
            <a:ext cx="1711235" cy="19005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Narkisim" panose="020E0502050101010101" pitchFamily="34" charset="-79"/>
                <a:cs typeface="Narkisim" panose="020E0502050101010101" pitchFamily="34" charset="-79"/>
              </a:rPr>
              <a:t>FEATURE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Narkisim" panose="020E0502050101010101" pitchFamily="34" charset="-79"/>
                <a:cs typeface="Narkisim" panose="020E0502050101010101" pitchFamily="34" charset="-79"/>
              </a:rPr>
              <a:t>SELECTION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Narkisim" panose="020E0502050101010101" pitchFamily="34" charset="-79"/>
                <a:cs typeface="Narkisim" panose="020E0502050101010101" pitchFamily="34" charset="-79"/>
              </a:rPr>
              <a:t>MODEL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Narkisim" panose="020E0502050101010101" pitchFamily="34" charset="-79"/>
                <a:cs typeface="Narkisim" panose="020E0502050101010101" pitchFamily="34" charset="-79"/>
              </a:rPr>
              <a:t>SELECTION</a:t>
            </a:r>
            <a:endParaRPr lang="he-IL" sz="20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A8F7CB-4243-BB88-82B1-5F2DB2C88F58}"/>
              </a:ext>
            </a:extLst>
          </p:cNvPr>
          <p:cNvSpPr txBox="1"/>
          <p:nvPr/>
        </p:nvSpPr>
        <p:spPr>
          <a:xfrm>
            <a:off x="4282750" y="691431"/>
            <a:ext cx="674245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3600" b="1" dirty="0">
                <a:latin typeface="Narkisim" panose="020E0502050101010101" pitchFamily="34" charset="-79"/>
                <a:cs typeface="Narkisim" panose="020E0502050101010101" pitchFamily="34" charset="-79"/>
              </a:rPr>
              <a:t>Feature Selection</a:t>
            </a:r>
            <a:endParaRPr lang="he-IL" sz="36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באמצעות טבלת </a:t>
            </a:r>
            <a:r>
              <a:rPr lang="en-US" dirty="0">
                <a:latin typeface="Narkisim" panose="020E0502050101010101" pitchFamily="34" charset="-79"/>
                <a:cs typeface="Narkisim" panose="020E0502050101010101" pitchFamily="34" charset="-79"/>
              </a:rPr>
              <a:t>Feature Importance</a:t>
            </a: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 (ציון מעל 3)</a:t>
            </a:r>
          </a:p>
          <a:p>
            <a:pPr algn="r" rtl="1"/>
            <a:r>
              <a:rPr lang="en-US" dirty="0">
                <a:latin typeface="Narkisim" panose="020E0502050101010101" pitchFamily="34" charset="-79"/>
                <a:cs typeface="Narkisim" panose="020E0502050101010101" pitchFamily="34" charset="-79"/>
              </a:rPr>
              <a:t>Lasso, </a:t>
            </a:r>
            <a:r>
              <a:rPr lang="en-US" dirty="0" err="1">
                <a:latin typeface="Narkisim" panose="020E0502050101010101" pitchFamily="34" charset="-79"/>
                <a:cs typeface="Narkisim" panose="020E0502050101010101" pitchFamily="34" charset="-79"/>
              </a:rPr>
              <a:t>LinearSVC</a:t>
            </a:r>
            <a:r>
              <a:rPr lang="en-US">
                <a:latin typeface="Narkisim" panose="020E0502050101010101" pitchFamily="34" charset="-79"/>
                <a:cs typeface="Narkisim" panose="020E0502050101010101" pitchFamily="34" charset="-79"/>
              </a:rPr>
              <a:t> (SVM), </a:t>
            </a:r>
            <a:r>
              <a:rPr lang="en-US" dirty="0" err="1">
                <a:latin typeface="Narkisim" panose="020E0502050101010101" pitchFamily="34" charset="-79"/>
                <a:cs typeface="Narkisim" panose="020E0502050101010101" pitchFamily="34" charset="-79"/>
              </a:rPr>
              <a:t>GradientBoosting</a:t>
            </a:r>
            <a:r>
              <a:rPr lang="en-US" dirty="0">
                <a:latin typeface="Narkisim" panose="020E0502050101010101" pitchFamily="34" charset="-79"/>
                <a:cs typeface="Narkisim" panose="020E0502050101010101" pitchFamily="34" charset="-79"/>
              </a:rPr>
              <a:t>, </a:t>
            </a:r>
            <a:r>
              <a:rPr lang="en-US" dirty="0" err="1">
                <a:latin typeface="Narkisim" panose="020E0502050101010101" pitchFamily="34" charset="-79"/>
                <a:cs typeface="Narkisim" panose="020E0502050101010101" pitchFamily="34" charset="-79"/>
              </a:rPr>
              <a:t>RandomForestClassifier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מתוך 29 נותרו 17 משתנים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5FBF4-33DA-6E49-E779-E9F68B1F56E2}"/>
              </a:ext>
            </a:extLst>
          </p:cNvPr>
          <p:cNvSpPr txBox="1"/>
          <p:nvPr/>
        </p:nvSpPr>
        <p:spPr>
          <a:xfrm>
            <a:off x="4282750" y="2488016"/>
            <a:ext cx="674245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3600" b="1" dirty="0">
                <a:latin typeface="Narkisim" panose="020E0502050101010101" pitchFamily="34" charset="-79"/>
                <a:cs typeface="Narkisim" panose="020E0502050101010101" pitchFamily="34" charset="-79"/>
              </a:rPr>
              <a:t>Train Dev Test</a:t>
            </a:r>
            <a:endParaRPr lang="he-IL" sz="36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70%, 15%, 15%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1D0A1-7201-3694-3BE5-7118B0B99095}"/>
              </a:ext>
            </a:extLst>
          </p:cNvPr>
          <p:cNvSpPr txBox="1"/>
          <p:nvPr/>
        </p:nvSpPr>
        <p:spPr>
          <a:xfrm>
            <a:off x="4282750" y="3730603"/>
            <a:ext cx="6742450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3600" b="1" dirty="0">
                <a:latin typeface="Narkisim" panose="020E0502050101010101" pitchFamily="34" charset="-79"/>
                <a:cs typeface="Narkisim" panose="020E0502050101010101" pitchFamily="34" charset="-79"/>
              </a:rPr>
              <a:t>Model Selection</a:t>
            </a:r>
            <a:endParaRPr lang="he-IL" sz="36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בחינת מטריקות </a:t>
            </a:r>
            <a:r>
              <a:rPr lang="en-US" dirty="0">
                <a:latin typeface="Narkisim" panose="020E0502050101010101" pitchFamily="34" charset="-79"/>
                <a:cs typeface="Narkisim" panose="020E0502050101010101" pitchFamily="34" charset="-79"/>
              </a:rPr>
              <a:t>Accuracy, Precision, Recall, F1-Score</a:t>
            </a:r>
          </a:p>
          <a:p>
            <a:pPr algn="r" rtl="1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בחינת </a:t>
            </a:r>
            <a:r>
              <a:rPr lang="en-US" dirty="0">
                <a:latin typeface="Narkisim" panose="020E0502050101010101" pitchFamily="34" charset="-79"/>
                <a:cs typeface="Narkisim" panose="020E0502050101010101" pitchFamily="34" charset="-79"/>
              </a:rPr>
              <a:t>Confusion Matrix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הרצת המודלים: </a:t>
            </a:r>
            <a:r>
              <a:rPr lang="en-US" dirty="0" err="1">
                <a:latin typeface="Narkisim" panose="020E0502050101010101" pitchFamily="34" charset="-79"/>
                <a:cs typeface="Narkisim" panose="020E0502050101010101" pitchFamily="34" charset="-79"/>
              </a:rPr>
              <a:t>LogisticRegression</a:t>
            </a:r>
            <a:r>
              <a:rPr lang="en-US" dirty="0">
                <a:latin typeface="Narkisim" panose="020E0502050101010101" pitchFamily="34" charset="-79"/>
                <a:cs typeface="Narkisim" panose="020E0502050101010101" pitchFamily="34" charset="-79"/>
              </a:rPr>
              <a:t>, </a:t>
            </a:r>
            <a:r>
              <a:rPr lang="en-US" dirty="0" err="1">
                <a:latin typeface="Narkisim" panose="020E0502050101010101" pitchFamily="34" charset="-79"/>
                <a:cs typeface="Narkisim" panose="020E0502050101010101" pitchFamily="34" charset="-79"/>
              </a:rPr>
              <a:t>DecisionTreeClassifier</a:t>
            </a:r>
            <a:r>
              <a:rPr lang="en-US" dirty="0">
                <a:latin typeface="Narkisim" panose="020E0502050101010101" pitchFamily="34" charset="-79"/>
                <a:cs typeface="Narkisim" panose="020E0502050101010101" pitchFamily="34" charset="-79"/>
              </a:rPr>
              <a:t>, </a:t>
            </a:r>
            <a:r>
              <a:rPr lang="en-US" dirty="0" err="1">
                <a:latin typeface="Narkisim" panose="020E0502050101010101" pitchFamily="34" charset="-79"/>
                <a:cs typeface="Narkisim" panose="020E0502050101010101" pitchFamily="34" charset="-79"/>
              </a:rPr>
              <a:t>RandomForestClassifier</a:t>
            </a:r>
            <a:r>
              <a:rPr lang="en-US" dirty="0">
                <a:latin typeface="Narkisim" panose="020E0502050101010101" pitchFamily="34" charset="-79"/>
                <a:cs typeface="Narkisim" panose="020E0502050101010101" pitchFamily="34" charset="-79"/>
              </a:rPr>
              <a:t>, Support Vector Machine (SVC), </a:t>
            </a:r>
            <a:r>
              <a:rPr lang="en-US" dirty="0" err="1">
                <a:latin typeface="Narkisim" panose="020E0502050101010101" pitchFamily="34" charset="-79"/>
                <a:cs typeface="Narkisim" panose="020E0502050101010101" pitchFamily="34" charset="-79"/>
              </a:rPr>
              <a:t>GaussianNB</a:t>
            </a:r>
            <a:r>
              <a:rPr lang="en-US" dirty="0">
                <a:latin typeface="Narkisim" panose="020E0502050101010101" pitchFamily="34" charset="-79"/>
                <a:cs typeface="Narkisim" panose="020E0502050101010101" pitchFamily="34" charset="-79"/>
              </a:rPr>
              <a:t>, </a:t>
            </a:r>
            <a:r>
              <a:rPr lang="en-US" dirty="0" err="1">
                <a:latin typeface="Narkisim" panose="020E0502050101010101" pitchFamily="34" charset="-79"/>
                <a:cs typeface="Narkisim" panose="020E0502050101010101" pitchFamily="34" charset="-79"/>
              </a:rPr>
              <a:t>KNeighborsClassifier</a:t>
            </a:r>
            <a:r>
              <a:rPr lang="en-US" dirty="0">
                <a:latin typeface="Narkisim" panose="020E0502050101010101" pitchFamily="34" charset="-79"/>
                <a:cs typeface="Narkisim" panose="020E0502050101010101" pitchFamily="34" charset="-79"/>
              </a:rPr>
              <a:t> (KNN), </a:t>
            </a:r>
            <a:r>
              <a:rPr lang="en-US" dirty="0" err="1">
                <a:latin typeface="Narkisim" panose="020E0502050101010101" pitchFamily="34" charset="-79"/>
                <a:cs typeface="Narkisim" panose="020E0502050101010101" pitchFamily="34" charset="-79"/>
              </a:rPr>
              <a:t>XGBClassifier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FBB8A-6594-E2AC-71EB-AEB9420DD2CE}"/>
              </a:ext>
            </a:extLst>
          </p:cNvPr>
          <p:cNvSpPr txBox="1"/>
          <p:nvPr/>
        </p:nvSpPr>
        <p:spPr>
          <a:xfrm>
            <a:off x="1965959" y="6495558"/>
            <a:ext cx="9514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Narkisim" panose="020E0502050101010101" pitchFamily="34" charset="-79"/>
                <a:cs typeface="Narkisim" panose="020E0502050101010101" pitchFamily="34" charset="-79"/>
              </a:rPr>
              <a:t>Page 7/8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3647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16D797-5FEE-D56E-665C-DEB7357C1416}"/>
              </a:ext>
            </a:extLst>
          </p:cNvPr>
          <p:cNvSpPr/>
          <p:nvPr/>
        </p:nvSpPr>
        <p:spPr>
          <a:xfrm>
            <a:off x="0" y="0"/>
            <a:ext cx="1965960" cy="6858000"/>
          </a:xfrm>
          <a:prstGeom prst="rect">
            <a:avLst/>
          </a:prstGeom>
          <a:pattFill prst="pct80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94BCC-A1A1-5432-9A94-DD97C4B4DF7A}"/>
              </a:ext>
            </a:extLst>
          </p:cNvPr>
          <p:cNvSpPr txBox="1"/>
          <p:nvPr/>
        </p:nvSpPr>
        <p:spPr>
          <a:xfrm>
            <a:off x="127361" y="5226658"/>
            <a:ext cx="1711235" cy="10348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atin typeface="Narkisim" panose="020E0502050101010101" pitchFamily="34" charset="-79"/>
                <a:cs typeface="Narkisim" panose="020E0502050101010101" pitchFamily="34" charset="-79"/>
              </a:rPr>
              <a:t>US ACCIDENTS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Narkisim" panose="020E0502050101010101" pitchFamily="34" charset="-79"/>
                <a:cs typeface="Narkisim" panose="020E0502050101010101" pitchFamily="34" charset="-79"/>
              </a:rPr>
              <a:t>AMIR NAVON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Narkisim" panose="020E0502050101010101" pitchFamily="34" charset="-79"/>
                <a:cs typeface="Narkisim" panose="020E0502050101010101" pitchFamily="34" charset="-79"/>
              </a:rPr>
              <a:t>BIU DS17</a:t>
            </a:r>
            <a:endParaRPr lang="he-IL" sz="14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65F31-3996-18A3-78A5-E02CA6ED78AC}"/>
              </a:ext>
            </a:extLst>
          </p:cNvPr>
          <p:cNvSpPr txBox="1"/>
          <p:nvPr/>
        </p:nvSpPr>
        <p:spPr>
          <a:xfrm>
            <a:off x="-75107" y="338680"/>
            <a:ext cx="2093326" cy="5155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Narkisim" panose="020E0502050101010101" pitchFamily="34" charset="-79"/>
                <a:cs typeface="Narkisim" panose="020E0502050101010101" pitchFamily="34" charset="-79"/>
              </a:rPr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7C318E-3FA1-3E14-29A9-1F317E5C59A7}"/>
              </a:ext>
            </a:extLst>
          </p:cNvPr>
          <p:cNvSpPr txBox="1"/>
          <p:nvPr/>
        </p:nvSpPr>
        <p:spPr>
          <a:xfrm>
            <a:off x="6096000" y="952689"/>
            <a:ext cx="443484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3600" b="1" dirty="0" err="1">
                <a:latin typeface="David" panose="020E0502060401010101" pitchFamily="34" charset="-79"/>
                <a:cs typeface="David" panose="020E0502060401010101" pitchFamily="34" charset="-79"/>
              </a:rPr>
              <a:t>XGBoost</a:t>
            </a:r>
            <a:endParaRPr lang="he-IL" sz="36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המודל </a:t>
            </a:r>
            <a:r>
              <a:rPr lang="en-US" dirty="0" err="1">
                <a:latin typeface="Narkisim" panose="020E0502050101010101" pitchFamily="34" charset="-79"/>
                <a:cs typeface="Narkisim" panose="020E0502050101010101" pitchFamily="34" charset="-79"/>
              </a:rPr>
              <a:t>XGBoost</a:t>
            </a: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 הצליח לנבא טוב יותר מאחרים</a:t>
            </a:r>
          </a:p>
          <a:p>
            <a:pPr algn="r" rtl="1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קרוב אליו היה </a:t>
            </a:r>
            <a:r>
              <a:rPr lang="en-US" dirty="0" err="1">
                <a:latin typeface="Narkisim" panose="020E0502050101010101" pitchFamily="34" charset="-79"/>
                <a:cs typeface="Narkisim" panose="020E0502050101010101" pitchFamily="34" charset="-79"/>
              </a:rPr>
              <a:t>RandomForrest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96F3F6-7B92-92CE-9360-565ECED09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831" y="854206"/>
            <a:ext cx="2939908" cy="16682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BBA438-9F9A-94C4-0E4F-80FDB0154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" r="3035"/>
          <a:stretch/>
        </p:blipFill>
        <p:spPr>
          <a:xfrm>
            <a:off x="3429953" y="2712327"/>
            <a:ext cx="7182063" cy="885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52B7C0-F313-2885-BABE-0E8DFE70D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761" y="3888208"/>
            <a:ext cx="4829849" cy="26768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776BF2-473D-A941-4978-E99AA532C043}"/>
              </a:ext>
            </a:extLst>
          </p:cNvPr>
          <p:cNvSpPr txBox="1"/>
          <p:nvPr/>
        </p:nvSpPr>
        <p:spPr>
          <a:xfrm>
            <a:off x="1965959" y="6495558"/>
            <a:ext cx="9514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Narkisim" panose="020E0502050101010101" pitchFamily="34" charset="-79"/>
                <a:cs typeface="Narkisim" panose="020E0502050101010101" pitchFamily="34" charset="-79"/>
              </a:rPr>
              <a:t>Page 8/8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0177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16D797-5FEE-D56E-665C-DEB7357C1416}"/>
              </a:ext>
            </a:extLst>
          </p:cNvPr>
          <p:cNvSpPr/>
          <p:nvPr/>
        </p:nvSpPr>
        <p:spPr>
          <a:xfrm>
            <a:off x="0" y="0"/>
            <a:ext cx="1965960" cy="6858000"/>
          </a:xfrm>
          <a:prstGeom prst="rect">
            <a:avLst/>
          </a:prstGeom>
          <a:pattFill prst="pct80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94BCC-A1A1-5432-9A94-DD97C4B4DF7A}"/>
              </a:ext>
            </a:extLst>
          </p:cNvPr>
          <p:cNvSpPr txBox="1"/>
          <p:nvPr/>
        </p:nvSpPr>
        <p:spPr>
          <a:xfrm>
            <a:off x="127361" y="5226658"/>
            <a:ext cx="1711235" cy="10348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atin typeface="Narkisim" panose="020E0502050101010101" pitchFamily="34" charset="-79"/>
                <a:cs typeface="Narkisim" panose="020E0502050101010101" pitchFamily="34" charset="-79"/>
              </a:rPr>
              <a:t>US ACCIDENTS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Narkisim" panose="020E0502050101010101" pitchFamily="34" charset="-79"/>
                <a:cs typeface="Narkisim" panose="020E0502050101010101" pitchFamily="34" charset="-79"/>
              </a:rPr>
              <a:t>AMIR NAVON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Narkisim" panose="020E0502050101010101" pitchFamily="34" charset="-79"/>
                <a:cs typeface="Narkisim" panose="020E0502050101010101" pitchFamily="34" charset="-79"/>
              </a:rPr>
              <a:t>BIU DS17</a:t>
            </a:r>
            <a:endParaRPr lang="he-IL" sz="14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65F31-3996-18A3-78A5-E02CA6ED78AC}"/>
              </a:ext>
            </a:extLst>
          </p:cNvPr>
          <p:cNvSpPr txBox="1"/>
          <p:nvPr/>
        </p:nvSpPr>
        <p:spPr>
          <a:xfrm>
            <a:off x="-75107" y="338680"/>
            <a:ext cx="2093326" cy="5155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Narkisim" panose="020E0502050101010101" pitchFamily="34" charset="-79"/>
                <a:cs typeface="Narkisim" panose="020E0502050101010101" pitchFamily="34" charset="-79"/>
              </a:rPr>
              <a:t>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7EBD71-EA6F-9A06-0162-F53EA4A9E7E6}"/>
              </a:ext>
            </a:extLst>
          </p:cNvPr>
          <p:cNvSpPr txBox="1"/>
          <p:nvPr/>
        </p:nvSpPr>
        <p:spPr>
          <a:xfrm>
            <a:off x="5920584" y="3099244"/>
            <a:ext cx="2285527" cy="6595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dirty="0">
                <a:latin typeface="Narkisim" panose="020E0502050101010101" pitchFamily="34" charset="-79"/>
                <a:cs typeface="Narkisim" panose="020E0502050101010101" pitchFamily="34" charset="-79"/>
              </a:rPr>
              <a:t>תודה רבה!</a:t>
            </a:r>
          </a:p>
        </p:txBody>
      </p:sp>
    </p:spTree>
    <p:extLst>
      <p:ext uri="{BB962C8B-B14F-4D97-AF65-F5344CB8AC3E}">
        <p14:creationId xmlns:p14="http://schemas.microsoft.com/office/powerpoint/2010/main" val="350179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499</Words>
  <Application>Microsoft Office PowerPoint</Application>
  <PresentationFormat>Widescreen</PresentationFormat>
  <Paragraphs>124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David</vt:lpstr>
      <vt:lpstr>Narkisim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 Navon</dc:creator>
  <cp:lastModifiedBy>Amir Navon</cp:lastModifiedBy>
  <cp:revision>24</cp:revision>
  <dcterms:created xsi:type="dcterms:W3CDTF">2024-09-01T08:02:05Z</dcterms:created>
  <dcterms:modified xsi:type="dcterms:W3CDTF">2024-09-01T17:01:20Z</dcterms:modified>
</cp:coreProperties>
</file>