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600" y="231140"/>
            <a:ext cx="1471930" cy="10242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sites.google.com/site/yangdingqi/home/foursquare-dataset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png"/><Relationship Id="rId4" Type="http://schemas.openxmlformats.org/officeDocument/2006/relationships/image" Target="../media/image7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240" y="462787"/>
            <a:ext cx="5791200" cy="4789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7272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234060"/>
                </a:solidFill>
                <a:latin typeface="Times New Roman"/>
                <a:cs typeface="Times New Roman"/>
              </a:rPr>
              <a:t>DS Capstone </a:t>
            </a:r>
            <a:r>
              <a:rPr dirty="0" sz="2000" spc="-5" b="1">
                <a:solidFill>
                  <a:srgbClr val="234060"/>
                </a:solidFill>
                <a:latin typeface="Times New Roman"/>
                <a:cs typeface="Times New Roman"/>
              </a:rPr>
              <a:t>Project</a:t>
            </a:r>
            <a:r>
              <a:rPr dirty="0" sz="2000" spc="-35" b="1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234060"/>
                </a:solidFill>
                <a:latin typeface="Times New Roman"/>
                <a:cs typeface="Times New Roman"/>
              </a:rPr>
              <a:t>Report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Times New Roman"/>
              <a:cs typeface="Times New Roman"/>
            </a:endParaRPr>
          </a:p>
          <a:p>
            <a:pPr algn="ctr" marL="172085">
              <a:lnSpc>
                <a:spcPct val="100000"/>
              </a:lnSpc>
            </a:pPr>
            <a:r>
              <a:rPr dirty="0" sz="1800" spc="-45" b="1">
                <a:latin typeface="Arial"/>
                <a:cs typeface="Arial"/>
              </a:rPr>
              <a:t>Introduction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Arial"/>
              <a:cs typeface="Arial"/>
            </a:endParaRPr>
          </a:p>
          <a:p>
            <a:pPr algn="just" marL="12700" marR="229235">
              <a:lnSpc>
                <a:spcPct val="187700"/>
              </a:lnSpc>
            </a:pPr>
            <a:r>
              <a:rPr dirty="0" sz="1400" spc="15">
                <a:solidFill>
                  <a:srgbClr val="1C1C1C"/>
                </a:solidFill>
                <a:latin typeface="Times New Roman"/>
                <a:cs typeface="Times New Roman"/>
              </a:rPr>
              <a:t>In </a:t>
            </a:r>
            <a:r>
              <a:rPr dirty="0" sz="1400" spc="-20">
                <a:solidFill>
                  <a:srgbClr val="1C1C1C"/>
                </a:solidFill>
                <a:latin typeface="Times New Roman"/>
                <a:cs typeface="Times New Roman"/>
              </a:rPr>
              <a:t>this project, </a:t>
            </a:r>
            <a:r>
              <a:rPr dirty="0" sz="1400" spc="-10">
                <a:solidFill>
                  <a:srgbClr val="1C1C1C"/>
                </a:solidFill>
                <a:latin typeface="Times New Roman"/>
                <a:cs typeface="Times New Roman"/>
              </a:rPr>
              <a:t>the </a:t>
            </a:r>
            <a:r>
              <a:rPr dirty="0" sz="1400" spc="-20">
                <a:solidFill>
                  <a:srgbClr val="1C1C1C"/>
                </a:solidFill>
                <a:latin typeface="Times New Roman"/>
                <a:cs typeface="Times New Roman"/>
              </a:rPr>
              <a:t>focus </a:t>
            </a:r>
            <a:r>
              <a:rPr dirty="0" sz="1400" spc="-60">
                <a:solidFill>
                  <a:srgbClr val="1C1C1C"/>
                </a:solidFill>
                <a:latin typeface="Times New Roman"/>
                <a:cs typeface="Times New Roman"/>
              </a:rPr>
              <a:t>is </a:t>
            </a:r>
            <a:r>
              <a:rPr dirty="0" sz="1400" spc="10">
                <a:solidFill>
                  <a:srgbClr val="1C1C1C"/>
                </a:solidFill>
                <a:latin typeface="Times New Roman"/>
                <a:cs typeface="Times New Roman"/>
              </a:rPr>
              <a:t>on </a:t>
            </a:r>
            <a:r>
              <a:rPr dirty="0" sz="1400" spc="-25">
                <a:solidFill>
                  <a:srgbClr val="1C1C1C"/>
                </a:solidFill>
                <a:latin typeface="Times New Roman"/>
                <a:cs typeface="Times New Roman"/>
              </a:rPr>
              <a:t>NYC </a:t>
            </a:r>
            <a:r>
              <a:rPr dirty="0" sz="1400" spc="-30">
                <a:solidFill>
                  <a:srgbClr val="1C1C1C"/>
                </a:solidFill>
                <a:latin typeface="Times New Roman"/>
                <a:cs typeface="Times New Roman"/>
              </a:rPr>
              <a:t>data. </a:t>
            </a:r>
            <a:r>
              <a:rPr dirty="0" sz="1400" spc="-20">
                <a:solidFill>
                  <a:srgbClr val="1C1C1C"/>
                </a:solidFill>
                <a:latin typeface="Times New Roman"/>
                <a:cs typeface="Times New Roman"/>
              </a:rPr>
              <a:t>First, </a:t>
            </a:r>
            <a:r>
              <a:rPr dirty="0" sz="1400" spc="-60">
                <a:solidFill>
                  <a:srgbClr val="1C1C1C"/>
                </a:solidFill>
                <a:latin typeface="Times New Roman"/>
                <a:cs typeface="Times New Roman"/>
              </a:rPr>
              <a:t>we </a:t>
            </a:r>
            <a:r>
              <a:rPr dirty="0" sz="1400" spc="-75">
                <a:solidFill>
                  <a:srgbClr val="1C1C1C"/>
                </a:solidFill>
                <a:latin typeface="Times New Roman"/>
                <a:cs typeface="Times New Roman"/>
              </a:rPr>
              <a:t>will </a:t>
            </a:r>
            <a:r>
              <a:rPr dirty="0" sz="1400" spc="-25">
                <a:solidFill>
                  <a:srgbClr val="1C1C1C"/>
                </a:solidFill>
                <a:latin typeface="Times New Roman"/>
                <a:cs typeface="Times New Roman"/>
              </a:rPr>
              <a:t>find </a:t>
            </a:r>
            <a:r>
              <a:rPr dirty="0" sz="1400" spc="-5">
                <a:solidFill>
                  <a:srgbClr val="1C1C1C"/>
                </a:solidFill>
                <a:latin typeface="Times New Roman"/>
                <a:cs typeface="Times New Roman"/>
              </a:rPr>
              <a:t>the most </a:t>
            </a:r>
            <a:r>
              <a:rPr dirty="0" sz="1400" spc="-35">
                <a:solidFill>
                  <a:srgbClr val="1C1C1C"/>
                </a:solidFill>
                <a:latin typeface="Times New Roman"/>
                <a:cs typeface="Times New Roman"/>
              </a:rPr>
              <a:t>visited  commercial </a:t>
            </a:r>
            <a:r>
              <a:rPr dirty="0" sz="1400" spc="-5">
                <a:solidFill>
                  <a:srgbClr val="1C1C1C"/>
                </a:solidFill>
                <a:latin typeface="Times New Roman"/>
                <a:cs typeface="Times New Roman"/>
              </a:rPr>
              <a:t>shop </a:t>
            </a:r>
            <a:r>
              <a:rPr dirty="0" sz="1400" spc="-30">
                <a:solidFill>
                  <a:srgbClr val="1C1C1C"/>
                </a:solidFill>
                <a:latin typeface="Times New Roman"/>
                <a:cs typeface="Times New Roman"/>
              </a:rPr>
              <a:t>according </a:t>
            </a:r>
            <a:r>
              <a:rPr dirty="0" sz="1400" spc="10">
                <a:solidFill>
                  <a:srgbClr val="1C1C1C"/>
                </a:solidFill>
                <a:latin typeface="Times New Roman"/>
                <a:cs typeface="Times New Roman"/>
              </a:rPr>
              <a:t>to </a:t>
            </a:r>
            <a:r>
              <a:rPr dirty="0" sz="1400">
                <a:solidFill>
                  <a:srgbClr val="1C1C1C"/>
                </a:solidFill>
                <a:latin typeface="Times New Roman"/>
                <a:cs typeface="Times New Roman"/>
              </a:rPr>
              <a:t>the </a:t>
            </a:r>
            <a:r>
              <a:rPr dirty="0" sz="1400" spc="-10">
                <a:solidFill>
                  <a:srgbClr val="1C1C1C"/>
                </a:solidFill>
                <a:latin typeface="Times New Roman"/>
                <a:cs typeface="Times New Roman"/>
              </a:rPr>
              <a:t>number </a:t>
            </a:r>
            <a:r>
              <a:rPr dirty="0" sz="1400" spc="-5">
                <a:solidFill>
                  <a:srgbClr val="1C1C1C"/>
                </a:solidFill>
                <a:latin typeface="Times New Roman"/>
                <a:cs typeface="Times New Roman"/>
              </a:rPr>
              <a:t>of </a:t>
            </a:r>
            <a:r>
              <a:rPr dirty="0" sz="1400" spc="-30">
                <a:solidFill>
                  <a:srgbClr val="1C1C1C"/>
                </a:solidFill>
                <a:latin typeface="Times New Roman"/>
                <a:cs typeface="Times New Roman"/>
              </a:rPr>
              <a:t>check-ins, </a:t>
            </a:r>
            <a:r>
              <a:rPr dirty="0" sz="1400" spc="-5">
                <a:solidFill>
                  <a:srgbClr val="1C1C1C"/>
                </a:solidFill>
                <a:latin typeface="Times New Roman"/>
                <a:cs typeface="Times New Roman"/>
              </a:rPr>
              <a:t>then </a:t>
            </a:r>
            <a:r>
              <a:rPr dirty="0" sz="1400" spc="-60">
                <a:solidFill>
                  <a:srgbClr val="1C1C1C"/>
                </a:solidFill>
                <a:latin typeface="Times New Roman"/>
                <a:cs typeface="Times New Roman"/>
              </a:rPr>
              <a:t>we </a:t>
            </a:r>
            <a:r>
              <a:rPr dirty="0" sz="1400" spc="-70">
                <a:solidFill>
                  <a:srgbClr val="1C1C1C"/>
                </a:solidFill>
                <a:latin typeface="Times New Roman"/>
                <a:cs typeface="Times New Roman"/>
              </a:rPr>
              <a:t>will </a:t>
            </a:r>
            <a:r>
              <a:rPr dirty="0" sz="1400" spc="-35">
                <a:solidFill>
                  <a:srgbClr val="1C1C1C"/>
                </a:solidFill>
                <a:latin typeface="Times New Roman"/>
                <a:cs typeface="Times New Roman"/>
              </a:rPr>
              <a:t>try </a:t>
            </a:r>
            <a:r>
              <a:rPr dirty="0" sz="1400" spc="10">
                <a:solidFill>
                  <a:srgbClr val="1C1C1C"/>
                </a:solidFill>
                <a:latin typeface="Times New Roman"/>
                <a:cs typeface="Times New Roman"/>
              </a:rPr>
              <a:t>to </a:t>
            </a:r>
            <a:r>
              <a:rPr dirty="0" sz="1400" spc="-25">
                <a:solidFill>
                  <a:srgbClr val="1C1C1C"/>
                </a:solidFill>
                <a:latin typeface="Times New Roman"/>
                <a:cs typeface="Times New Roman"/>
              </a:rPr>
              <a:t>find  </a:t>
            </a:r>
            <a:r>
              <a:rPr dirty="0" sz="1400">
                <a:solidFill>
                  <a:srgbClr val="1C1C1C"/>
                </a:solidFill>
                <a:latin typeface="Times New Roman"/>
                <a:cs typeface="Times New Roman"/>
              </a:rPr>
              <a:t>the </a:t>
            </a:r>
            <a:r>
              <a:rPr dirty="0" sz="1400" spc="-15">
                <a:solidFill>
                  <a:srgbClr val="1C1C1C"/>
                </a:solidFill>
                <a:latin typeface="Times New Roman"/>
                <a:cs typeface="Times New Roman"/>
              </a:rPr>
              <a:t>neighborhoods </a:t>
            </a:r>
            <a:r>
              <a:rPr dirty="0" sz="1400" spc="-5">
                <a:solidFill>
                  <a:srgbClr val="1C1C1C"/>
                </a:solidFill>
                <a:latin typeface="Times New Roman"/>
                <a:cs typeface="Times New Roman"/>
              </a:rPr>
              <a:t>that </a:t>
            </a:r>
            <a:r>
              <a:rPr dirty="0" sz="1400" spc="-35">
                <a:solidFill>
                  <a:srgbClr val="1C1C1C"/>
                </a:solidFill>
                <a:latin typeface="Times New Roman"/>
                <a:cs typeface="Times New Roman"/>
              </a:rPr>
              <a:t>are </a:t>
            </a:r>
            <a:r>
              <a:rPr dirty="0" sz="1400" spc="-50">
                <a:solidFill>
                  <a:srgbClr val="1C1C1C"/>
                </a:solidFill>
                <a:latin typeface="Times New Roman"/>
                <a:cs typeface="Times New Roman"/>
              </a:rPr>
              <a:t>lacking </a:t>
            </a:r>
            <a:r>
              <a:rPr dirty="0" sz="1400">
                <a:solidFill>
                  <a:srgbClr val="1C1C1C"/>
                </a:solidFill>
                <a:latin typeface="Times New Roman"/>
                <a:cs typeface="Times New Roman"/>
              </a:rPr>
              <a:t>the </a:t>
            </a:r>
            <a:r>
              <a:rPr dirty="0" sz="1400" spc="-35">
                <a:solidFill>
                  <a:srgbClr val="1C1C1C"/>
                </a:solidFill>
                <a:latin typeface="Times New Roman"/>
                <a:cs typeface="Times New Roman"/>
              </a:rPr>
              <a:t>selected type </a:t>
            </a:r>
            <a:r>
              <a:rPr dirty="0" sz="1400" spc="-5">
                <a:solidFill>
                  <a:srgbClr val="1C1C1C"/>
                </a:solidFill>
                <a:latin typeface="Times New Roman"/>
                <a:cs typeface="Times New Roman"/>
              </a:rPr>
              <a:t>of shop </a:t>
            </a:r>
            <a:r>
              <a:rPr dirty="0" sz="1400" spc="-35">
                <a:solidFill>
                  <a:srgbClr val="1C1C1C"/>
                </a:solidFill>
                <a:latin typeface="Times New Roman"/>
                <a:cs typeface="Times New Roman"/>
              </a:rPr>
              <a:t>which </a:t>
            </a:r>
            <a:r>
              <a:rPr dirty="0" sz="1400" spc="-25">
                <a:solidFill>
                  <a:srgbClr val="1C1C1C"/>
                </a:solidFill>
                <a:latin typeface="Times New Roman"/>
                <a:cs typeface="Times New Roman"/>
              </a:rPr>
              <a:t>could </a:t>
            </a:r>
            <a:r>
              <a:rPr dirty="0" sz="1400" spc="-20">
                <a:solidFill>
                  <a:srgbClr val="1C1C1C"/>
                </a:solidFill>
                <a:latin typeface="Times New Roman"/>
                <a:cs typeface="Times New Roman"/>
              </a:rPr>
              <a:t>be  potential </a:t>
            </a:r>
            <a:r>
              <a:rPr dirty="0" sz="1400" spc="-30">
                <a:solidFill>
                  <a:srgbClr val="1C1C1C"/>
                </a:solidFill>
                <a:latin typeface="Times New Roman"/>
                <a:cs typeface="Times New Roman"/>
              </a:rPr>
              <a:t>business</a:t>
            </a:r>
            <a:r>
              <a:rPr dirty="0" sz="1400" spc="15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1C1C1C"/>
                </a:solidFill>
                <a:latin typeface="Times New Roman"/>
                <a:cs typeface="Times New Roman"/>
              </a:rPr>
              <a:t>opportunity.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algn="ctr" marL="176530">
              <a:lnSpc>
                <a:spcPct val="100000"/>
              </a:lnSpc>
            </a:pPr>
            <a:r>
              <a:rPr dirty="0" sz="1800" spc="-20" b="1">
                <a:solidFill>
                  <a:srgbClr val="1C1C1C"/>
                </a:solidFill>
                <a:latin typeface="Times New Roman"/>
                <a:cs typeface="Times New Roman"/>
              </a:rPr>
              <a:t>Target</a:t>
            </a:r>
            <a:r>
              <a:rPr dirty="0" sz="1800" spc="-5" b="1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1C1C1C"/>
                </a:solidFill>
                <a:latin typeface="Times New Roman"/>
                <a:cs typeface="Times New Roman"/>
              </a:rPr>
              <a:t>User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87100"/>
              </a:lnSpc>
              <a:spcBef>
                <a:spcPts val="620"/>
              </a:spcBef>
            </a:pPr>
            <a:r>
              <a:rPr dirty="0" sz="1400" spc="-5">
                <a:solidFill>
                  <a:srgbClr val="1C1C1C"/>
                </a:solidFill>
                <a:latin typeface="Times New Roman"/>
                <a:cs typeface="Times New Roman"/>
              </a:rPr>
              <a:t>The </a:t>
            </a:r>
            <a:r>
              <a:rPr dirty="0" sz="1400" spc="-25">
                <a:solidFill>
                  <a:srgbClr val="1C1C1C"/>
                </a:solidFill>
                <a:latin typeface="Times New Roman"/>
                <a:cs typeface="Times New Roman"/>
              </a:rPr>
              <a:t>target </a:t>
            </a:r>
            <a:r>
              <a:rPr dirty="0" sz="1400" spc="-35">
                <a:solidFill>
                  <a:srgbClr val="1C1C1C"/>
                </a:solidFill>
                <a:latin typeface="Times New Roman"/>
                <a:cs typeface="Times New Roman"/>
              </a:rPr>
              <a:t>audience </a:t>
            </a:r>
            <a:r>
              <a:rPr dirty="0" sz="1400" spc="-5">
                <a:solidFill>
                  <a:srgbClr val="1C1C1C"/>
                </a:solidFill>
                <a:latin typeface="Times New Roman"/>
                <a:cs typeface="Times New Roman"/>
              </a:rPr>
              <a:t>of </a:t>
            </a:r>
            <a:r>
              <a:rPr dirty="0" sz="1400" spc="-20">
                <a:solidFill>
                  <a:srgbClr val="1C1C1C"/>
                </a:solidFill>
                <a:latin typeface="Times New Roman"/>
                <a:cs typeface="Times New Roman"/>
              </a:rPr>
              <a:t>this </a:t>
            </a:r>
            <a:r>
              <a:rPr dirty="0" sz="1400">
                <a:solidFill>
                  <a:srgbClr val="1C1C1C"/>
                </a:solidFill>
                <a:latin typeface="Times New Roman"/>
                <a:cs typeface="Times New Roman"/>
              </a:rPr>
              <a:t>report </a:t>
            </a:r>
            <a:r>
              <a:rPr dirty="0" sz="1400" spc="-60">
                <a:solidFill>
                  <a:srgbClr val="1C1C1C"/>
                </a:solidFill>
                <a:latin typeface="Times New Roman"/>
                <a:cs typeface="Times New Roman"/>
              </a:rPr>
              <a:t>is </a:t>
            </a:r>
            <a:r>
              <a:rPr dirty="0" sz="1400" spc="-55">
                <a:solidFill>
                  <a:srgbClr val="1C1C1C"/>
                </a:solidFill>
                <a:latin typeface="Times New Roman"/>
                <a:cs typeface="Times New Roman"/>
              </a:rPr>
              <a:t>any </a:t>
            </a:r>
            <a:r>
              <a:rPr dirty="0" sz="1400" spc="-10">
                <a:solidFill>
                  <a:srgbClr val="1C1C1C"/>
                </a:solidFill>
                <a:latin typeface="Times New Roman"/>
                <a:cs typeface="Times New Roman"/>
              </a:rPr>
              <a:t>one </a:t>
            </a:r>
            <a:r>
              <a:rPr dirty="0" sz="1400">
                <a:solidFill>
                  <a:srgbClr val="1C1C1C"/>
                </a:solidFill>
                <a:latin typeface="Times New Roman"/>
                <a:cs typeface="Times New Roman"/>
              </a:rPr>
              <a:t>that </a:t>
            </a:r>
            <a:r>
              <a:rPr dirty="0" sz="1400" spc="-60">
                <a:solidFill>
                  <a:srgbClr val="1C1C1C"/>
                </a:solidFill>
                <a:latin typeface="Times New Roman"/>
                <a:cs typeface="Times New Roman"/>
              </a:rPr>
              <a:t>is </a:t>
            </a:r>
            <a:r>
              <a:rPr dirty="0" sz="1400" spc="-20">
                <a:solidFill>
                  <a:srgbClr val="1C1C1C"/>
                </a:solidFill>
                <a:latin typeface="Times New Roman"/>
                <a:cs typeface="Times New Roman"/>
              </a:rPr>
              <a:t>interested </a:t>
            </a:r>
            <a:r>
              <a:rPr dirty="0" sz="1400" spc="-30">
                <a:solidFill>
                  <a:srgbClr val="1C1C1C"/>
                </a:solidFill>
                <a:latin typeface="Times New Roman"/>
                <a:cs typeface="Times New Roman"/>
              </a:rPr>
              <a:t>in </a:t>
            </a:r>
            <a:r>
              <a:rPr dirty="0" sz="1400" spc="-20">
                <a:solidFill>
                  <a:srgbClr val="1C1C1C"/>
                </a:solidFill>
                <a:latin typeface="Times New Roman"/>
                <a:cs typeface="Times New Roman"/>
              </a:rPr>
              <a:t>opening </a:t>
            </a:r>
            <a:r>
              <a:rPr dirty="0" sz="1400" spc="-55">
                <a:solidFill>
                  <a:srgbClr val="1C1C1C"/>
                </a:solidFill>
                <a:latin typeface="Times New Roman"/>
                <a:cs typeface="Times New Roman"/>
              </a:rPr>
              <a:t>a </a:t>
            </a:r>
            <a:r>
              <a:rPr dirty="0" sz="1400">
                <a:solidFill>
                  <a:srgbClr val="1C1C1C"/>
                </a:solidFill>
                <a:latin typeface="Times New Roman"/>
                <a:cs typeface="Times New Roman"/>
              </a:rPr>
              <a:t>shop but  </a:t>
            </a:r>
            <a:r>
              <a:rPr dirty="0" sz="1400" spc="-35">
                <a:solidFill>
                  <a:srgbClr val="1C1C1C"/>
                </a:solidFill>
                <a:latin typeface="Times New Roman"/>
                <a:cs typeface="Times New Roman"/>
              </a:rPr>
              <a:t>have </a:t>
            </a:r>
            <a:r>
              <a:rPr dirty="0" sz="1400" spc="10">
                <a:solidFill>
                  <a:srgbClr val="1C1C1C"/>
                </a:solidFill>
                <a:latin typeface="Times New Roman"/>
                <a:cs typeface="Times New Roman"/>
              </a:rPr>
              <a:t>no </a:t>
            </a:r>
            <a:r>
              <a:rPr dirty="0" sz="1400" spc="-40">
                <a:solidFill>
                  <a:srgbClr val="1C1C1C"/>
                </a:solidFill>
                <a:latin typeface="Times New Roman"/>
                <a:cs typeface="Times New Roman"/>
              </a:rPr>
              <a:t>idea </a:t>
            </a:r>
            <a:r>
              <a:rPr dirty="0" sz="1400" spc="-30">
                <a:solidFill>
                  <a:srgbClr val="1C1C1C"/>
                </a:solidFill>
                <a:latin typeface="Times New Roman"/>
                <a:cs typeface="Times New Roman"/>
              </a:rPr>
              <a:t>what </a:t>
            </a:r>
            <a:r>
              <a:rPr dirty="0" sz="1400" spc="-25">
                <a:solidFill>
                  <a:srgbClr val="1C1C1C"/>
                </a:solidFill>
                <a:latin typeface="Times New Roman"/>
                <a:cs typeface="Times New Roman"/>
              </a:rPr>
              <a:t>kind </a:t>
            </a:r>
            <a:r>
              <a:rPr dirty="0" sz="1400" spc="-5">
                <a:solidFill>
                  <a:srgbClr val="1C1C1C"/>
                </a:solidFill>
                <a:latin typeface="Times New Roman"/>
                <a:cs typeface="Times New Roman"/>
              </a:rPr>
              <a:t>of </a:t>
            </a:r>
            <a:r>
              <a:rPr dirty="0" sz="1400" spc="-15">
                <a:solidFill>
                  <a:srgbClr val="1C1C1C"/>
                </a:solidFill>
                <a:latin typeface="Times New Roman"/>
                <a:cs typeface="Times New Roman"/>
              </a:rPr>
              <a:t>and </a:t>
            </a:r>
            <a:r>
              <a:rPr dirty="0" sz="1400" spc="-30">
                <a:solidFill>
                  <a:srgbClr val="1C1C1C"/>
                </a:solidFill>
                <a:latin typeface="Times New Roman"/>
                <a:cs typeface="Times New Roman"/>
              </a:rPr>
              <a:t>in </a:t>
            </a:r>
            <a:r>
              <a:rPr dirty="0" sz="1400" spc="-35">
                <a:solidFill>
                  <a:srgbClr val="1C1C1C"/>
                </a:solidFill>
                <a:latin typeface="Times New Roman"/>
                <a:cs typeface="Times New Roman"/>
              </a:rPr>
              <a:t>which</a:t>
            </a:r>
            <a:r>
              <a:rPr dirty="0" sz="1400" spc="14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1C1C1C"/>
                </a:solidFill>
                <a:latin typeface="Times New Roman"/>
                <a:cs typeface="Times New Roman"/>
              </a:rPr>
              <a:t>neighborhood.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3716" y="5788533"/>
            <a:ext cx="5541010" cy="3815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46355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latin typeface="Arial"/>
                <a:cs typeface="Arial"/>
              </a:rPr>
              <a:t>Data </a:t>
            </a:r>
            <a:r>
              <a:rPr dirty="0" sz="1800" spc="-95" b="1">
                <a:latin typeface="Arial"/>
                <a:cs typeface="Arial"/>
              </a:rPr>
              <a:t>Section</a:t>
            </a:r>
            <a:endParaRPr sz="1800">
              <a:latin typeface="Arial"/>
              <a:cs typeface="Arial"/>
            </a:endParaRPr>
          </a:p>
          <a:p>
            <a:pPr algn="just" marL="13970" marR="5080">
              <a:lnSpc>
                <a:spcPct val="187500"/>
              </a:lnSpc>
              <a:spcBef>
                <a:spcPts val="1090"/>
              </a:spcBef>
            </a:pPr>
            <a:r>
              <a:rPr dirty="0" u="sng" sz="14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https://sites.google.com/site/yangdingqi/home/foursquare-dataset</a:t>
            </a:r>
            <a:r>
              <a:rPr dirty="0" sz="1400">
                <a:latin typeface="Times New Roman"/>
                <a:cs typeface="Times New Roman"/>
              </a:rPr>
              <a:t>. </a:t>
            </a:r>
            <a:r>
              <a:rPr dirty="0" sz="1400" spc="20">
                <a:solidFill>
                  <a:srgbClr val="1B1B1B"/>
                </a:solidFill>
                <a:latin typeface="Times New Roman"/>
                <a:cs typeface="Times New Roman"/>
              </a:rPr>
              <a:t>It </a:t>
            </a:r>
            <a:r>
              <a:rPr dirty="0" sz="1400" spc="-20">
                <a:solidFill>
                  <a:srgbClr val="1B1B1B"/>
                </a:solidFill>
                <a:latin typeface="Times New Roman"/>
                <a:cs typeface="Times New Roman"/>
              </a:rPr>
              <a:t>contains  </a:t>
            </a:r>
            <a:r>
              <a:rPr dirty="0" sz="1400" spc="-45">
                <a:solidFill>
                  <a:srgbClr val="1B1B1B"/>
                </a:solidFill>
                <a:latin typeface="Times New Roman"/>
                <a:cs typeface="Times New Roman"/>
              </a:rPr>
              <a:t>227,428 </a:t>
            </a:r>
            <a:r>
              <a:rPr dirty="0" sz="1400" spc="-30">
                <a:solidFill>
                  <a:srgbClr val="1B1B1B"/>
                </a:solidFill>
                <a:latin typeface="Times New Roman"/>
                <a:cs typeface="Times New Roman"/>
              </a:rPr>
              <a:t>check-ins in NYC</a:t>
            </a:r>
            <a:r>
              <a:rPr dirty="0" sz="1400" spc="-30">
                <a:latin typeface="Times New Roman"/>
                <a:cs typeface="Times New Roman"/>
              </a:rPr>
              <a:t>. </a:t>
            </a:r>
            <a:r>
              <a:rPr dirty="0" sz="1400" spc="-10">
                <a:latin typeface="Times New Roman"/>
                <a:cs typeface="Times New Roman"/>
              </a:rPr>
              <a:t>The </a:t>
            </a:r>
            <a:r>
              <a:rPr dirty="0" sz="1400" spc="-25">
                <a:latin typeface="Times New Roman"/>
                <a:cs typeface="Times New Roman"/>
              </a:rPr>
              <a:t>data </a:t>
            </a:r>
            <a:r>
              <a:rPr dirty="0" sz="1400" spc="-20">
                <a:latin typeface="Times New Roman"/>
                <a:cs typeface="Times New Roman"/>
              </a:rPr>
              <a:t>contains </a:t>
            </a:r>
            <a:r>
              <a:rPr dirty="0" sz="1400" spc="-15">
                <a:latin typeface="Times New Roman"/>
                <a:cs typeface="Times New Roman"/>
              </a:rPr>
              <a:t>two </a:t>
            </a:r>
            <a:r>
              <a:rPr dirty="0" sz="1400" spc="-50">
                <a:latin typeface="Times New Roman"/>
                <a:cs typeface="Times New Roman"/>
              </a:rPr>
              <a:t>files </a:t>
            </a:r>
            <a:r>
              <a:rPr dirty="0" sz="1400" spc="-35">
                <a:latin typeface="Times New Roman"/>
                <a:cs typeface="Times New Roman"/>
              </a:rPr>
              <a:t>in </a:t>
            </a:r>
            <a:r>
              <a:rPr dirty="0" sz="1400" spc="-75">
                <a:latin typeface="Times New Roman"/>
                <a:cs typeface="Times New Roman"/>
              </a:rPr>
              <a:t>CSV </a:t>
            </a:r>
            <a:r>
              <a:rPr dirty="0" sz="1400" spc="-15">
                <a:latin typeface="Times New Roman"/>
                <a:cs typeface="Times New Roman"/>
              </a:rPr>
              <a:t>format. </a:t>
            </a:r>
            <a:r>
              <a:rPr dirty="0" sz="1400" spc="-10">
                <a:latin typeface="Times New Roman"/>
                <a:cs typeface="Times New Roman"/>
              </a:rPr>
              <a:t>Each </a:t>
            </a:r>
            <a:r>
              <a:rPr dirty="0" sz="1400" spc="-50">
                <a:latin typeface="Times New Roman"/>
                <a:cs typeface="Times New Roman"/>
              </a:rPr>
              <a:t>file  </a:t>
            </a:r>
            <a:r>
              <a:rPr dirty="0" sz="1400" spc="-20">
                <a:latin typeface="Times New Roman"/>
                <a:cs typeface="Times New Roman"/>
              </a:rPr>
              <a:t>contains </a:t>
            </a:r>
            <a:r>
              <a:rPr dirty="0" sz="1400" spc="-45">
                <a:latin typeface="Times New Roman"/>
                <a:cs typeface="Times New Roman"/>
              </a:rPr>
              <a:t>8 </a:t>
            </a:r>
            <a:r>
              <a:rPr dirty="0" sz="1400" spc="-30">
                <a:latin typeface="Times New Roman"/>
                <a:cs typeface="Times New Roman"/>
              </a:rPr>
              <a:t>columns, </a:t>
            </a:r>
            <a:r>
              <a:rPr dirty="0" sz="1400" spc="-35">
                <a:latin typeface="Times New Roman"/>
                <a:cs typeface="Times New Roman"/>
              </a:rPr>
              <a:t>which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 spc="-45">
                <a:latin typeface="Times New Roman"/>
                <a:cs typeface="Times New Roman"/>
              </a:rPr>
              <a:t>are: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66370" indent="-154305">
              <a:lnSpc>
                <a:spcPct val="100000"/>
              </a:lnSpc>
              <a:spcBef>
                <a:spcPts val="1020"/>
              </a:spcBef>
              <a:buSzPct val="85714"/>
              <a:buAutoNum type="arabicPeriod"/>
              <a:tabLst>
                <a:tab pos="167005" algn="l"/>
              </a:tabLst>
            </a:pPr>
            <a:r>
              <a:rPr dirty="0" sz="1400" spc="-25">
                <a:latin typeface="Times New Roman"/>
                <a:cs typeface="Times New Roman"/>
              </a:rPr>
              <a:t>User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45">
                <a:latin typeface="Times New Roman"/>
                <a:cs typeface="Times New Roman"/>
              </a:rPr>
              <a:t>ID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1250">
              <a:latin typeface="Times New Roman"/>
              <a:cs typeface="Times New Roman"/>
            </a:endParaRPr>
          </a:p>
          <a:p>
            <a:pPr marL="166370" indent="-154305">
              <a:lnSpc>
                <a:spcPct val="100000"/>
              </a:lnSpc>
              <a:buSzPct val="85714"/>
              <a:buAutoNum type="arabicPeriod"/>
              <a:tabLst>
                <a:tab pos="167005" algn="l"/>
              </a:tabLst>
            </a:pPr>
            <a:r>
              <a:rPr dirty="0" sz="1400" spc="-30">
                <a:latin typeface="Times New Roman"/>
                <a:cs typeface="Times New Roman"/>
              </a:rPr>
              <a:t>Venue </a:t>
            </a:r>
            <a:r>
              <a:rPr dirty="0" sz="1400" spc="45">
                <a:latin typeface="Times New Roman"/>
                <a:cs typeface="Times New Roman"/>
              </a:rPr>
              <a:t>ID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(Foursquare)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eriod"/>
            </a:pPr>
            <a:endParaRPr sz="1250">
              <a:latin typeface="Times New Roman"/>
              <a:cs typeface="Times New Roman"/>
            </a:endParaRPr>
          </a:p>
          <a:p>
            <a:pPr marL="166370" indent="-154305">
              <a:lnSpc>
                <a:spcPct val="100000"/>
              </a:lnSpc>
              <a:spcBef>
                <a:spcPts val="5"/>
              </a:spcBef>
              <a:buSzPct val="85714"/>
              <a:buAutoNum type="arabicPeriod"/>
              <a:tabLst>
                <a:tab pos="167005" algn="l"/>
              </a:tabLst>
            </a:pPr>
            <a:r>
              <a:rPr dirty="0" sz="1400" spc="-30">
                <a:latin typeface="Times New Roman"/>
                <a:cs typeface="Times New Roman"/>
              </a:rPr>
              <a:t>Venue </a:t>
            </a:r>
            <a:r>
              <a:rPr dirty="0" sz="1400" spc="-40">
                <a:latin typeface="Times New Roman"/>
                <a:cs typeface="Times New Roman"/>
              </a:rPr>
              <a:t>category </a:t>
            </a:r>
            <a:r>
              <a:rPr dirty="0" sz="1400" spc="45">
                <a:latin typeface="Times New Roman"/>
                <a:cs typeface="Times New Roman"/>
              </a:rPr>
              <a:t>ID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 spc="-30">
                <a:latin typeface="Times New Roman"/>
                <a:cs typeface="Times New Roman"/>
              </a:rPr>
              <a:t>(Foursquare)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1250">
              <a:latin typeface="Times New Roman"/>
              <a:cs typeface="Times New Roman"/>
            </a:endParaRPr>
          </a:p>
          <a:p>
            <a:pPr marL="166370" indent="-154305">
              <a:lnSpc>
                <a:spcPct val="100000"/>
              </a:lnSpc>
              <a:buSzPct val="85714"/>
              <a:buAutoNum type="arabicPeriod"/>
              <a:tabLst>
                <a:tab pos="167005" algn="l"/>
              </a:tabLst>
            </a:pPr>
            <a:r>
              <a:rPr dirty="0" sz="1400" spc="-30">
                <a:latin typeface="Times New Roman"/>
                <a:cs typeface="Times New Roman"/>
              </a:rPr>
              <a:t>Venue </a:t>
            </a:r>
            <a:r>
              <a:rPr dirty="0" sz="1400" spc="-40">
                <a:latin typeface="Times New Roman"/>
                <a:cs typeface="Times New Roman"/>
              </a:rPr>
              <a:t>category </a:t>
            </a:r>
            <a:r>
              <a:rPr dirty="0" sz="1400" spc="-25">
                <a:latin typeface="Times New Roman"/>
                <a:cs typeface="Times New Roman"/>
              </a:rPr>
              <a:t>name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(Foursquare)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1250">
              <a:latin typeface="Times New Roman"/>
              <a:cs typeface="Times New Roman"/>
            </a:endParaRPr>
          </a:p>
          <a:p>
            <a:pPr marL="166370" indent="-154305">
              <a:lnSpc>
                <a:spcPct val="100000"/>
              </a:lnSpc>
              <a:buSzPct val="85714"/>
              <a:buAutoNum type="arabicPeriod"/>
              <a:tabLst>
                <a:tab pos="167005" algn="l"/>
              </a:tabLst>
            </a:pPr>
            <a:r>
              <a:rPr dirty="0" sz="1400" spc="-25">
                <a:latin typeface="Times New Roman"/>
                <a:cs typeface="Times New Roman"/>
              </a:rPr>
              <a:t>Latitude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8615" y="798194"/>
            <a:ext cx="6839584" cy="63500"/>
          </a:xfrm>
          <a:custGeom>
            <a:avLst/>
            <a:gdLst/>
            <a:ahLst/>
            <a:cxnLst/>
            <a:rect l="l" t="t" r="r" b="b"/>
            <a:pathLst>
              <a:path w="6839584" h="63500">
                <a:moveTo>
                  <a:pt x="6839585" y="50800"/>
                </a:moveTo>
                <a:lnTo>
                  <a:pt x="0" y="50800"/>
                </a:lnTo>
                <a:lnTo>
                  <a:pt x="0" y="63500"/>
                </a:lnTo>
                <a:lnTo>
                  <a:pt x="6839585" y="63500"/>
                </a:lnTo>
                <a:lnTo>
                  <a:pt x="6839585" y="50800"/>
                </a:lnTo>
                <a:close/>
              </a:path>
              <a:path w="6839584" h="63500">
                <a:moveTo>
                  <a:pt x="6839585" y="0"/>
                </a:moveTo>
                <a:lnTo>
                  <a:pt x="0" y="0"/>
                </a:lnTo>
                <a:lnTo>
                  <a:pt x="0" y="38100"/>
                </a:lnTo>
                <a:lnTo>
                  <a:pt x="6839585" y="38100"/>
                </a:lnTo>
                <a:lnTo>
                  <a:pt x="6839585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3716" y="455168"/>
            <a:ext cx="5659120" cy="1489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6370" indent="-154305">
              <a:lnSpc>
                <a:spcPct val="100000"/>
              </a:lnSpc>
              <a:spcBef>
                <a:spcPts val="100"/>
              </a:spcBef>
              <a:buSzPct val="85714"/>
              <a:buAutoNum type="arabicPeriod" startAt="6"/>
              <a:tabLst>
                <a:tab pos="167005" algn="l"/>
              </a:tabLst>
            </a:pPr>
            <a:r>
              <a:rPr dirty="0" sz="1400" spc="-25">
                <a:latin typeface="Times New Roman"/>
                <a:cs typeface="Times New Roman"/>
              </a:rPr>
              <a:t>Longitude</a:t>
            </a:r>
            <a:endParaRPr sz="1400">
              <a:latin typeface="Times New Roman"/>
              <a:cs typeface="Times New Roman"/>
            </a:endParaRPr>
          </a:p>
          <a:p>
            <a:pPr marL="13970" marR="5080">
              <a:lnSpc>
                <a:spcPct val="187900"/>
              </a:lnSpc>
              <a:spcBef>
                <a:spcPts val="390"/>
              </a:spcBef>
              <a:buSzPct val="85714"/>
              <a:buAutoNum type="arabicPeriod" startAt="6"/>
              <a:tabLst>
                <a:tab pos="167005" algn="l"/>
              </a:tabLst>
            </a:pPr>
            <a:r>
              <a:rPr dirty="0" sz="1400" spc="-30">
                <a:latin typeface="Times New Roman"/>
                <a:cs typeface="Times New Roman"/>
              </a:rPr>
              <a:t>Time </a:t>
            </a:r>
            <a:r>
              <a:rPr dirty="0" sz="1400" spc="-15">
                <a:latin typeface="Times New Roman"/>
                <a:cs typeface="Times New Roman"/>
              </a:rPr>
              <a:t>zone offset </a:t>
            </a:r>
            <a:r>
              <a:rPr dirty="0" sz="1400" spc="-35">
                <a:latin typeface="Times New Roman"/>
                <a:cs typeface="Times New Roman"/>
              </a:rPr>
              <a:t>in </a:t>
            </a:r>
            <a:r>
              <a:rPr dirty="0" sz="1400" spc="-20">
                <a:latin typeface="Times New Roman"/>
                <a:cs typeface="Times New Roman"/>
              </a:rPr>
              <a:t>minutes </a:t>
            </a:r>
            <a:r>
              <a:rPr dirty="0" sz="1400" spc="-25">
                <a:latin typeface="Times New Roman"/>
                <a:cs typeface="Times New Roman"/>
              </a:rPr>
              <a:t>(The </a:t>
            </a:r>
            <a:r>
              <a:rPr dirty="0" sz="1400" spc="-15">
                <a:latin typeface="Times New Roman"/>
                <a:cs typeface="Times New Roman"/>
              </a:rPr>
              <a:t>offset </a:t>
            </a:r>
            <a:r>
              <a:rPr dirty="0" sz="1400" spc="-35">
                <a:latin typeface="Times New Roman"/>
                <a:cs typeface="Times New Roman"/>
              </a:rPr>
              <a:t>in </a:t>
            </a:r>
            <a:r>
              <a:rPr dirty="0" sz="1400" spc="-20">
                <a:latin typeface="Times New Roman"/>
                <a:cs typeface="Times New Roman"/>
              </a:rPr>
              <a:t>minutes </a:t>
            </a:r>
            <a:r>
              <a:rPr dirty="0" sz="1400" spc="-25">
                <a:latin typeface="Times New Roman"/>
                <a:cs typeface="Times New Roman"/>
              </a:rPr>
              <a:t>between when </a:t>
            </a:r>
            <a:r>
              <a:rPr dirty="0" sz="1400" spc="-20">
                <a:latin typeface="Times New Roman"/>
                <a:cs typeface="Times New Roman"/>
              </a:rPr>
              <a:t>this </a:t>
            </a:r>
            <a:r>
              <a:rPr dirty="0" sz="1400" spc="-30">
                <a:latin typeface="Times New Roman"/>
                <a:cs typeface="Times New Roman"/>
              </a:rPr>
              <a:t>check-in  </a:t>
            </a:r>
            <a:r>
              <a:rPr dirty="0" sz="1400" spc="-15">
                <a:latin typeface="Times New Roman"/>
                <a:cs typeface="Times New Roman"/>
              </a:rPr>
              <a:t>occurred and </a:t>
            </a:r>
            <a:r>
              <a:rPr dirty="0" sz="1400" spc="-5">
                <a:latin typeface="Times New Roman"/>
                <a:cs typeface="Times New Roman"/>
              </a:rPr>
              <a:t>the </a:t>
            </a:r>
            <a:r>
              <a:rPr dirty="0" sz="1400" spc="-35">
                <a:latin typeface="Times New Roman"/>
                <a:cs typeface="Times New Roman"/>
              </a:rPr>
              <a:t>same </a:t>
            </a:r>
            <a:r>
              <a:rPr dirty="0" sz="1400" spc="-25">
                <a:latin typeface="Times New Roman"/>
                <a:cs typeface="Times New Roman"/>
              </a:rPr>
              <a:t>time </a:t>
            </a:r>
            <a:r>
              <a:rPr dirty="0" sz="1400" spc="-30">
                <a:latin typeface="Times New Roman"/>
                <a:cs typeface="Times New Roman"/>
              </a:rPr>
              <a:t>in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 spc="-35">
                <a:latin typeface="Times New Roman"/>
                <a:cs typeface="Times New Roman"/>
              </a:rPr>
              <a:t>UTC)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 startAt="6"/>
            </a:pPr>
            <a:endParaRPr sz="1250">
              <a:latin typeface="Times New Roman"/>
              <a:cs typeface="Times New Roman"/>
            </a:endParaRPr>
          </a:p>
          <a:p>
            <a:pPr marL="166370" indent="-154305">
              <a:lnSpc>
                <a:spcPct val="100000"/>
              </a:lnSpc>
              <a:buSzPct val="85714"/>
              <a:buAutoNum type="arabicPeriod" startAt="6"/>
              <a:tabLst>
                <a:tab pos="167005" algn="l"/>
              </a:tabLst>
            </a:pPr>
            <a:r>
              <a:rPr dirty="0" sz="1400" spc="-25">
                <a:latin typeface="Times New Roman"/>
                <a:cs typeface="Times New Roman"/>
              </a:rPr>
              <a:t>UTC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time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5240" y="2532634"/>
            <a:ext cx="5878830" cy="144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Times New Roman"/>
                <a:cs typeface="Times New Roman"/>
              </a:rPr>
              <a:t>After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 spc="-30">
                <a:latin typeface="Times New Roman"/>
                <a:cs typeface="Times New Roman"/>
              </a:rPr>
              <a:t>extracting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and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 spc="-35">
                <a:latin typeface="Times New Roman"/>
                <a:cs typeface="Times New Roman"/>
              </a:rPr>
              <a:t>reading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 spc="-30">
                <a:latin typeface="Times New Roman"/>
                <a:cs typeface="Times New Roman"/>
              </a:rPr>
              <a:t>data,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 spc="-60">
                <a:latin typeface="Times New Roman"/>
                <a:cs typeface="Times New Roman"/>
              </a:rPr>
              <a:t>we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 spc="-75">
                <a:latin typeface="Times New Roman"/>
                <a:cs typeface="Times New Roman"/>
              </a:rPr>
              <a:t>will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translate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above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data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into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 spc="-55">
                <a:latin typeface="Times New Roman"/>
                <a:cs typeface="Times New Roman"/>
              </a:rPr>
              <a:t>a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Pandas</a:t>
            </a:r>
            <a:endParaRPr sz="14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87600"/>
              </a:lnSpc>
              <a:spcBef>
                <a:spcPts val="5"/>
              </a:spcBef>
            </a:pPr>
            <a:r>
              <a:rPr dirty="0" sz="1400" spc="-25">
                <a:latin typeface="Times New Roman"/>
                <a:cs typeface="Times New Roman"/>
              </a:rPr>
              <a:t>data frame </a:t>
            </a:r>
            <a:r>
              <a:rPr dirty="0" sz="1400">
                <a:latin typeface="Times New Roman"/>
                <a:cs typeface="Times New Roman"/>
              </a:rPr>
              <a:t>for </a:t>
            </a:r>
            <a:r>
              <a:rPr dirty="0" sz="1400" spc="-30">
                <a:latin typeface="Times New Roman"/>
                <a:cs typeface="Times New Roman"/>
              </a:rPr>
              <a:t>processing </a:t>
            </a:r>
            <a:r>
              <a:rPr dirty="0" sz="1400" spc="-35">
                <a:latin typeface="Times New Roman"/>
                <a:cs typeface="Times New Roman"/>
              </a:rPr>
              <a:t>which would </a:t>
            </a:r>
            <a:r>
              <a:rPr dirty="0" sz="1400" spc="-25">
                <a:latin typeface="Times New Roman"/>
                <a:cs typeface="Times New Roman"/>
              </a:rPr>
              <a:t>look </a:t>
            </a:r>
            <a:r>
              <a:rPr dirty="0" sz="1400" spc="-60">
                <a:latin typeface="Times New Roman"/>
                <a:cs typeface="Times New Roman"/>
              </a:rPr>
              <a:t>like </a:t>
            </a:r>
            <a:r>
              <a:rPr dirty="0" sz="1400" spc="-25">
                <a:latin typeface="Times New Roman"/>
                <a:cs typeface="Times New Roman"/>
              </a:rPr>
              <a:t>this. These </a:t>
            </a:r>
            <a:r>
              <a:rPr dirty="0" sz="1400" spc="-35">
                <a:latin typeface="Times New Roman"/>
                <a:cs typeface="Times New Roman"/>
              </a:rPr>
              <a:t>are </a:t>
            </a:r>
            <a:r>
              <a:rPr dirty="0" sz="1400">
                <a:latin typeface="Times New Roman"/>
                <a:cs typeface="Times New Roman"/>
              </a:rPr>
              <a:t>the </a:t>
            </a:r>
            <a:r>
              <a:rPr dirty="0" sz="1400" spc="-30">
                <a:latin typeface="Times New Roman"/>
                <a:cs typeface="Times New Roman"/>
              </a:rPr>
              <a:t>data elements  </a:t>
            </a:r>
            <a:r>
              <a:rPr dirty="0" sz="1400">
                <a:latin typeface="Times New Roman"/>
                <a:cs typeface="Times New Roman"/>
              </a:rPr>
              <a:t>that </a:t>
            </a:r>
            <a:r>
              <a:rPr dirty="0" sz="1400" spc="-35">
                <a:latin typeface="Times New Roman"/>
                <a:cs typeface="Times New Roman"/>
              </a:rPr>
              <a:t>are </a:t>
            </a:r>
            <a:r>
              <a:rPr dirty="0" sz="1400" spc="-20">
                <a:latin typeface="Times New Roman"/>
                <a:cs typeface="Times New Roman"/>
              </a:rPr>
              <a:t>needed </a:t>
            </a:r>
            <a:r>
              <a:rPr dirty="0" sz="1400" spc="-30">
                <a:latin typeface="Times New Roman"/>
                <a:cs typeface="Times New Roman"/>
              </a:rPr>
              <a:t>when </a:t>
            </a:r>
            <a:r>
              <a:rPr dirty="0" sz="1400" spc="-60">
                <a:latin typeface="Times New Roman"/>
                <a:cs typeface="Times New Roman"/>
              </a:rPr>
              <a:t>we </a:t>
            </a:r>
            <a:r>
              <a:rPr dirty="0" sz="1400" spc="-65">
                <a:latin typeface="Times New Roman"/>
                <a:cs typeface="Times New Roman"/>
              </a:rPr>
              <a:t>call </a:t>
            </a:r>
            <a:r>
              <a:rPr dirty="0" sz="1400" spc="-20">
                <a:latin typeface="Times New Roman"/>
                <a:cs typeface="Times New Roman"/>
              </a:rPr>
              <a:t>Foursquare </a:t>
            </a:r>
            <a:r>
              <a:rPr dirty="0" sz="1400" spc="-45">
                <a:latin typeface="Times New Roman"/>
                <a:cs typeface="Times New Roman"/>
              </a:rPr>
              <a:t>web </a:t>
            </a:r>
            <a:r>
              <a:rPr dirty="0" sz="1400" spc="-40">
                <a:latin typeface="Times New Roman"/>
                <a:cs typeface="Times New Roman"/>
              </a:rPr>
              <a:t>service </a:t>
            </a:r>
            <a:r>
              <a:rPr dirty="0" sz="1400" spc="-60">
                <a:latin typeface="Times New Roman"/>
                <a:cs typeface="Times New Roman"/>
              </a:rPr>
              <a:t>call </a:t>
            </a:r>
            <a:r>
              <a:rPr dirty="0" sz="1400" spc="-30">
                <a:latin typeface="Times New Roman"/>
                <a:cs typeface="Times New Roman"/>
              </a:rPr>
              <a:t>in </a:t>
            </a:r>
            <a:r>
              <a:rPr dirty="0" sz="1400" spc="-10">
                <a:latin typeface="Times New Roman"/>
                <a:cs typeface="Times New Roman"/>
              </a:rPr>
              <a:t>order </a:t>
            </a:r>
            <a:r>
              <a:rPr dirty="0" sz="1400" spc="15">
                <a:latin typeface="Times New Roman"/>
                <a:cs typeface="Times New Roman"/>
              </a:rPr>
              <a:t>to </a:t>
            </a:r>
            <a:r>
              <a:rPr dirty="0" sz="1400" spc="-35">
                <a:latin typeface="Times New Roman"/>
                <a:cs typeface="Times New Roman"/>
              </a:rPr>
              <a:t>get </a:t>
            </a:r>
            <a:r>
              <a:rPr dirty="0" sz="1400" spc="-10">
                <a:latin typeface="Times New Roman"/>
                <a:cs typeface="Times New Roman"/>
              </a:rPr>
              <a:t>the </a:t>
            </a:r>
            <a:r>
              <a:rPr dirty="0" sz="1400" spc="-30">
                <a:latin typeface="Times New Roman"/>
                <a:cs typeface="Times New Roman"/>
              </a:rPr>
              <a:t>venues  </a:t>
            </a:r>
            <a:r>
              <a:rPr dirty="0" sz="1400" spc="-50">
                <a:latin typeface="Times New Roman"/>
                <a:cs typeface="Times New Roman"/>
              </a:rPr>
              <a:t>available </a:t>
            </a:r>
            <a:r>
              <a:rPr dirty="0" sz="1400" spc="-30">
                <a:latin typeface="Times New Roman"/>
                <a:cs typeface="Times New Roman"/>
              </a:rPr>
              <a:t>in </a:t>
            </a:r>
            <a:r>
              <a:rPr dirty="0" sz="1400" spc="-5">
                <a:latin typeface="Times New Roman"/>
                <a:cs typeface="Times New Roman"/>
              </a:rPr>
              <a:t>that </a:t>
            </a:r>
            <a:r>
              <a:rPr dirty="0" sz="1400" spc="-10">
                <a:latin typeface="Times New Roman"/>
                <a:cs typeface="Times New Roman"/>
              </a:rPr>
              <a:t>neighborhood </a:t>
            </a:r>
            <a:r>
              <a:rPr dirty="0" sz="1400" spc="-15">
                <a:latin typeface="Times New Roman"/>
                <a:cs typeface="Times New Roman"/>
              </a:rPr>
              <a:t>(Neighborhoods </a:t>
            </a:r>
            <a:r>
              <a:rPr dirty="0" sz="1400" spc="-35">
                <a:latin typeface="Times New Roman"/>
                <a:cs typeface="Times New Roman"/>
              </a:rPr>
              <a:t>are </a:t>
            </a:r>
            <a:r>
              <a:rPr dirty="0" sz="1400" spc="15">
                <a:latin typeface="Times New Roman"/>
                <a:cs typeface="Times New Roman"/>
              </a:rPr>
              <a:t>not </a:t>
            </a:r>
            <a:r>
              <a:rPr dirty="0" sz="1400" spc="-30">
                <a:latin typeface="Times New Roman"/>
                <a:cs typeface="Times New Roman"/>
              </a:rPr>
              <a:t>included</a:t>
            </a:r>
            <a:r>
              <a:rPr dirty="0" sz="1400" spc="114">
                <a:latin typeface="Times New Roman"/>
                <a:cs typeface="Times New Roman"/>
              </a:rPr>
              <a:t> </a:t>
            </a:r>
            <a:r>
              <a:rPr dirty="0" sz="1400" spc="-30">
                <a:latin typeface="Times New Roman"/>
                <a:cs typeface="Times New Roman"/>
              </a:rPr>
              <a:t>here)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5240" y="5812916"/>
            <a:ext cx="4963795" cy="640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Times New Roman"/>
                <a:cs typeface="Times New Roman"/>
              </a:rPr>
              <a:t>Then </a:t>
            </a:r>
            <a:r>
              <a:rPr dirty="0" sz="1400" spc="-60">
                <a:latin typeface="Times New Roman"/>
                <a:cs typeface="Times New Roman"/>
              </a:rPr>
              <a:t>we </a:t>
            </a:r>
            <a:r>
              <a:rPr dirty="0" sz="1400" spc="-75">
                <a:latin typeface="Times New Roman"/>
                <a:cs typeface="Times New Roman"/>
              </a:rPr>
              <a:t>will </a:t>
            </a:r>
            <a:r>
              <a:rPr dirty="0" sz="1400" spc="-30">
                <a:latin typeface="Times New Roman"/>
                <a:cs typeface="Times New Roman"/>
              </a:rPr>
              <a:t>create </a:t>
            </a:r>
            <a:r>
              <a:rPr dirty="0" sz="1400" spc="-55">
                <a:latin typeface="Times New Roman"/>
                <a:cs typeface="Times New Roman"/>
              </a:rPr>
              <a:t>a </a:t>
            </a:r>
            <a:r>
              <a:rPr dirty="0" sz="1400" spc="-35">
                <a:latin typeface="Times New Roman"/>
                <a:cs typeface="Times New Roman"/>
              </a:rPr>
              <a:t>dictionary </a:t>
            </a:r>
            <a:r>
              <a:rPr dirty="0" sz="1400" spc="-30">
                <a:latin typeface="Times New Roman"/>
                <a:cs typeface="Times New Roman"/>
              </a:rPr>
              <a:t>in </a:t>
            </a:r>
            <a:r>
              <a:rPr dirty="0" sz="1400" spc="-10">
                <a:latin typeface="Times New Roman"/>
                <a:cs typeface="Times New Roman"/>
              </a:rPr>
              <a:t>order </a:t>
            </a:r>
            <a:r>
              <a:rPr dirty="0" sz="1400" spc="15">
                <a:latin typeface="Times New Roman"/>
                <a:cs typeface="Times New Roman"/>
              </a:rPr>
              <a:t>to</a:t>
            </a:r>
            <a:r>
              <a:rPr dirty="0" sz="1400" spc="135">
                <a:latin typeface="Times New Roman"/>
                <a:cs typeface="Times New Roman"/>
              </a:rPr>
              <a:t> </a:t>
            </a:r>
            <a:r>
              <a:rPr dirty="0" sz="1400" spc="-35">
                <a:latin typeface="Times New Roman"/>
                <a:cs typeface="Times New Roman"/>
              </a:rPr>
              <a:t>decide which </a:t>
            </a:r>
            <a:r>
              <a:rPr dirty="0" sz="1400" spc="-40">
                <a:latin typeface="Times New Roman"/>
                <a:cs typeface="Times New Roman"/>
              </a:rPr>
              <a:t>category </a:t>
            </a:r>
            <a:r>
              <a:rPr dirty="0" sz="1400" spc="-55">
                <a:latin typeface="Times New Roman"/>
                <a:cs typeface="Times New Roman"/>
              </a:rPr>
              <a:t>is </a:t>
            </a:r>
            <a:r>
              <a:rPr dirty="0" sz="1400">
                <a:latin typeface="Times New Roman"/>
                <a:cs typeface="Times New Roman"/>
              </a:rPr>
              <a:t>the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Times New Roman"/>
                <a:cs typeface="Times New Roman"/>
              </a:rPr>
              <a:t>most </a:t>
            </a:r>
            <a:r>
              <a:rPr dirty="0" sz="1400" spc="-15">
                <a:latin typeface="Times New Roman"/>
                <a:cs typeface="Times New Roman"/>
              </a:rPr>
              <a:t>popular </a:t>
            </a:r>
            <a:r>
              <a:rPr dirty="0" sz="1400" spc="-40">
                <a:latin typeface="Times New Roman"/>
                <a:cs typeface="Times New Roman"/>
              </a:rPr>
              <a:t>(commercial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40">
                <a:latin typeface="Times New Roman"/>
                <a:cs typeface="Times New Roman"/>
              </a:rPr>
              <a:t>type)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5360" y="7578852"/>
            <a:ext cx="5073396" cy="124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89075" y="4290059"/>
            <a:ext cx="5768339" cy="133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35736" y="7039356"/>
            <a:ext cx="5888736" cy="2819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8288" y="850137"/>
            <a:ext cx="5845175" cy="640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Times New Roman"/>
                <a:cs typeface="Times New Roman"/>
              </a:rPr>
              <a:t>After </a:t>
            </a:r>
            <a:r>
              <a:rPr dirty="0" sz="1400" spc="-70">
                <a:latin typeface="Times New Roman"/>
                <a:cs typeface="Times New Roman"/>
              </a:rPr>
              <a:t>all </a:t>
            </a:r>
            <a:r>
              <a:rPr dirty="0" sz="1400" spc="-30">
                <a:latin typeface="Times New Roman"/>
                <a:cs typeface="Times New Roman"/>
              </a:rPr>
              <a:t>this, </a:t>
            </a:r>
            <a:r>
              <a:rPr dirty="0" sz="1400" spc="-65">
                <a:latin typeface="Times New Roman"/>
                <a:cs typeface="Times New Roman"/>
              </a:rPr>
              <a:t>we </a:t>
            </a:r>
            <a:r>
              <a:rPr dirty="0" sz="1400" spc="-75">
                <a:latin typeface="Times New Roman"/>
                <a:cs typeface="Times New Roman"/>
              </a:rPr>
              <a:t>will </a:t>
            </a:r>
            <a:r>
              <a:rPr dirty="0" sz="1400" spc="-35">
                <a:latin typeface="Times New Roman"/>
                <a:cs typeface="Times New Roman"/>
              </a:rPr>
              <a:t>check </a:t>
            </a:r>
            <a:r>
              <a:rPr dirty="0" sz="1400">
                <a:latin typeface="Times New Roman"/>
                <a:cs typeface="Times New Roman"/>
              </a:rPr>
              <a:t>the </a:t>
            </a:r>
            <a:r>
              <a:rPr dirty="0" sz="1400" spc="-20">
                <a:latin typeface="Times New Roman"/>
                <a:cs typeface="Times New Roman"/>
              </a:rPr>
              <a:t>coordinates </a:t>
            </a:r>
            <a:r>
              <a:rPr dirty="0" sz="1400" spc="-30">
                <a:latin typeface="Times New Roman"/>
                <a:cs typeface="Times New Roman"/>
              </a:rPr>
              <a:t>within </a:t>
            </a:r>
            <a:r>
              <a:rPr dirty="0" sz="1400" spc="-45">
                <a:latin typeface="Times New Roman"/>
                <a:cs typeface="Times New Roman"/>
              </a:rPr>
              <a:t>given </a:t>
            </a:r>
            <a:r>
              <a:rPr dirty="0" sz="1400" spc="15">
                <a:latin typeface="Times New Roman"/>
                <a:cs typeface="Times New Roman"/>
              </a:rPr>
              <a:t>n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number </a:t>
            </a:r>
            <a:r>
              <a:rPr dirty="0" sz="1400" spc="-5">
                <a:latin typeface="Times New Roman"/>
                <a:cs typeface="Times New Roman"/>
              </a:rPr>
              <a:t>of </a:t>
            </a:r>
            <a:r>
              <a:rPr dirty="0" sz="1400" spc="-30">
                <a:latin typeface="Times New Roman"/>
                <a:cs typeface="Times New Roman"/>
              </a:rPr>
              <a:t>kilometers </a:t>
            </a:r>
            <a:r>
              <a:rPr dirty="0" sz="1400" spc="-15">
                <a:latin typeface="Times New Roman"/>
                <a:cs typeface="Times New Roman"/>
              </a:rPr>
              <a:t>and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Times New Roman"/>
                <a:cs typeface="Times New Roman"/>
              </a:rPr>
              <a:t>count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how </a:t>
            </a:r>
            <a:r>
              <a:rPr dirty="0" sz="1400" spc="-50">
                <a:latin typeface="Times New Roman"/>
                <a:cs typeface="Times New Roman"/>
              </a:rPr>
              <a:t>many </a:t>
            </a:r>
            <a:r>
              <a:rPr dirty="0" sz="1400" spc="-95">
                <a:latin typeface="Times New Roman"/>
                <a:cs typeface="Times New Roman"/>
              </a:rPr>
              <a:t>‘Bar’ </a:t>
            </a:r>
            <a:r>
              <a:rPr dirty="0" sz="1400" spc="-35">
                <a:latin typeface="Times New Roman"/>
                <a:cs typeface="Times New Roman"/>
              </a:rPr>
              <a:t>are </a:t>
            </a:r>
            <a:r>
              <a:rPr dirty="0" sz="1400" spc="-10">
                <a:latin typeface="Times New Roman"/>
                <a:cs typeface="Times New Roman"/>
              </a:rPr>
              <a:t>there </a:t>
            </a:r>
            <a:r>
              <a:rPr dirty="0" sz="1400" spc="-35">
                <a:latin typeface="Times New Roman"/>
                <a:cs typeface="Times New Roman"/>
              </a:rPr>
              <a:t>(venues selected </a:t>
            </a:r>
            <a:r>
              <a:rPr dirty="0" sz="1400" spc="-45">
                <a:latin typeface="Times New Roman"/>
                <a:cs typeface="Times New Roman"/>
              </a:rPr>
              <a:t>as 2000 as </a:t>
            </a:r>
            <a:r>
              <a:rPr dirty="0" sz="1400" spc="-55">
                <a:latin typeface="Times New Roman"/>
                <a:cs typeface="Times New Roman"/>
              </a:rPr>
              <a:t>a </a:t>
            </a:r>
            <a:r>
              <a:rPr dirty="0" sz="1400" spc="-45">
                <a:latin typeface="Times New Roman"/>
                <a:cs typeface="Times New Roman"/>
              </a:rPr>
              <a:t>trial)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8288" y="3541902"/>
            <a:ext cx="5676900" cy="640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Times New Roman"/>
                <a:cs typeface="Times New Roman"/>
              </a:rPr>
              <a:t>Find </a:t>
            </a:r>
            <a:r>
              <a:rPr dirty="0" sz="1400">
                <a:latin typeface="Times New Roman"/>
                <a:cs typeface="Times New Roman"/>
              </a:rPr>
              <a:t>the </a:t>
            </a:r>
            <a:r>
              <a:rPr dirty="0" sz="1400" spc="-20">
                <a:latin typeface="Times New Roman"/>
                <a:cs typeface="Times New Roman"/>
              </a:rPr>
              <a:t>two </a:t>
            </a:r>
            <a:r>
              <a:rPr dirty="0" sz="1400" spc="-15">
                <a:latin typeface="Times New Roman"/>
                <a:cs typeface="Times New Roman"/>
              </a:rPr>
              <a:t>neighborhoods </a:t>
            </a:r>
            <a:r>
              <a:rPr dirty="0" sz="1400">
                <a:latin typeface="Times New Roman"/>
                <a:cs typeface="Times New Roman"/>
              </a:rPr>
              <a:t>that </a:t>
            </a:r>
            <a:r>
              <a:rPr dirty="0" sz="1400" spc="-35">
                <a:latin typeface="Times New Roman"/>
                <a:cs typeface="Times New Roman"/>
              </a:rPr>
              <a:t>are </a:t>
            </a:r>
            <a:r>
              <a:rPr dirty="0" sz="1400" spc="-30">
                <a:latin typeface="Times New Roman"/>
                <a:cs typeface="Times New Roman"/>
              </a:rPr>
              <a:t>closest </a:t>
            </a:r>
            <a:r>
              <a:rPr dirty="0" sz="1400" spc="15">
                <a:latin typeface="Times New Roman"/>
                <a:cs typeface="Times New Roman"/>
              </a:rPr>
              <a:t>to </a:t>
            </a:r>
            <a:r>
              <a:rPr dirty="0" sz="1400" spc="-5">
                <a:latin typeface="Times New Roman"/>
                <a:cs typeface="Times New Roman"/>
              </a:rPr>
              <a:t>the </a:t>
            </a:r>
            <a:r>
              <a:rPr dirty="0" sz="1400" spc="-20">
                <a:latin typeface="Times New Roman"/>
                <a:cs typeface="Times New Roman"/>
              </a:rPr>
              <a:t>coordinate </a:t>
            </a:r>
            <a:r>
              <a:rPr dirty="0" sz="1400" spc="-35">
                <a:latin typeface="Times New Roman"/>
                <a:cs typeface="Times New Roman"/>
              </a:rPr>
              <a:t>which </a:t>
            </a:r>
            <a:r>
              <a:rPr dirty="0" sz="1400" spc="-30">
                <a:latin typeface="Times New Roman"/>
                <a:cs typeface="Times New Roman"/>
              </a:rPr>
              <a:t>has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229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most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10">
                <a:latin typeface="Times New Roman"/>
                <a:cs typeface="Times New Roman"/>
              </a:rPr>
              <a:t>number </a:t>
            </a:r>
            <a:r>
              <a:rPr dirty="0" sz="1400" spc="-5">
                <a:latin typeface="Times New Roman"/>
                <a:cs typeface="Times New Roman"/>
              </a:rPr>
              <a:t>of the </a:t>
            </a:r>
            <a:r>
              <a:rPr dirty="0" sz="1400" spc="-40">
                <a:latin typeface="Times New Roman"/>
                <a:cs typeface="Times New Roman"/>
              </a:rPr>
              <a:t>specific </a:t>
            </a:r>
            <a:r>
              <a:rPr dirty="0" sz="1400">
                <a:latin typeface="Times New Roman"/>
                <a:cs typeface="Times New Roman"/>
              </a:rPr>
              <a:t>shop </a:t>
            </a:r>
            <a:r>
              <a:rPr dirty="0" sz="1400" spc="-35">
                <a:latin typeface="Times New Roman"/>
                <a:cs typeface="Times New Roman"/>
              </a:rPr>
              <a:t>type </a:t>
            </a:r>
            <a:r>
              <a:rPr dirty="0" sz="1400">
                <a:latin typeface="Times New Roman"/>
                <a:cs typeface="Times New Roman"/>
              </a:rPr>
              <a:t>but </a:t>
            </a:r>
            <a:r>
              <a:rPr dirty="0" sz="1400" spc="-50">
                <a:latin typeface="Times New Roman"/>
                <a:cs typeface="Times New Roman"/>
              </a:rPr>
              <a:t>lacking </a:t>
            </a:r>
            <a:r>
              <a:rPr dirty="0" sz="1400">
                <a:latin typeface="Times New Roman"/>
                <a:cs typeface="Times New Roman"/>
              </a:rPr>
              <a:t>that </a:t>
            </a:r>
            <a:r>
              <a:rPr dirty="0" sz="1400" spc="-30">
                <a:latin typeface="Times New Roman"/>
                <a:cs typeface="Times New Roman"/>
              </a:rPr>
              <a:t>within </a:t>
            </a:r>
            <a:r>
              <a:rPr dirty="0" sz="1400" spc="-45">
                <a:latin typeface="Times New Roman"/>
                <a:cs typeface="Times New Roman"/>
              </a:rPr>
              <a:t>4</a:t>
            </a:r>
            <a:r>
              <a:rPr dirty="0" sz="1400" spc="114">
                <a:latin typeface="Times New Roman"/>
                <a:cs typeface="Times New Roman"/>
              </a:rPr>
              <a:t> </a:t>
            </a:r>
            <a:r>
              <a:rPr dirty="0" sz="1400" spc="-35">
                <a:latin typeface="Times New Roman"/>
                <a:cs typeface="Times New Roman"/>
              </a:rPr>
              <a:t>kilometers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8872" y="8967927"/>
            <a:ext cx="861694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i="1">
                <a:latin typeface="Times New Roman"/>
                <a:cs typeface="Times New Roman"/>
              </a:rPr>
              <a:t>Red </a:t>
            </a:r>
            <a:r>
              <a:rPr dirty="0" sz="800" spc="-5" i="1">
                <a:latin typeface="Times New Roman"/>
                <a:cs typeface="Times New Roman"/>
              </a:rPr>
              <a:t>dot </a:t>
            </a:r>
            <a:r>
              <a:rPr dirty="0" sz="800" i="1">
                <a:latin typeface="Times New Roman"/>
                <a:cs typeface="Times New Roman"/>
              </a:rPr>
              <a:t>is </a:t>
            </a:r>
            <a:r>
              <a:rPr dirty="0" sz="800" spc="-5" i="1">
                <a:latin typeface="Times New Roman"/>
                <a:cs typeface="Times New Roman"/>
              </a:rPr>
              <a:t>the</a:t>
            </a:r>
            <a:r>
              <a:rPr dirty="0" sz="800" spc="-70" i="1">
                <a:latin typeface="Times New Roman"/>
                <a:cs typeface="Times New Roman"/>
              </a:rPr>
              <a:t> </a:t>
            </a:r>
            <a:r>
              <a:rPr dirty="0" sz="800" spc="-5" i="1">
                <a:latin typeface="Times New Roman"/>
                <a:cs typeface="Times New Roman"/>
              </a:rPr>
              <a:t>center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5547" y="2078735"/>
            <a:ext cx="5890259" cy="998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05839" y="4780788"/>
            <a:ext cx="1328928" cy="278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99160" y="5274564"/>
            <a:ext cx="5948171" cy="35585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8288" y="847090"/>
            <a:ext cx="5965825" cy="3687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97180">
              <a:lnSpc>
                <a:spcPct val="100000"/>
              </a:lnSpc>
              <a:spcBef>
                <a:spcPts val="100"/>
              </a:spcBef>
            </a:pPr>
            <a:r>
              <a:rPr dirty="0" sz="1800" spc="-100" b="1">
                <a:latin typeface="Arial"/>
                <a:cs typeface="Arial"/>
              </a:rPr>
              <a:t>Results </a:t>
            </a:r>
            <a:r>
              <a:rPr dirty="0" sz="1800" spc="30" b="1">
                <a:latin typeface="Arial"/>
                <a:cs typeface="Arial"/>
              </a:rPr>
              <a:t>&amp;</a:t>
            </a:r>
            <a:r>
              <a:rPr dirty="0" sz="1800" spc="40" b="1">
                <a:latin typeface="Arial"/>
                <a:cs typeface="Arial"/>
              </a:rPr>
              <a:t> </a:t>
            </a:r>
            <a:r>
              <a:rPr dirty="0" sz="1800" spc="-110" b="1">
                <a:latin typeface="Arial"/>
                <a:cs typeface="Arial"/>
              </a:rPr>
              <a:t>Conclusion</a:t>
            </a:r>
            <a:endParaRPr sz="1800">
              <a:latin typeface="Arial"/>
              <a:cs typeface="Arial"/>
            </a:endParaRPr>
          </a:p>
          <a:p>
            <a:pPr algn="just" marL="12700" marR="5080">
              <a:lnSpc>
                <a:spcPct val="187500"/>
              </a:lnSpc>
              <a:spcBef>
                <a:spcPts val="1470"/>
              </a:spcBef>
            </a:pPr>
            <a:r>
              <a:rPr dirty="0" sz="1400" spc="15">
                <a:latin typeface="Times New Roman"/>
                <a:cs typeface="Times New Roman"/>
              </a:rPr>
              <a:t>In </a:t>
            </a:r>
            <a:r>
              <a:rPr dirty="0" sz="1400" spc="-5">
                <a:latin typeface="Times New Roman"/>
                <a:cs typeface="Times New Roman"/>
              </a:rPr>
              <a:t>our </a:t>
            </a:r>
            <a:r>
              <a:rPr dirty="0" sz="1400" spc="-35">
                <a:latin typeface="Times New Roman"/>
                <a:cs typeface="Times New Roman"/>
              </a:rPr>
              <a:t>sample </a:t>
            </a:r>
            <a:r>
              <a:rPr dirty="0" sz="1400" spc="-5">
                <a:latin typeface="Times New Roman"/>
                <a:cs typeface="Times New Roman"/>
              </a:rPr>
              <a:t>of </a:t>
            </a:r>
            <a:r>
              <a:rPr dirty="0" sz="1400" spc="-45">
                <a:latin typeface="Times New Roman"/>
                <a:cs typeface="Times New Roman"/>
              </a:rPr>
              <a:t>2000 </a:t>
            </a:r>
            <a:r>
              <a:rPr dirty="0" sz="1400" spc="-30">
                <a:latin typeface="Times New Roman"/>
                <a:cs typeface="Times New Roman"/>
              </a:rPr>
              <a:t>venues, </a:t>
            </a:r>
            <a:r>
              <a:rPr dirty="0" sz="1400" spc="-60">
                <a:latin typeface="Times New Roman"/>
                <a:cs typeface="Times New Roman"/>
              </a:rPr>
              <a:t>we </a:t>
            </a:r>
            <a:r>
              <a:rPr dirty="0" sz="1400" spc="-25">
                <a:latin typeface="Times New Roman"/>
                <a:cs typeface="Times New Roman"/>
              </a:rPr>
              <a:t>did </a:t>
            </a:r>
            <a:r>
              <a:rPr dirty="0" sz="1400" spc="-20">
                <a:latin typeface="Times New Roman"/>
                <a:cs typeface="Times New Roman"/>
              </a:rPr>
              <a:t>find </a:t>
            </a:r>
            <a:r>
              <a:rPr dirty="0" sz="1400" spc="-10">
                <a:latin typeface="Times New Roman"/>
                <a:cs typeface="Times New Roman"/>
              </a:rPr>
              <a:t>more </a:t>
            </a:r>
            <a:r>
              <a:rPr dirty="0" sz="1400" spc="-5">
                <a:latin typeface="Times New Roman"/>
                <a:cs typeface="Times New Roman"/>
              </a:rPr>
              <a:t>than </a:t>
            </a:r>
            <a:r>
              <a:rPr dirty="0" sz="1400" spc="-45">
                <a:latin typeface="Times New Roman"/>
                <a:cs typeface="Times New Roman"/>
              </a:rPr>
              <a:t>10 </a:t>
            </a:r>
            <a:r>
              <a:rPr dirty="0" sz="1400" spc="-20">
                <a:latin typeface="Times New Roman"/>
                <a:cs typeface="Times New Roman"/>
              </a:rPr>
              <a:t>coordinates </a:t>
            </a:r>
            <a:r>
              <a:rPr dirty="0" sz="1400" spc="-5">
                <a:latin typeface="Times New Roman"/>
                <a:cs typeface="Times New Roman"/>
              </a:rPr>
              <a:t>that </a:t>
            </a:r>
            <a:r>
              <a:rPr dirty="0" sz="1400" spc="-30">
                <a:latin typeface="Times New Roman"/>
                <a:cs typeface="Times New Roman"/>
              </a:rPr>
              <a:t>has </a:t>
            </a:r>
            <a:r>
              <a:rPr dirty="0" sz="1400" spc="10">
                <a:latin typeface="Times New Roman"/>
                <a:cs typeface="Times New Roman"/>
              </a:rPr>
              <a:t>no </a:t>
            </a:r>
            <a:r>
              <a:rPr dirty="0" sz="1400" spc="-20">
                <a:latin typeface="Times New Roman"/>
                <a:cs typeface="Times New Roman"/>
              </a:rPr>
              <a:t>bar  </a:t>
            </a:r>
            <a:r>
              <a:rPr dirty="0" sz="1400" spc="-15">
                <a:latin typeface="Times New Roman"/>
                <a:cs typeface="Times New Roman"/>
              </a:rPr>
              <a:t>(the </a:t>
            </a:r>
            <a:r>
              <a:rPr dirty="0" sz="1400" spc="-5">
                <a:latin typeface="Times New Roman"/>
                <a:cs typeface="Times New Roman"/>
              </a:rPr>
              <a:t>most </a:t>
            </a:r>
            <a:r>
              <a:rPr dirty="0" sz="1400" spc="-40">
                <a:latin typeface="Times New Roman"/>
                <a:cs typeface="Times New Roman"/>
              </a:rPr>
              <a:t>visited </a:t>
            </a:r>
            <a:r>
              <a:rPr dirty="0" sz="1400">
                <a:latin typeface="Times New Roman"/>
                <a:cs typeface="Times New Roman"/>
              </a:rPr>
              <a:t>shop </a:t>
            </a:r>
            <a:r>
              <a:rPr dirty="0" sz="1400" spc="-30">
                <a:latin typeface="Times New Roman"/>
                <a:cs typeface="Times New Roman"/>
              </a:rPr>
              <a:t>type according </a:t>
            </a:r>
            <a:r>
              <a:rPr dirty="0" sz="1400" spc="15">
                <a:latin typeface="Times New Roman"/>
                <a:cs typeface="Times New Roman"/>
              </a:rPr>
              <a:t>to </a:t>
            </a:r>
            <a:r>
              <a:rPr dirty="0" sz="1400" spc="-35">
                <a:latin typeface="Times New Roman"/>
                <a:cs typeface="Times New Roman"/>
              </a:rPr>
              <a:t>sample) </a:t>
            </a:r>
            <a:r>
              <a:rPr dirty="0" sz="1400" spc="-30">
                <a:latin typeface="Times New Roman"/>
                <a:cs typeface="Times New Roman"/>
              </a:rPr>
              <a:t>within </a:t>
            </a:r>
            <a:r>
              <a:rPr dirty="0" sz="1400" spc="-20">
                <a:latin typeface="Times New Roman"/>
                <a:cs typeface="Times New Roman"/>
              </a:rPr>
              <a:t>four-kilometer </a:t>
            </a:r>
            <a:r>
              <a:rPr dirty="0" sz="1400" spc="-25">
                <a:latin typeface="Times New Roman"/>
                <a:cs typeface="Times New Roman"/>
              </a:rPr>
              <a:t>sphere. And  </a:t>
            </a:r>
            <a:r>
              <a:rPr dirty="0" sz="1400" spc="-60">
                <a:latin typeface="Times New Roman"/>
                <a:cs typeface="Times New Roman"/>
              </a:rPr>
              <a:t>we </a:t>
            </a:r>
            <a:r>
              <a:rPr dirty="0" sz="1400" spc="-25">
                <a:latin typeface="Times New Roman"/>
                <a:cs typeface="Times New Roman"/>
              </a:rPr>
              <a:t>did </a:t>
            </a:r>
            <a:r>
              <a:rPr dirty="0" sz="1400" spc="-40">
                <a:latin typeface="Times New Roman"/>
                <a:cs typeface="Times New Roman"/>
              </a:rPr>
              <a:t>manage </a:t>
            </a:r>
            <a:r>
              <a:rPr dirty="0" sz="1400" spc="15">
                <a:latin typeface="Times New Roman"/>
                <a:cs typeface="Times New Roman"/>
              </a:rPr>
              <a:t>to </a:t>
            </a:r>
            <a:r>
              <a:rPr dirty="0" sz="1400" spc="-35">
                <a:latin typeface="Times New Roman"/>
                <a:cs typeface="Times New Roman"/>
              </a:rPr>
              <a:t>get </a:t>
            </a:r>
            <a:r>
              <a:rPr dirty="0" sz="1400">
                <a:latin typeface="Times New Roman"/>
                <a:cs typeface="Times New Roman"/>
              </a:rPr>
              <a:t>the </a:t>
            </a:r>
            <a:r>
              <a:rPr dirty="0" sz="1400" spc="-25">
                <a:latin typeface="Times New Roman"/>
                <a:cs typeface="Times New Roman"/>
              </a:rPr>
              <a:t>neighborhoods’ </a:t>
            </a:r>
            <a:r>
              <a:rPr dirty="0" sz="1400" spc="-30">
                <a:latin typeface="Times New Roman"/>
                <a:cs typeface="Times New Roman"/>
              </a:rPr>
              <a:t>names </a:t>
            </a:r>
            <a:r>
              <a:rPr dirty="0" sz="1400" spc="-5">
                <a:latin typeface="Times New Roman"/>
                <a:cs typeface="Times New Roman"/>
              </a:rPr>
              <a:t>from </a:t>
            </a:r>
            <a:r>
              <a:rPr dirty="0" sz="1400" spc="-20">
                <a:latin typeface="Times New Roman"/>
                <a:cs typeface="Times New Roman"/>
              </a:rPr>
              <a:t>foursquare </a:t>
            </a:r>
            <a:r>
              <a:rPr dirty="0" sz="1400" spc="-30">
                <a:latin typeface="Times New Roman"/>
                <a:cs typeface="Times New Roman"/>
              </a:rPr>
              <a:t>database </a:t>
            </a:r>
            <a:r>
              <a:rPr dirty="0" sz="1400" spc="-20">
                <a:latin typeface="Times New Roman"/>
                <a:cs typeface="Times New Roman"/>
              </a:rPr>
              <a:t>and pin  </a:t>
            </a:r>
            <a:r>
              <a:rPr dirty="0" sz="1400" spc="-15">
                <a:latin typeface="Times New Roman"/>
                <a:cs typeface="Times New Roman"/>
              </a:rPr>
              <a:t>down </a:t>
            </a:r>
            <a:r>
              <a:rPr dirty="0" sz="1400" spc="-5">
                <a:latin typeface="Times New Roman"/>
                <a:cs typeface="Times New Roman"/>
              </a:rPr>
              <a:t>the </a:t>
            </a:r>
            <a:r>
              <a:rPr dirty="0" sz="1400" spc="-20">
                <a:latin typeface="Times New Roman"/>
                <a:cs typeface="Times New Roman"/>
              </a:rPr>
              <a:t>two </a:t>
            </a:r>
            <a:r>
              <a:rPr dirty="0" sz="1400" spc="-30">
                <a:latin typeface="Times New Roman"/>
                <a:cs typeface="Times New Roman"/>
              </a:rPr>
              <a:t>closest </a:t>
            </a:r>
            <a:r>
              <a:rPr dirty="0" sz="1400" spc="-15">
                <a:latin typeface="Times New Roman"/>
                <a:cs typeface="Times New Roman"/>
              </a:rPr>
              <a:t>neighborhoods, </a:t>
            </a:r>
            <a:r>
              <a:rPr dirty="0" sz="1400" spc="-45">
                <a:latin typeface="Times New Roman"/>
                <a:cs typeface="Times New Roman"/>
              </a:rPr>
              <a:t>‘Bedford-Stuyvesant’, </a:t>
            </a:r>
            <a:r>
              <a:rPr dirty="0" sz="1400" spc="-15">
                <a:latin typeface="Times New Roman"/>
                <a:cs typeface="Times New Roman"/>
              </a:rPr>
              <a:t>and </a:t>
            </a:r>
            <a:r>
              <a:rPr dirty="0" sz="1400" spc="-40">
                <a:latin typeface="Times New Roman"/>
                <a:cs typeface="Times New Roman"/>
              </a:rPr>
              <a:t>‘Turtle </a:t>
            </a:r>
            <a:r>
              <a:rPr dirty="0" sz="1400" spc="-95">
                <a:latin typeface="Times New Roman"/>
                <a:cs typeface="Times New Roman"/>
              </a:rPr>
              <a:t>Bay’, </a:t>
            </a:r>
            <a:r>
              <a:rPr dirty="0" sz="1400" spc="-10">
                <a:latin typeface="Times New Roman"/>
                <a:cs typeface="Times New Roman"/>
              </a:rPr>
              <a:t>into </a:t>
            </a:r>
            <a:r>
              <a:rPr dirty="0" sz="1400" spc="-5">
                <a:latin typeface="Times New Roman"/>
                <a:cs typeface="Times New Roman"/>
              </a:rPr>
              <a:t>the  </a:t>
            </a:r>
            <a:r>
              <a:rPr dirty="0" sz="1400" spc="-25">
                <a:latin typeface="Times New Roman"/>
                <a:cs typeface="Times New Roman"/>
              </a:rPr>
              <a:t>map. </a:t>
            </a:r>
            <a:r>
              <a:rPr dirty="0" sz="1400" spc="30">
                <a:latin typeface="Times New Roman"/>
                <a:cs typeface="Times New Roman"/>
              </a:rPr>
              <a:t>Of </a:t>
            </a:r>
            <a:r>
              <a:rPr dirty="0" sz="1400" spc="-25">
                <a:latin typeface="Times New Roman"/>
                <a:cs typeface="Times New Roman"/>
              </a:rPr>
              <a:t>course, it </a:t>
            </a:r>
            <a:r>
              <a:rPr dirty="0" sz="1400" spc="-20">
                <a:latin typeface="Times New Roman"/>
                <a:cs typeface="Times New Roman"/>
              </a:rPr>
              <a:t>should </a:t>
            </a:r>
            <a:r>
              <a:rPr dirty="0" sz="1400" spc="10">
                <a:latin typeface="Times New Roman"/>
                <a:cs typeface="Times New Roman"/>
              </a:rPr>
              <a:t>not </a:t>
            </a:r>
            <a:r>
              <a:rPr dirty="0" sz="1400" spc="-20">
                <a:latin typeface="Times New Roman"/>
                <a:cs typeface="Times New Roman"/>
              </a:rPr>
              <a:t>be </a:t>
            </a:r>
            <a:r>
              <a:rPr dirty="0" sz="1400" spc="-10">
                <a:latin typeface="Times New Roman"/>
                <a:cs typeface="Times New Roman"/>
              </a:rPr>
              <a:t>forgotten </a:t>
            </a:r>
            <a:r>
              <a:rPr dirty="0" sz="1400">
                <a:latin typeface="Times New Roman"/>
                <a:cs typeface="Times New Roman"/>
              </a:rPr>
              <a:t>that </a:t>
            </a:r>
            <a:r>
              <a:rPr dirty="0" sz="1400" spc="-5">
                <a:latin typeface="Times New Roman"/>
                <a:cs typeface="Times New Roman"/>
              </a:rPr>
              <a:t>the </a:t>
            </a:r>
            <a:r>
              <a:rPr dirty="0" sz="1400" spc="-30">
                <a:latin typeface="Times New Roman"/>
                <a:cs typeface="Times New Roman"/>
              </a:rPr>
              <a:t>data </a:t>
            </a:r>
            <a:r>
              <a:rPr dirty="0" sz="1400" spc="-25">
                <a:latin typeface="Times New Roman"/>
                <a:cs typeface="Times New Roman"/>
              </a:rPr>
              <a:t>used above </a:t>
            </a:r>
            <a:r>
              <a:rPr dirty="0" sz="1400" spc="-55">
                <a:latin typeface="Times New Roman"/>
                <a:cs typeface="Times New Roman"/>
              </a:rPr>
              <a:t>is </a:t>
            </a:r>
            <a:r>
              <a:rPr dirty="0" sz="1400" spc="-25">
                <a:latin typeface="Times New Roman"/>
                <a:cs typeface="Times New Roman"/>
              </a:rPr>
              <a:t>almost </a:t>
            </a:r>
            <a:r>
              <a:rPr dirty="0" sz="1400" spc="-45">
                <a:latin typeface="Times New Roman"/>
                <a:cs typeface="Times New Roman"/>
              </a:rPr>
              <a:t>6-year  </a:t>
            </a:r>
            <a:r>
              <a:rPr dirty="0" sz="1400" spc="-20">
                <a:latin typeface="Times New Roman"/>
                <a:cs typeface="Times New Roman"/>
              </a:rPr>
              <a:t>old </a:t>
            </a:r>
            <a:r>
              <a:rPr dirty="0" sz="1400" spc="-10">
                <a:latin typeface="Times New Roman"/>
                <a:cs typeface="Times New Roman"/>
              </a:rPr>
              <a:t>so further </a:t>
            </a:r>
            <a:r>
              <a:rPr dirty="0" sz="1400" spc="-30">
                <a:latin typeface="Times New Roman"/>
                <a:cs typeface="Times New Roman"/>
              </a:rPr>
              <a:t>research </a:t>
            </a:r>
            <a:r>
              <a:rPr dirty="0" sz="1400" spc="-25">
                <a:latin typeface="Times New Roman"/>
                <a:cs typeface="Times New Roman"/>
              </a:rPr>
              <a:t>might </a:t>
            </a:r>
            <a:r>
              <a:rPr dirty="0" sz="1400" spc="-15">
                <a:latin typeface="Times New Roman"/>
                <a:cs typeface="Times New Roman"/>
              </a:rPr>
              <a:t>be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needed.</a:t>
            </a:r>
            <a:endParaRPr sz="1400">
              <a:latin typeface="Times New Roman"/>
              <a:cs typeface="Times New Roman"/>
            </a:endParaRPr>
          </a:p>
          <a:p>
            <a:pPr algn="just" marL="12700" marR="243204">
              <a:lnSpc>
                <a:spcPct val="187100"/>
              </a:lnSpc>
              <a:spcBef>
                <a:spcPts val="15"/>
              </a:spcBef>
            </a:pPr>
            <a:r>
              <a:rPr dirty="0" sz="1400" spc="-65">
                <a:latin typeface="Times New Roman"/>
                <a:cs typeface="Times New Roman"/>
              </a:rPr>
              <a:t>Anyways, </a:t>
            </a:r>
            <a:r>
              <a:rPr dirty="0" sz="1400">
                <a:latin typeface="Times New Roman"/>
                <a:cs typeface="Times New Roman"/>
              </a:rPr>
              <a:t>the </a:t>
            </a:r>
            <a:r>
              <a:rPr dirty="0" sz="1400" spc="-25">
                <a:latin typeface="Times New Roman"/>
                <a:cs typeface="Times New Roman"/>
              </a:rPr>
              <a:t>results </a:t>
            </a:r>
            <a:r>
              <a:rPr dirty="0" sz="1400" spc="-30">
                <a:latin typeface="Times New Roman"/>
                <a:cs typeface="Times New Roman"/>
              </a:rPr>
              <a:t>according </a:t>
            </a:r>
            <a:r>
              <a:rPr dirty="0" sz="1400" spc="15">
                <a:latin typeface="Times New Roman"/>
                <a:cs typeface="Times New Roman"/>
              </a:rPr>
              <a:t>to </a:t>
            </a:r>
            <a:r>
              <a:rPr dirty="0" sz="1400">
                <a:latin typeface="Times New Roman"/>
                <a:cs typeface="Times New Roman"/>
              </a:rPr>
              <a:t>the </a:t>
            </a:r>
            <a:r>
              <a:rPr dirty="0" sz="1400" spc="-25">
                <a:latin typeface="Times New Roman"/>
                <a:cs typeface="Times New Roman"/>
              </a:rPr>
              <a:t>data </a:t>
            </a:r>
            <a:r>
              <a:rPr dirty="0" sz="1400" spc="-35">
                <a:latin typeface="Times New Roman"/>
                <a:cs typeface="Times New Roman"/>
              </a:rPr>
              <a:t>in </a:t>
            </a:r>
            <a:r>
              <a:rPr dirty="0" sz="1400" spc="-10">
                <a:latin typeface="Times New Roman"/>
                <a:cs typeface="Times New Roman"/>
              </a:rPr>
              <a:t>hand </a:t>
            </a:r>
            <a:r>
              <a:rPr dirty="0" sz="1400" spc="-25">
                <a:latin typeface="Times New Roman"/>
                <a:cs typeface="Times New Roman"/>
              </a:rPr>
              <a:t>can </a:t>
            </a:r>
            <a:r>
              <a:rPr dirty="0" sz="1400" spc="-15">
                <a:latin typeface="Times New Roman"/>
                <a:cs typeface="Times New Roman"/>
              </a:rPr>
              <a:t>be </a:t>
            </a:r>
            <a:r>
              <a:rPr dirty="0" sz="1400" spc="-30">
                <a:latin typeface="Times New Roman"/>
                <a:cs typeface="Times New Roman"/>
              </a:rPr>
              <a:t>checked </a:t>
            </a:r>
            <a:r>
              <a:rPr dirty="0" sz="1400">
                <a:latin typeface="Times New Roman"/>
                <a:cs typeface="Times New Roman"/>
              </a:rPr>
              <a:t>from the </a:t>
            </a:r>
            <a:r>
              <a:rPr dirty="0" sz="1400" spc="-20">
                <a:latin typeface="Times New Roman"/>
                <a:cs typeface="Times New Roman"/>
              </a:rPr>
              <a:t>map  </a:t>
            </a:r>
            <a:r>
              <a:rPr dirty="0" sz="1400" spc="-15">
                <a:latin typeface="Times New Roman"/>
                <a:cs typeface="Times New Roman"/>
              </a:rPr>
              <a:t>and </a:t>
            </a:r>
            <a:r>
              <a:rPr dirty="0" sz="1400" spc="-60">
                <a:latin typeface="Times New Roman"/>
                <a:cs typeface="Times New Roman"/>
              </a:rPr>
              <a:t>analysis </a:t>
            </a:r>
            <a:r>
              <a:rPr dirty="0" sz="1400" spc="-25">
                <a:latin typeface="Times New Roman"/>
                <a:cs typeface="Times New Roman"/>
              </a:rPr>
              <a:t>above </a:t>
            </a:r>
            <a:r>
              <a:rPr dirty="0" sz="1400" spc="-30">
                <a:latin typeface="Times New Roman"/>
                <a:cs typeface="Times New Roman"/>
              </a:rPr>
              <a:t>can </a:t>
            </a:r>
            <a:r>
              <a:rPr dirty="0" sz="1400" spc="-15">
                <a:latin typeface="Times New Roman"/>
                <a:cs typeface="Times New Roman"/>
              </a:rPr>
              <a:t>be </a:t>
            </a:r>
            <a:r>
              <a:rPr dirty="0" sz="1400">
                <a:latin typeface="Times New Roman"/>
                <a:cs typeface="Times New Roman"/>
              </a:rPr>
              <a:t>of </a:t>
            </a:r>
            <a:r>
              <a:rPr dirty="0" sz="1400" spc="-35">
                <a:latin typeface="Times New Roman"/>
                <a:cs typeface="Times New Roman"/>
              </a:rPr>
              <a:t>use </a:t>
            </a:r>
            <a:r>
              <a:rPr dirty="0" sz="1400" spc="-5">
                <a:latin typeface="Times New Roman"/>
                <a:cs typeface="Times New Roman"/>
              </a:rPr>
              <a:t>for </a:t>
            </a:r>
            <a:r>
              <a:rPr dirty="0" sz="1400" spc="-15">
                <a:latin typeface="Times New Roman"/>
                <a:cs typeface="Times New Roman"/>
              </a:rPr>
              <a:t>future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entrepreneurs.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ACER</dc:creator>
  <dcterms:created xsi:type="dcterms:W3CDTF">2020-07-26T14:36:11Z</dcterms:created>
  <dcterms:modified xsi:type="dcterms:W3CDTF">2020-07-26T14:36:11Z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2020-07-26T00:00:00Z</vt:filetime>
  </property>
  <property fmtid="{D5CDD505-2E9C-101B-9397-08002B2CF9AE}" pid="3" name="Creator">
    <vt:lpwstr>Microsoft® Word 2013</vt:lpwstr>
  </property>
  <property fmtid="{D5CDD505-2E9C-101B-9397-08002B2CF9AE}" pid="4" name="LastSaved">
    <vt:filetime>2020-07-26T00:00:00Z</vt:filetime>
  </property>
</Properties>
</file>