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03" r:id="rId3"/>
    <p:sldId id="295" r:id="rId4"/>
    <p:sldId id="302" r:id="rId5"/>
    <p:sldId id="306" r:id="rId6"/>
    <p:sldId id="296" r:id="rId7"/>
    <p:sldId id="297" r:id="rId8"/>
    <p:sldId id="298" r:id="rId9"/>
    <p:sldId id="299" r:id="rId10"/>
    <p:sldId id="304" r:id="rId11"/>
    <p:sldId id="300" r:id="rId12"/>
    <p:sldId id="309" r:id="rId13"/>
    <p:sldId id="310" r:id="rId14"/>
    <p:sldId id="312" r:id="rId15"/>
    <p:sldId id="313" r:id="rId16"/>
    <p:sldId id="315" r:id="rId17"/>
    <p:sldId id="316" r:id="rId18"/>
    <p:sldId id="317" r:id="rId19"/>
    <p:sldId id="323" r:id="rId20"/>
    <p:sldId id="324" r:id="rId21"/>
    <p:sldId id="325" r:id="rId22"/>
    <p:sldId id="326" r:id="rId23"/>
    <p:sldId id="328" r:id="rId24"/>
    <p:sldId id="329" r:id="rId25"/>
    <p:sldId id="331" r:id="rId26"/>
    <p:sldId id="33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3927" autoAdjust="0"/>
    <p:restoredTop sz="94660"/>
  </p:normalViewPr>
  <p:slideViewPr>
    <p:cSldViewPr>
      <p:cViewPr varScale="1">
        <p:scale>
          <a:sx n="97" d="100"/>
          <a:sy n="97" d="100"/>
        </p:scale>
        <p:origin x="-11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C019A-CB31-4527-BA5B-841882719B12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424BB-94C2-4A9A-BD92-D222C57C3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24BB-94C2-4A9A-BD92-D222C57C3F7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AB40-7FAA-423C-AB38-6AF87651A7A9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15E4-D379-4BBF-8987-3464FAFF2DC8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C9F7-A7A8-4A8A-B373-24E2EFF267BB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70A3-3D7B-4CED-87BA-522A4617CD6C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2EE66-554C-4468-AAA1-C9AB146720FE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0922-4843-4087-A2A3-7ED2E4D7876C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A768-E0BD-420D-875C-CBC817664AE0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9E23-06D0-4CF7-B743-141FBCC1902A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53A6-A30B-458B-B3ED-5EF0F36C0A90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58F9-5693-4FD3-9BF0-3C1A08D02833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B0B-C542-4457-8641-B4C5574AE6F6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prstClr val="black"/>
              <a:schemeClr val="accent5">
                <a:tint val="45000"/>
                <a:satMod val="400000"/>
              </a:schemeClr>
            </a:duotone>
            <a:lum bright="-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E3C9B5A-2694-417E-809B-D36EDF1BC095}" type="datetime1">
              <a:rPr lang="en-US" smtClean="0"/>
              <a:pPr/>
              <a:t>6/24/2008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Version 1.0 - January 18, 2008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5368D53-36FC-4F09-B98D-A7A4E8CBF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b982198.aspx" TargetMode="External"/><Relationship Id="rId2" Type="http://schemas.openxmlformats.org/officeDocument/2006/relationships/hyperlink" Target="http://www.microsoft.com/downloads/details.aspx?FamilyId=D466226B-8DAB-445F-A7B4-448B326C48E7&amp;displaylang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s.microsoft.co.il/blogs/alon" TargetMode="External"/><Relationship Id="rId4" Type="http://schemas.openxmlformats.org/officeDocument/2006/relationships/hyperlink" Target="http://safari.awprofessional.com/032141299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err="1" smtClean="0">
                <a:latin typeface="Consolas" pitchFamily="49" charset="0"/>
              </a:rPr>
              <a:t>mem_fn</a:t>
            </a:r>
            <a:r>
              <a:rPr lang="en-US" cap="none" dirty="0" smtClean="0">
                <a:latin typeface="Consolas" pitchFamily="49" charset="0"/>
              </a:rPr>
              <a:t>()</a:t>
            </a:r>
            <a:br>
              <a:rPr lang="en-US" cap="none" dirty="0" smtClean="0">
                <a:latin typeface="Consolas" pitchFamily="49" charset="0"/>
              </a:rPr>
            </a:br>
            <a:r>
              <a:rPr lang="en-US" cap="none" dirty="0" smtClean="0">
                <a:latin typeface="Consolas" pitchFamily="49" charset="0"/>
              </a:rPr>
              <a:t>bind()</a:t>
            </a:r>
            <a:br>
              <a:rPr lang="en-US" cap="none" dirty="0" smtClean="0">
                <a:latin typeface="Consolas" pitchFamily="49" charset="0"/>
              </a:rPr>
            </a:br>
            <a:r>
              <a:rPr lang="en-US" cap="none" dirty="0" smtClean="0">
                <a:latin typeface="Consolas" pitchFamily="49" charset="0"/>
              </a:rPr>
              <a:t>function</a:t>
            </a:r>
            <a:endParaRPr lang="en-US" cap="none" dirty="0"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Refresher: Why Bind</a:t>
            </a:r>
            <a:br>
              <a:rPr lang="en-US" dirty="0" smtClean="0"/>
            </a:br>
            <a:r>
              <a:rPr lang="en-US" dirty="0" smtClean="0"/>
              <a:t>Arguments To </a:t>
            </a:r>
            <a:r>
              <a:rPr lang="en-US" dirty="0" err="1" smtClean="0"/>
              <a:t>Functors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often useful to construct a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taking a more general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binding arguments to it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partial binding: binary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(comparator) "greater than" + argument "5" = unary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(predicate) "greater than 5"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total binding: packaging a function call for execution on another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bind()</a:t>
            </a:r>
            <a:r>
              <a:rPr lang="en-US" dirty="0" smtClean="0"/>
              <a:t>: We Know Better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C++98 binders are limited and unnecessarily difficult to use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bind1st()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bind2nd()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are: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Limited: They transform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functors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binary to unary only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Difficult: They cannot accept function pointers directly;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ptr_fun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necessary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bind()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bind unlimited arguments to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functors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unlimited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arity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Accepts function pointers (and pointers to members) directly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more readable syntax than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bind1st()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bind2nd()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bind()</a:t>
            </a:r>
            <a:r>
              <a:rPr lang="en-US" dirty="0" smtClean="0"/>
              <a:t>: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bind()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function template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Takes an N-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followed by N arguments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magical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containing copies of the above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all arguments are ordinary, you get total binding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bind(f, x)()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calls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f(x)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_1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_2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_3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 trigger partial binding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bind(g, _1, z)(y)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calls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g(y, z)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bind(g, s, _1)(t)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calls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g(s, t)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bind(g, _2, _1)(j, k)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calls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g(k, j)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bind(g, _1, _1)(n)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calls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g(n,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itchFamily="49" charset="0"/>
              </a:rPr>
              <a:t>bind()</a:t>
            </a:r>
            <a:r>
              <a:rPr lang="en-US" dirty="0" smtClean="0"/>
              <a:t>: It's Hip To Be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using namespace std::tr1::placeholders;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vector&lt;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v;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v.push_back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(3);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v.push_back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(4);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v.push_back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(5);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transform(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v.begin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(),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v.end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(),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ostream_iterator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"\n"),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bind(multiplies&lt;</a:t>
            </a:r>
            <a:r>
              <a:rPr lang="en-US" sz="2000" dirty="0" err="1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&gt;(), _1, _1)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Prints: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16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bind()</a:t>
            </a:r>
            <a:r>
              <a:rPr lang="en-US" dirty="0" smtClean="0"/>
              <a:t>: It's A Copy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n = 3;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function&lt;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()&gt; f = </a:t>
            </a: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bind(multiplies&lt;</a:t>
            </a:r>
            <a:r>
              <a:rPr lang="en-US" sz="2000" dirty="0" err="1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&gt;(), n, 5)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f() &lt;&lt;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endl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++n;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f() &lt;&lt;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endl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Prints: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15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15</a:t>
            </a:r>
          </a:p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Copies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bound arguments are stored in the returned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nsolas" pitchFamily="49" charset="0"/>
              </a:rPr>
              <a:t>bind()</a:t>
            </a:r>
            <a:r>
              <a:rPr lang="en-US" dirty="0" smtClean="0"/>
              <a:t>: Everything Can Be Solved</a:t>
            </a:r>
            <a:br>
              <a:rPr lang="en-US" dirty="0" smtClean="0"/>
            </a:br>
            <a:r>
              <a:rPr lang="en-US" dirty="0" smtClean="0"/>
              <a:t>By Another Level Of Indirection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reference_wrapper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allows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functors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observe updates to their bound arguments:</a:t>
            </a:r>
          </a:p>
          <a:p>
            <a:pPr>
              <a:buNone/>
            </a:pP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n = 3;</a:t>
            </a:r>
          </a:p>
          <a:p>
            <a:pPr>
              <a:buNone/>
            </a:pP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function&lt;</a:t>
            </a: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()&gt; f = bind(multiplies&lt;</a:t>
            </a: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&gt;(), </a:t>
            </a:r>
            <a:r>
              <a:rPr lang="en-US" sz="1900" dirty="0" err="1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cref</a:t>
            </a:r>
            <a:r>
              <a:rPr lang="en-US" sz="19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(n)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5);</a:t>
            </a:r>
          </a:p>
          <a:p>
            <a:pPr>
              <a:buNone/>
            </a:pP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f() &lt;&lt; </a:t>
            </a: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endl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++n;</a:t>
            </a:r>
          </a:p>
          <a:p>
            <a:pPr>
              <a:buNone/>
            </a:pP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f() &lt;&lt; </a:t>
            </a: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endl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Prints:</a:t>
            </a:r>
          </a:p>
          <a:p>
            <a:pPr>
              <a:buNone/>
            </a:pP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15</a:t>
            </a:r>
          </a:p>
          <a:p>
            <a:pPr>
              <a:buNone/>
            </a:pP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modify bound arguments with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functors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taking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T&amp;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use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ref(t)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Consolas" pitchFamily="49" charset="0"/>
              </a:rPr>
              <a:t>bind</a:t>
            </a:r>
            <a:r>
              <a:rPr lang="en-US" smtClean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bind()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expressions can be nested: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vector&lt;point&gt; v;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v.push_back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(point(3, 4));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v.push_back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(point(5, 12));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v.push_back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(point(8, 15));</a:t>
            </a:r>
          </a:p>
          <a:p>
            <a:pPr>
              <a:buNone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count_if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v.begin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(),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v.end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(),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bind(greater&lt;double&gt;(), bind(&amp;point::</a:t>
            </a:r>
            <a:r>
              <a:rPr lang="en-US" sz="2000" dirty="0" err="1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mag</a:t>
            </a: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_1), 10)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) &lt;&lt;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endl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Prints: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Function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 to function taking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returning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(*)(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taking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returning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can be declared to have function type: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void f(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g(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they get adjusted to pointer to function type: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void f(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(*g)(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(Just like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double[]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gets adjusted to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*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uses function types for convenience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function&lt;ret 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args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)&gt;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stores a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taking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args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returning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is: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signature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type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Useful to decouple type from behavior</a:t>
            </a:r>
          </a:p>
          <a:p>
            <a:pPr lvl="2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template code bloat, preserve separate compilation</a:t>
            </a:r>
          </a:p>
          <a:p>
            <a:pPr lvl="2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behavior at runtime through assignment</a:t>
            </a:r>
          </a:p>
          <a:p>
            <a:pPr lvl="2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with homogenous types: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vector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Useful to avoid mentioning complicated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types</a:t>
            </a:r>
          </a:p>
          <a:p>
            <a:pPr lvl="2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mem_fn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bind()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 unspecified types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nsolas" pitchFamily="49" charset="0"/>
              </a:rPr>
              <a:t>function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Implicitly Converting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void meow(</a:t>
            </a: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 function&lt;</a:t>
            </a:r>
            <a:r>
              <a:rPr lang="en-US" sz="2000" dirty="0" err="1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</a:t>
            </a:r>
            <a:r>
              <a:rPr lang="en-US" sz="2000" dirty="0" err="1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)&gt;&amp; f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</a:t>
            </a: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f(1701)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", " &lt;&lt; </a:t>
            </a: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f(2161)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endl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plus_four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n) { return n + 4; }</a:t>
            </a:r>
          </a:p>
          <a:p>
            <a:pPr>
              <a:buNone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meow(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plus_four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meow(bind(minus&lt;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&gt;(), _1, 1000));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Prints: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1705, 2165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701, 1161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meow()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separately compiled; it is not a template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Refresher: Why Adapt</a:t>
            </a:r>
            <a:br>
              <a:rPr lang="en-US" dirty="0" smtClean="0"/>
            </a:br>
            <a:r>
              <a:rPr lang="en-US" dirty="0" smtClean="0"/>
              <a:t>Member Function Pointers?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take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functors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customization</a:t>
            </a:r>
          </a:p>
          <a:p>
            <a:pPr lvl="1"/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count_if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(first, last,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pred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pred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elem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lvl="1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sort(first, last, comp)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comp(lhs,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rhs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lvl="1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transform(first, last, result,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uop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uop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elem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lvl="1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transform(f1, l1, f2, result, bop)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bop(e1, e2)</a:t>
            </a: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Functors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 function call syntax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 function pointers would be really useful...</a:t>
            </a:r>
          </a:p>
          <a:p>
            <a:pPr lvl="1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(elem.*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pred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)()</a:t>
            </a:r>
          </a:p>
          <a:p>
            <a:pPr lvl="1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(lhs.*comp)(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rhs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lvl="1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(elem.*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uop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)()</a:t>
            </a:r>
          </a:p>
          <a:p>
            <a:pPr lvl="1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(e1.*bop)(e2)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 but they use different syntax, which we must adapt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nsolas" pitchFamily="49" charset="0"/>
              </a:rPr>
              <a:t>function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Copyable</a:t>
            </a:r>
            <a:r>
              <a:rPr lang="en-US" dirty="0" smtClean="0"/>
              <a:t> And Assignable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function&lt;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)&gt; f =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plus_four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f(343) &lt;&lt;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endl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 = bind(minus&lt;</a:t>
            </a:r>
            <a:r>
              <a:rPr lang="en-US" sz="2000" dirty="0" err="1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&gt;(), _1, 100);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f(343) &lt;&lt;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endl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function&lt;</a:t>
            </a:r>
            <a:r>
              <a:rPr lang="en-US" sz="2000" dirty="0" err="1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</a:t>
            </a:r>
            <a:r>
              <a:rPr lang="en-US" sz="2000" dirty="0" err="1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)&gt; g = f;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g(2401) &lt;&lt;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endl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Prints: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347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243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2301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an ordinary value type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function</a:t>
            </a:r>
            <a:r>
              <a:rPr lang="en-US" dirty="0" smtClean="0"/>
              <a:t>: Empty Vs. Full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construction creates an empty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an empty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throws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bad_function_call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testable: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function&lt;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)&gt; f;</a:t>
            </a:r>
          </a:p>
          <a:p>
            <a:pPr>
              <a:buNone/>
            </a:pP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 (!f)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"Empty!" &lt;&lt;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endl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 =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plus_four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 (f)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"Full!" &lt;&lt;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endl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Prints: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Empty!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Full!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function</a:t>
            </a:r>
            <a:r>
              <a:rPr lang="en-US" dirty="0" smtClean="0"/>
              <a:t>: Incomparable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==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!=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comparisons between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are disabled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Rationale: 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boost.org/doc/html/function/faq.html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However, 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compared to a null pointer constant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 != 0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 != 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 == 0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 == f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effect as testing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!f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directly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also be constructed from a null pointer constant (same effect as default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 null pointer constant can be assigned to 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vector</a:t>
            </a:r>
            <a:r>
              <a:rPr lang="en-US" dirty="0" smtClean="0"/>
              <a:t> of </a:t>
            </a:r>
            <a:r>
              <a:rPr lang="en-US" dirty="0" smtClean="0">
                <a:latin typeface="Consolas" pitchFamily="49" charset="0"/>
              </a:rPr>
              <a:t>function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void rev(string&amp; s) { reverse(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s.begin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(),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s.end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()); }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replacer {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public: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replacer(const string&amp; r, const string&amp;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fmt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: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m_p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(new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regex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(r)),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m_fmt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fmt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 }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void operator()(string&amp; s) const {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s =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regex_replace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(s, *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m_p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m_fmt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private: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shared_ptr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regex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m_p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string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m_fmt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};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vector</a:t>
            </a:r>
            <a:r>
              <a:rPr lang="en-US" dirty="0" smtClean="0"/>
              <a:t> of </a:t>
            </a:r>
            <a:r>
              <a:rPr lang="en-US" dirty="0" smtClean="0">
                <a:latin typeface="Consolas" pitchFamily="49" charset="0"/>
              </a:rPr>
              <a:t>function</a:t>
            </a:r>
            <a:r>
              <a:rPr lang="en-US" dirty="0" smtClean="0"/>
              <a:t>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typedef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vector&lt;function&lt;void (string&amp;)&gt; &gt;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vf_t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typedef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vf_t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const_iterator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vf_ci_t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buNone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s("calcium");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vf_t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v;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v.push_back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(replacer("calc", "zircon"));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v.push_back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(rev);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v.push_back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(replacer("$", "!"));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vf_ci_t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v.begin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!=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v.end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 ++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(*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)(s);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s &lt;&lt;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endl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// Prints: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muinocriz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!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programming becomes very important</a:t>
            </a:r>
          </a:p>
          <a:p>
            <a:pPr lvl="1"/>
            <a:r>
              <a:rPr lang="en-US" dirty="0" smtClean="0"/>
              <a:t>It may be the base for multi-core programming</a:t>
            </a:r>
          </a:p>
          <a:p>
            <a:r>
              <a:rPr lang="en-US" dirty="0" smtClean="0"/>
              <a:t>STL uses </a:t>
            </a:r>
            <a:r>
              <a:rPr lang="en-US" dirty="0" err="1" smtClean="0"/>
              <a:t>Functors</a:t>
            </a:r>
            <a:r>
              <a:rPr lang="en-US" dirty="0" smtClean="0"/>
              <a:t> a lot</a:t>
            </a:r>
          </a:p>
          <a:p>
            <a:pPr lvl="1"/>
            <a:r>
              <a:rPr lang="en-US" dirty="0" smtClean="0"/>
              <a:t>TR1 enables much easier usage of STL algorithm</a:t>
            </a:r>
          </a:p>
          <a:p>
            <a:r>
              <a:rPr lang="en-US" dirty="0" smtClean="0"/>
              <a:t>We have seen:</a:t>
            </a:r>
          </a:p>
          <a:p>
            <a:pPr lvl="1"/>
            <a:r>
              <a:rPr lang="en-US" dirty="0" err="1" smtClean="0"/>
              <a:t>mem_fn</a:t>
            </a:r>
            <a:endParaRPr lang="en-US" dirty="0" smtClean="0"/>
          </a:p>
          <a:p>
            <a:pPr lvl="1"/>
            <a:r>
              <a:rPr lang="en-US" dirty="0" smtClean="0"/>
              <a:t>Bind</a:t>
            </a:r>
          </a:p>
          <a:p>
            <a:pPr lvl="1"/>
            <a:r>
              <a:rPr lang="en-US" dirty="0" smtClean="0"/>
              <a:t>function&lt;&gt;	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Feature Pack Download</a:t>
            </a:r>
          </a:p>
          <a:p>
            <a:pPr lvl="1"/>
            <a:r>
              <a:rPr lang="en-US" dirty="0" smtClean="0">
                <a:hlinkClick r:id="rId2"/>
              </a:rPr>
              <a:t>http://www.microsoft.com/downloads/details.aspx?FamilyId=D466226B-8DAB-445F-A7B4-448B326C48E7&amp;displaylang=en</a:t>
            </a:r>
            <a:endParaRPr lang="en-US" dirty="0" smtClean="0"/>
          </a:p>
          <a:p>
            <a:r>
              <a:rPr lang="en-US" dirty="0" smtClean="0"/>
              <a:t>TR1 MSDN Documentation</a:t>
            </a:r>
          </a:p>
          <a:p>
            <a:pPr lvl="1"/>
            <a:r>
              <a:rPr lang="en-US" dirty="0" smtClean="0">
                <a:hlinkClick r:id="rId3"/>
              </a:rPr>
              <a:t>http://msdn.microsoft.com/en-us/library/bb982198.aspx</a:t>
            </a:r>
            <a:endParaRPr lang="en-US" dirty="0" smtClean="0"/>
          </a:p>
          <a:p>
            <a:r>
              <a:rPr lang="en-US" dirty="0" smtClean="0"/>
              <a:t>TR1 Book</a:t>
            </a:r>
          </a:p>
          <a:p>
            <a:pPr lvl="1"/>
            <a:r>
              <a:rPr lang="en-US" dirty="0" smtClean="0"/>
              <a:t>Pete Becker, Addison-Wesley ISBN: 0-321-41299-0</a:t>
            </a:r>
          </a:p>
          <a:p>
            <a:pPr lvl="1"/>
            <a:r>
              <a:rPr lang="en-US" dirty="0" smtClean="0">
                <a:hlinkClick r:id="rId4"/>
              </a:rPr>
              <a:t>http://safari.awprofessional.com/0321412990</a:t>
            </a:r>
            <a:endParaRPr lang="en-US" dirty="0" smtClean="0"/>
          </a:p>
          <a:p>
            <a:r>
              <a:rPr lang="en-US" dirty="0" smtClean="0"/>
              <a:t>Alon Fliess Blog</a:t>
            </a:r>
          </a:p>
          <a:p>
            <a:pPr lvl="1"/>
            <a:r>
              <a:rPr lang="en-US" dirty="0" smtClean="0">
                <a:hlinkClick r:id="rId5"/>
              </a:rPr>
              <a:t>http://blogs.microsoft.co.il/blogs/alon</a:t>
            </a:r>
            <a:endParaRPr lang="en-US" dirty="0" smtClean="0"/>
          </a:p>
          <a:p>
            <a:pPr lvl="1"/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mem_fn</a:t>
            </a:r>
            <a:r>
              <a:rPr lang="en-US" dirty="0" smtClean="0">
                <a:latin typeface="Consolas" pitchFamily="49" charset="0"/>
              </a:rPr>
              <a:t>()</a:t>
            </a:r>
            <a:r>
              <a:rPr lang="en-US" dirty="0" smtClean="0"/>
              <a:t>: We Know Better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C++98 adaptors for pointers to member functions are limited and unnecessarily difficult to use</a:t>
            </a: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mem_fun_ref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takes objects by reference</a:t>
            </a: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mem_fun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takes objects by pointer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Neither takes objects by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shared_ptr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Neither adapts pointers to data members</a:t>
            </a: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mem_fn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Takes objects by reference, pointer, and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shared_ptr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Adapts both member functions and data members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mem_fn</a:t>
            </a:r>
            <a:r>
              <a:rPr lang="en-US" dirty="0" smtClean="0">
                <a:latin typeface="Consolas" pitchFamily="49" charset="0"/>
              </a:rPr>
              <a:t>()</a:t>
            </a:r>
            <a:r>
              <a:rPr lang="en-US" dirty="0" smtClean="0">
                <a:latin typeface="+mn-lt"/>
              </a:rPr>
              <a:t>: How It Works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mem_fn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function template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Takes a pointer to member function or data member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magical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functor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returned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accepts references, pointers, and smart pointers to objects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correctness: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mem_fn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 to non-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member function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returns a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that requires reference, pointer, or smart pointer to non-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King Of </a:t>
            </a:r>
            <a:r>
              <a:rPr lang="en-US" dirty="0" err="1" smtClean="0"/>
              <a:t>Pointland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point {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public: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point(double x, double y) :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m_x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(x),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m_y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(y) { }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double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mag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const {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return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sqrt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m_x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*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m_x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+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m_y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*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m_y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 }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double dist(const point&amp; p) const {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return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sqrt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pow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m_x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-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p.m_x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2)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+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pow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m_y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-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p.m_y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2)); }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private: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double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m_x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double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m_y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itchFamily="49" charset="0"/>
              </a:rPr>
              <a:t>mem_fn</a:t>
            </a:r>
            <a:r>
              <a:rPr lang="en-US" dirty="0" smtClean="0">
                <a:latin typeface="Consolas" pitchFamily="49" charset="0"/>
              </a:rPr>
              <a:t>()</a:t>
            </a:r>
            <a:r>
              <a:rPr lang="en-US" dirty="0" smtClean="0"/>
              <a:t>: Member Function Pointer,</a:t>
            </a:r>
            <a:br>
              <a:rPr lang="en-US" dirty="0" smtClean="0"/>
            </a:br>
            <a:r>
              <a:rPr lang="en-US" dirty="0" smtClean="0"/>
              <a:t>Reference To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vector&lt;point&gt; v;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v.push_back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(point(3, 4));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v.push_back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(point(5, 12));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v.push_back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(point(8, 15));</a:t>
            </a:r>
          </a:p>
          <a:p>
            <a:pPr>
              <a:buNone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transform(</a:t>
            </a:r>
            <a:r>
              <a:rPr lang="en-US" sz="2000" dirty="0" err="1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.begin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(), </a:t>
            </a:r>
            <a:r>
              <a:rPr lang="en-US" sz="2000" dirty="0" err="1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.end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(),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ostream_iterator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&lt;double&gt;(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"\n"),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mem_fn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(&amp;point::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mag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Prints: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13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17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itchFamily="49" charset="0"/>
              </a:rPr>
              <a:t>mem_fn</a:t>
            </a:r>
            <a:r>
              <a:rPr lang="en-US" dirty="0" smtClean="0">
                <a:latin typeface="Consolas" pitchFamily="49" charset="0"/>
              </a:rPr>
              <a:t>()</a:t>
            </a:r>
            <a:r>
              <a:rPr lang="en-US" dirty="0" smtClean="0"/>
              <a:t>: Member Function Pointer,</a:t>
            </a:r>
            <a:br>
              <a:rPr lang="en-US" dirty="0" smtClean="0"/>
            </a:br>
            <a:r>
              <a:rPr lang="en-US" dirty="0" smtClean="0"/>
              <a:t>Pointer To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vector&lt;const point *&gt; p;</a:t>
            </a:r>
          </a:p>
          <a:p>
            <a:pPr>
              <a:buNone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(vector&lt;point&gt;::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const_iterator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v.begin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!=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v.end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 ++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p.push_back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(&amp;*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transform(</a:t>
            </a:r>
            <a:r>
              <a:rPr lang="en-US" sz="2000" dirty="0" err="1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.begin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(), </a:t>
            </a:r>
            <a:r>
              <a:rPr lang="en-US" sz="2000" dirty="0" err="1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.end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(),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ostream_iterator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&lt;double&gt;(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"\n"),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mem_fn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(&amp;point::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mag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));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itchFamily="49" charset="0"/>
              </a:rPr>
              <a:t>mem_fn</a:t>
            </a:r>
            <a:r>
              <a:rPr lang="en-US" dirty="0" smtClean="0">
                <a:latin typeface="Consolas" pitchFamily="49" charset="0"/>
              </a:rPr>
              <a:t>()</a:t>
            </a:r>
            <a:r>
              <a:rPr lang="en-US" dirty="0" smtClean="0"/>
              <a:t>: Member Function Pointer,</a:t>
            </a:r>
            <a:br>
              <a:rPr lang="en-US" dirty="0" smtClean="0"/>
            </a:br>
            <a:r>
              <a:rPr lang="en-US" dirty="0" err="1" smtClean="0">
                <a:latin typeface="Consolas" pitchFamily="49" charset="0"/>
              </a:rPr>
              <a:t>shared_ptr</a:t>
            </a:r>
            <a:r>
              <a:rPr lang="en-US" dirty="0" smtClean="0"/>
              <a:t> To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shared_ptr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&lt;point&gt;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make_point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(double x, double y) {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shared_ptr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&lt;point&gt; p(new point(x, y));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return p;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vector&lt;</a:t>
            </a:r>
            <a:r>
              <a:rPr lang="en-US" sz="2000" dirty="0" err="1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shared_ptr</a:t>
            </a: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&lt;point&gt; &gt; s;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s.push_back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make_point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(3, 4));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s.push_back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make_point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(5, 12));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s.push_back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make_point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(8, 15));</a:t>
            </a:r>
          </a:p>
          <a:p>
            <a:pPr>
              <a:buNone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transform(</a:t>
            </a:r>
            <a:r>
              <a:rPr lang="en-US" sz="2000" dirty="0" err="1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.begin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(), </a:t>
            </a:r>
            <a:r>
              <a:rPr lang="en-US" sz="2000" dirty="0" err="1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.end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(),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ostream_iterator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&lt;double&gt;(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"\n"),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mem_fn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(&amp;point::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mag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));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nsolas" pitchFamily="49" charset="0"/>
              </a:rPr>
              <a:t>mem_fn</a:t>
            </a:r>
            <a:r>
              <a:rPr lang="en-US" dirty="0" smtClean="0">
                <a:latin typeface="Consolas" pitchFamily="49" charset="0"/>
              </a:rPr>
              <a:t>()</a:t>
            </a:r>
            <a:r>
              <a:rPr lang="en-US" dirty="0" smtClean="0"/>
              <a:t>: Pointer To Data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mem_fn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treats pointers to data members like pointers to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nullary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member functions: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map&lt;string,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m;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m["cat"] = true;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m["dog"] = false;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m["kitty"] = true;</a:t>
            </a:r>
          </a:p>
          <a:p>
            <a:pPr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count_if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m.begin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(),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m.end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(),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mem_fn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&amp;pair&lt;const string, </a:t>
            </a:r>
            <a:r>
              <a:rPr lang="en-US" sz="2000" dirty="0" err="1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</a:t>
            </a:r>
            <a:r>
              <a:rPr 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&gt;::second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 &lt;&lt;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endl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Prints:</a:t>
            </a:r>
          </a:p>
          <a:p>
            <a:pPr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8D53-36FC-4F09-B98D-A7A4E8CBF8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13166</TotalTime>
  <Words>1697</Words>
  <Application>Microsoft Office PowerPoint</Application>
  <PresentationFormat>On-screen Show (4:3)</PresentationFormat>
  <Paragraphs>320</Paragraphs>
  <Slides>26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Apex</vt:lpstr>
      <vt:lpstr>mem_fn() bind() function</vt:lpstr>
      <vt:lpstr>Refresher: Why Adapt Member Function Pointers?</vt:lpstr>
      <vt:lpstr>mem_fn(): We Know Better Now</vt:lpstr>
      <vt:lpstr>mem_fn(): How It Works</vt:lpstr>
      <vt:lpstr>The King Of Pointland</vt:lpstr>
      <vt:lpstr>mem_fn(): Member Function Pointer, Reference To Object</vt:lpstr>
      <vt:lpstr>mem_fn(): Member Function Pointer, Pointer To Object</vt:lpstr>
      <vt:lpstr>mem_fn(): Member Function Pointer, shared_ptr To Object</vt:lpstr>
      <vt:lpstr>mem_fn(): Pointer To Data Member</vt:lpstr>
      <vt:lpstr>Refresher: Why Bind Arguments To Functors?</vt:lpstr>
      <vt:lpstr>bind(): We Know Better Now</vt:lpstr>
      <vt:lpstr>bind(): How It Works</vt:lpstr>
      <vt:lpstr>bind(): It's Hip To Be Square</vt:lpstr>
      <vt:lpstr>bind(): It's A Copy Machine</vt:lpstr>
      <vt:lpstr>bind(): Everything Can Be Solved By Another Level Of Indirection</vt:lpstr>
      <vt:lpstr>bind()</vt:lpstr>
      <vt:lpstr>Refresher: Function Types</vt:lpstr>
      <vt:lpstr>function</vt:lpstr>
      <vt:lpstr>function: Implicitly Converting Constructor</vt:lpstr>
      <vt:lpstr>function: Copyable And Assignable</vt:lpstr>
      <vt:lpstr>function: Empty Vs. Full</vt:lpstr>
      <vt:lpstr>function: Incomparable</vt:lpstr>
      <vt:lpstr>vector of function (1/2)</vt:lpstr>
      <vt:lpstr>vector of function (2/2)</vt:lpstr>
      <vt:lpstr>Summary</vt:lpstr>
      <vt:lpstr>Resources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TR1 function</dc:title>
  <dc:creator>Stephan T. Lavavej</dc:creator>
  <dc:description>Changed by Alon Fliess</dc:description>
  <cp:lastModifiedBy>Dima</cp:lastModifiedBy>
  <cp:revision>572</cp:revision>
  <dcterms:created xsi:type="dcterms:W3CDTF">2007-06-22T23:31:23Z</dcterms:created>
  <dcterms:modified xsi:type="dcterms:W3CDTF">2008-06-24T10:21:46Z</dcterms:modified>
</cp:coreProperties>
</file>