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59" r:id="rId3"/>
    <p:sldId id="360" r:id="rId4"/>
    <p:sldId id="313" r:id="rId5"/>
    <p:sldId id="343" r:id="rId6"/>
    <p:sldId id="332" r:id="rId7"/>
    <p:sldId id="334" r:id="rId8"/>
    <p:sldId id="335" r:id="rId9"/>
    <p:sldId id="350" r:id="rId10"/>
    <p:sldId id="330" r:id="rId11"/>
    <p:sldId id="337" r:id="rId12"/>
    <p:sldId id="338" r:id="rId13"/>
    <p:sldId id="340" r:id="rId14"/>
    <p:sldId id="362" r:id="rId15"/>
    <p:sldId id="3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3927" autoAdjust="0"/>
    <p:restoredTop sz="94660"/>
  </p:normalViewPr>
  <p:slideViewPr>
    <p:cSldViewPr>
      <p:cViewPr varScale="1">
        <p:scale>
          <a:sx n="97" d="100"/>
          <a:sy n="97" d="100"/>
        </p:scale>
        <p:origin x="-11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C019A-CB31-4527-BA5B-841882719B12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424BB-94C2-4A9A-BD92-D222C57C3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1AD9-797D-43EF-8836-A0544736FE59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9AFC-3CD1-4938-829C-F3A9A349F1DA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0876-706B-4E29-9075-093BD31522E3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4B92-3A88-4A72-8811-4FFAC3ACA8DF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43D7-C502-43DD-9022-7FFA4A236BF3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68E-440E-482E-996C-B89CF0BC7487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6427-7383-4167-9857-6E160E0EF7BF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304D-F8E0-469D-8C69-B5AF2D137681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D322-A7D0-46E1-BF10-9A2E5CBD77CA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68EA-27E9-4462-A68F-E86BE6DAB184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376E-47A8-40CA-B624-A50816853A9A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prstClr val="black"/>
              <a:schemeClr val="accent5">
                <a:tint val="45000"/>
                <a:satMod val="400000"/>
              </a:schemeClr>
            </a:duotone>
            <a:lum bright="-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8F84F63-696D-4A77-9C89-B6406410E886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b982198.aspx" TargetMode="External"/><Relationship Id="rId2" Type="http://schemas.openxmlformats.org/officeDocument/2006/relationships/hyperlink" Target="http://www.microsoft.com/downloads/details.aspx?FamilyId=D466226B-8DAB-445F-A7B4-448B326C48E7&amp;displaylang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s.microsoft.co.il/blogs/alon" TargetMode="External"/><Relationship Id="rId4" Type="http://schemas.openxmlformats.org/officeDocument/2006/relationships/hyperlink" Target="http://safari.awprofessional.com/032141299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>
                <a:latin typeface="Consolas" pitchFamily="49" charset="0"/>
              </a:rPr>
              <a:t>regex</a:t>
            </a:r>
            <a:endParaRPr lang="en-US" cap="none" dirty="0"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itchFamily="49" charset="0"/>
              </a:rPr>
              <a:t>regex_match</a:t>
            </a:r>
            <a:r>
              <a:rPr lang="en-US" dirty="0" smtClean="0">
                <a:latin typeface="Consolas" pitchFamily="49" charset="0"/>
              </a:rPr>
              <a:t>()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Simple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regex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r(</a:t>
            </a:r>
            <a:r>
              <a:rPr lang="en-US" sz="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"[1-9]\\d*x[1-9]\\d*"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>
              <a:buNone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(string s;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getline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s); ) {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regex_match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(s, r) ? "Yes" : "No") &lt;&lt;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endl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Prints: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8x10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Yes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1920x1200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Yes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3.14x137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No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itchFamily="49" charset="0"/>
              </a:rPr>
              <a:t>regex_match</a:t>
            </a:r>
            <a:r>
              <a:rPr lang="en-US" dirty="0" smtClean="0">
                <a:latin typeface="Consolas" pitchFamily="49" charset="0"/>
              </a:rPr>
              <a:t>()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>
                <a:latin typeface="Consolas" pitchFamily="49" charset="0"/>
              </a:rPr>
              <a:t>match_results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regex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r(</a:t>
            </a:r>
            <a:r>
              <a:rPr lang="en-US" sz="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"([1-9]\\d*)x([1-9]\\d*)"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>
              <a:buNone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(string s;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getline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s); ) {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smatch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m;</a:t>
            </a:r>
          </a:p>
          <a:p>
            <a:pPr>
              <a:buNone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if 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regex_match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(s, m, r)) {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m[1] &lt;&lt; " by " &lt;&lt; m[2] &lt;&lt;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endl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Prints: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1920x1200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1920 by 1200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itchFamily="49" charset="0"/>
              </a:rPr>
              <a:t>regex_search</a:t>
            </a:r>
            <a:r>
              <a:rPr lang="en-US" dirty="0" smtClean="0">
                <a:latin typeface="Consolas" pitchFamily="49" charset="0"/>
              </a:rPr>
              <a:t>()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 Variant Of </a:t>
            </a:r>
            <a:r>
              <a:rPr lang="en-US" dirty="0" err="1" smtClean="0">
                <a:latin typeface="Consolas" pitchFamily="49" charset="0"/>
              </a:rPr>
              <a:t>regex_match</a:t>
            </a:r>
            <a:r>
              <a:rPr lang="en-US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regex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r(</a:t>
            </a:r>
            <a:r>
              <a:rPr lang="en-US" sz="22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"#\\s*(\\S+(\\s+\\S+)*)"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(string s;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getline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cin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s); ) {</a:t>
            </a:r>
          </a:p>
          <a:p>
            <a:pPr>
              <a:buNone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smatch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m;</a:t>
            </a:r>
          </a:p>
          <a:p>
            <a:pPr>
              <a:buNone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if (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regex_search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(s, m, r)) {</a:t>
            </a:r>
          </a:p>
          <a:p>
            <a:pPr>
              <a:buNone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"*** Comment: " &lt;&lt; m[1] &lt;&lt;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endl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</a:p>
          <a:p>
            <a:pPr>
              <a:buNone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Prints:</a:t>
            </a:r>
          </a:p>
          <a:p>
            <a:pPr>
              <a:buNone/>
            </a:pP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Nothing here.</a:t>
            </a:r>
          </a:p>
          <a:p>
            <a:pPr>
              <a:buNone/>
            </a:pP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Blah </a:t>
            </a:r>
            <a:r>
              <a:rPr lang="en-US" sz="2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blah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 # Awesome comment!</a:t>
            </a:r>
          </a:p>
          <a:p>
            <a:pPr>
              <a:buNone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 Comment: Awesome comment!</a:t>
            </a:r>
          </a:p>
          <a:p>
            <a:pPr>
              <a:buNone/>
            </a:pP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Meow. # Nested # comment!</a:t>
            </a:r>
          </a:p>
          <a:p>
            <a:pPr>
              <a:buNone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 Comment: Nested # comment!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regex_replace</a:t>
            </a:r>
            <a:r>
              <a:rPr lang="en-US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regex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r(</a:t>
            </a:r>
            <a:r>
              <a:rPr lang="en-US" sz="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"(\\w+)( \\w+\\.?)? (\\w+)"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 string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fmt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"$3, $1$2"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(string s;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getline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s); ) {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"*** " &lt;&lt;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regex_replace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(s, r,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fmt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&lt;&lt;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endl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Prints: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Alon M. Fliess</a:t>
            </a: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Fliess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Alon M.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Alon Fliess</a:t>
            </a: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Fliess, Alon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 is the best method to search, match, and manipulate strings</a:t>
            </a:r>
          </a:p>
          <a:p>
            <a:r>
              <a:rPr lang="en-US" dirty="0" smtClean="0"/>
              <a:t>TR1 has a powerful &lt;</a:t>
            </a:r>
            <a:r>
              <a:rPr lang="en-US" dirty="0" err="1" smtClean="0"/>
              <a:t>regex</a:t>
            </a:r>
            <a:r>
              <a:rPr lang="en-US" dirty="0" smtClean="0"/>
              <a:t>&gt; mechanism</a:t>
            </a:r>
          </a:p>
          <a:p>
            <a:r>
              <a:rPr lang="en-US" dirty="0" smtClean="0"/>
              <a:t>We have seen:</a:t>
            </a:r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regex_replace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regex_iterator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Feature Pack Download</a:t>
            </a:r>
          </a:p>
          <a:p>
            <a:pPr lvl="1"/>
            <a:r>
              <a:rPr lang="en-US" dirty="0" smtClean="0">
                <a:hlinkClick r:id="rId2"/>
              </a:rPr>
              <a:t>http://www.microsoft.com/downloads/details.aspx?FamilyId=D466226B-8DAB-445F-A7B4-448B326C48E7&amp;displaylang=en</a:t>
            </a:r>
            <a:endParaRPr lang="en-US" dirty="0" smtClean="0"/>
          </a:p>
          <a:p>
            <a:r>
              <a:rPr lang="en-US" dirty="0" smtClean="0"/>
              <a:t>TR1 MSDN Documentation</a:t>
            </a:r>
          </a:p>
          <a:p>
            <a:pPr lvl="1"/>
            <a:r>
              <a:rPr lang="en-US" dirty="0" smtClean="0">
                <a:hlinkClick r:id="rId3"/>
              </a:rPr>
              <a:t>http://msdn.microsoft.com/en-us/library/bb982198.aspx</a:t>
            </a:r>
            <a:endParaRPr lang="en-US" dirty="0" smtClean="0"/>
          </a:p>
          <a:p>
            <a:r>
              <a:rPr lang="en-US" dirty="0" smtClean="0"/>
              <a:t>TR1 Book</a:t>
            </a:r>
          </a:p>
          <a:p>
            <a:pPr lvl="1"/>
            <a:r>
              <a:rPr lang="en-US" dirty="0" smtClean="0"/>
              <a:t>Pete Becker, Addison-Wesley ISBN: 0-321-41299-0</a:t>
            </a:r>
          </a:p>
          <a:p>
            <a:pPr lvl="1"/>
            <a:r>
              <a:rPr lang="en-US" dirty="0" smtClean="0">
                <a:hlinkClick r:id="rId4"/>
              </a:rPr>
              <a:t>http://safari.awprofessional.com/0321412990</a:t>
            </a:r>
            <a:endParaRPr lang="en-US" dirty="0" smtClean="0"/>
          </a:p>
          <a:p>
            <a:r>
              <a:rPr lang="en-US" dirty="0" smtClean="0"/>
              <a:t>Alon Fliess Blog</a:t>
            </a:r>
          </a:p>
          <a:p>
            <a:pPr lvl="1"/>
            <a:r>
              <a:rPr lang="en-US" dirty="0" smtClean="0">
                <a:hlinkClick r:id="rId5"/>
              </a:rPr>
              <a:t>http://blogs.microsoft.co.il/blogs/alon</a:t>
            </a:r>
            <a:endParaRPr lang="en-US" dirty="0" smtClean="0"/>
          </a:p>
          <a:p>
            <a:pPr lvl="1"/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nsolas" pitchFamily="49" charset="0"/>
              </a:rPr>
              <a:t>regex</a:t>
            </a:r>
            <a:r>
              <a:rPr lang="en-US" dirty="0" smtClean="0"/>
              <a:t>: Flexible String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Validation: Is this input well-formed?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Is this a credit card number?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Decision: What set does this string belong to?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Is this a JPEG filename?  Is it a PNG filename?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Parsing: What is in this input?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What is the year of this date?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Transformation: Format strings for output or further processing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Emit credit card numbers with dashes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regex</a:t>
            </a:r>
            <a:r>
              <a:rPr lang="en-US" dirty="0" smtClean="0"/>
              <a:t>: Robust String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Processing strings with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regex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superior to handwritten code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flow is difficult to understand and modify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regex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simplifies control flow, moving the description of string processing into the regular expression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expressions are closer to the problem domain than code, abstracting away much code complexity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 intricate regular expressions are easier to understand and modify than equivalent code</a:t>
            </a: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regex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uses STL techniques to achieve both generality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simplicity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regular expression is a pattern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Represented by a string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Extremely compact, potentially inscrutable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pattern is applied to a target string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Match: Does the pattern describe the entire target?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Search: Does the pattern describe part of the target?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Replace: Transform substrings (described by the pattern) of the target</a:t>
            </a:r>
          </a:p>
          <a:p>
            <a:pPr lvl="2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transformation is done according to another pattern</a:t>
            </a:r>
          </a:p>
          <a:p>
            <a:pPr lvl="2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Represented by a format string</a:t>
            </a:r>
          </a:p>
          <a:p>
            <a:pPr lvl="2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grammar is simpler than regular expression grammar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Applying a regular expression is also called "matching"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Grammars Can </a:t>
            </a:r>
            <a:r>
              <a:rPr lang="en-US" dirty="0" err="1" smtClean="0">
                <a:latin typeface="Consolas" pitchFamily="49" charset="0"/>
              </a:rPr>
              <a:t>regex</a:t>
            </a:r>
            <a:r>
              <a:rPr lang="en-US" dirty="0" smtClean="0"/>
              <a:t>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Six: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ECMAScript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The default, and the most powerful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basic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POSIX Basic Regular Expressions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extended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POSIX Extended Regular Expressions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awk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POSIX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awk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utility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grep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POSIX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grep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utility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egrep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POSIX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grep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-E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utility</a:t>
            </a: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ECMAScript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most powerful because: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supports more features than any other grammar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lacks no features (except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awk's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octal escapes)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regex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basic_regex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 finite state machine constructed from a regular expression pattern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meets the eye: A complex data structure that looks like it stores a plain old string</a:t>
            </a: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match_results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 representation of a substring that matches a regular expression, including which capture groups match where</a:t>
            </a: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sub_match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An iterator pair representing a substring that matches an individual capture group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regex</a:t>
            </a:r>
            <a:r>
              <a:rPr lang="en-US" dirty="0" smtClean="0"/>
              <a:t>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regex_match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regex_search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Match: Does a pattern describe a string in its entirety?</a:t>
            </a:r>
          </a:p>
          <a:p>
            <a:pPr lvl="2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so, which capture groups matched where?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Search: Does a pattern describe some part of a string?</a:t>
            </a:r>
          </a:p>
          <a:p>
            <a:pPr lvl="2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so, where is the first substring described by the pattern?</a:t>
            </a:r>
          </a:p>
          <a:p>
            <a:pPr lvl="2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And, which capture groups matched where?</a:t>
            </a: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regex_replace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Replace: Transform all occurrences of a pattern in a string according to a given format</a:t>
            </a:r>
          </a:p>
          <a:p>
            <a:pPr lvl="2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Optional: Transform just the first occurrence</a:t>
            </a:r>
          </a:p>
          <a:p>
            <a:pPr lvl="2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Optional: Remove the non-transformed parts of the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regex</a:t>
            </a:r>
            <a:r>
              <a:rPr lang="en-US" dirty="0" smtClean="0"/>
              <a:t>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regex_iterator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Iterate through all occurrences of a pattern in a string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list&lt;T&gt;::iterator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node traversal in iterator form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regex_iterator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regex_search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iterator form</a:t>
            </a: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regex_token_iterator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Iterate through the capture groups of all occurrences of a pattern in a string</a:t>
            </a:r>
          </a:p>
          <a:p>
            <a:pPr lvl="2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down to one capture group of interest</a:t>
            </a:r>
          </a:p>
          <a:p>
            <a:pPr lvl="2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down to several capture groups of interest</a:t>
            </a:r>
          </a:p>
          <a:p>
            <a:pPr lvl="2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splitting: iterate through what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doesn't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match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Extremely powerful for 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itchFamily="49" charset="0"/>
              </a:rPr>
              <a:t>regex</a:t>
            </a:r>
            <a:r>
              <a:rPr lang="en-US" dirty="0" smtClean="0"/>
              <a:t> Typedefs: Because Typing</a:t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</a:rPr>
              <a:t>string::</a:t>
            </a:r>
            <a:r>
              <a:rPr lang="en-US" dirty="0" err="1" smtClean="0">
                <a:latin typeface="Consolas" pitchFamily="49" charset="0"/>
              </a:rPr>
              <a:t>const_iterator</a:t>
            </a:r>
            <a:r>
              <a:rPr lang="en-US" dirty="0" smtClean="0">
                <a:latin typeface="+mn-lt"/>
              </a:rPr>
              <a:t> Isn't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3900" y="2057400"/>
          <a:ext cx="7696200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90800"/>
                <a:gridCol w="510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Typedef</a:t>
                      </a: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 Name</a:t>
                      </a: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string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basic_string</a:t>
                      </a:r>
                      <a:r>
                        <a:rPr lang="en-US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&lt;char&gt;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regex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basic_regex</a:t>
                      </a:r>
                      <a:r>
                        <a:rPr lang="en-US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&lt;char&gt;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cmatch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match_results</a:t>
                      </a:r>
                      <a:r>
                        <a:rPr lang="en-US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&lt;const char *&gt;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smatch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match_results</a:t>
                      </a:r>
                      <a:r>
                        <a:rPr lang="en-US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&lt;string::</a:t>
                      </a:r>
                      <a:r>
                        <a:rPr lang="en-US" sz="18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const_iterator</a:t>
                      </a:r>
                      <a:r>
                        <a:rPr lang="en-US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csub_match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sub_match</a:t>
                      </a:r>
                      <a:r>
                        <a:rPr lang="en-US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&lt;const char *&gt;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ssub_match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sub_match</a:t>
                      </a:r>
                      <a:r>
                        <a:rPr lang="en-US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&lt;string::</a:t>
                      </a:r>
                      <a:r>
                        <a:rPr lang="en-US" sz="18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const_iterator</a:t>
                      </a:r>
                      <a:r>
                        <a:rPr lang="en-US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cregex_iterator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regex_iterator</a:t>
                      </a:r>
                      <a:r>
                        <a:rPr lang="en-US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&lt;const char *&gt;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sregex_iterator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regex_iterator</a:t>
                      </a:r>
                      <a:r>
                        <a:rPr lang="en-US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&lt;string::</a:t>
                      </a:r>
                      <a:r>
                        <a:rPr lang="en-US" sz="18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const_iterator</a:t>
                      </a:r>
                      <a:r>
                        <a:rPr lang="en-US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cregex_token_iterator</a:t>
                      </a:r>
                      <a:endParaRPr 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regex_token_iterator</a:t>
                      </a:r>
                      <a:r>
                        <a:rPr 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&lt;const char *&gt;</a:t>
                      </a:r>
                      <a:endParaRPr 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sregex_token_iterator</a:t>
                      </a:r>
                      <a:endParaRPr 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regex_token_iterator</a:t>
                      </a:r>
                      <a:r>
                        <a:rPr 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&lt;string::</a:t>
                      </a:r>
                      <a:r>
                        <a:rPr lang="en-US" sz="16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const_iterator</a:t>
                      </a:r>
                      <a:r>
                        <a:rPr 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  <a:endParaRPr 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9101</TotalTime>
  <Words>963</Words>
  <Application>Microsoft Office PowerPoint</Application>
  <PresentationFormat>On-screen Show (4:3)</PresentationFormat>
  <Paragraphs>181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regex</vt:lpstr>
      <vt:lpstr>regex: Flexible String Processing</vt:lpstr>
      <vt:lpstr>regex: Robust String Processing</vt:lpstr>
      <vt:lpstr>Regular Expression Overview</vt:lpstr>
      <vt:lpstr>What Grammars Can regex Use?</vt:lpstr>
      <vt:lpstr>regex Types</vt:lpstr>
      <vt:lpstr>regex Algorithms</vt:lpstr>
      <vt:lpstr>regex Iterators</vt:lpstr>
      <vt:lpstr>regex Typedefs: Because Typing string::const_iterator Isn't Fun</vt:lpstr>
      <vt:lpstr>regex_match(): Simple Matching</vt:lpstr>
      <vt:lpstr>regex_match(): Using match_results</vt:lpstr>
      <vt:lpstr>regex_search(): A Variant Of regex_match()</vt:lpstr>
      <vt:lpstr>regex_replace()</vt:lpstr>
      <vt:lpstr>Summary</vt:lpstr>
      <vt:lpstr>Resources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>Stephan T. Lavavej</dc:creator>
  <dc:description>Changed by Alon Fliess (cut)</dc:description>
  <cp:lastModifiedBy>alon</cp:lastModifiedBy>
  <cp:revision>410</cp:revision>
  <dcterms:created xsi:type="dcterms:W3CDTF">2007-06-22T23:31:23Z</dcterms:created>
  <dcterms:modified xsi:type="dcterms:W3CDTF">2008-06-24T01:03:38Z</dcterms:modified>
</cp:coreProperties>
</file>