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2" r:id="rId4"/>
    <p:sldId id="261" r:id="rId5"/>
    <p:sldId id="260" r:id="rId6"/>
    <p:sldId id="259" r:id="rId7"/>
    <p:sldId id="265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41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65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95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8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69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55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08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461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21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54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859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86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714125" y="1236494"/>
            <a:ext cx="9877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lvl="0" indent="-685800" algn="r" rtl="1">
              <a:buFont typeface="Wingdings" panose="05000000000000000000" pitchFamily="2" charset="2"/>
              <a:buChar char="ü"/>
            </a:pPr>
            <a:r>
              <a:rPr lang="ar-SA" sz="3600" dirty="0"/>
              <a:t>ما هو نظام تشغيل الحواسيب ؟</a:t>
            </a:r>
            <a:endParaRPr lang="ar-DZ" sz="3600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6250486" y="213739"/>
            <a:ext cx="5341393" cy="7509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4000" b="1" u="sng" dirty="0">
                <a:solidFill>
                  <a:srgbClr val="00B0F0"/>
                </a:solidFill>
              </a:rPr>
              <a:t>تغذية راجعة :</a:t>
            </a:r>
            <a:endParaRPr lang="en-US" sz="4000" b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25466" y="1882825"/>
            <a:ext cx="11366413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0" algn="r" rtl="1"/>
            <a:r>
              <a:rPr lang="ar-DZ" sz="2800" b="1" dirty="0">
                <a:solidFill>
                  <a:srgbClr val="FF0000"/>
                </a:solidFill>
              </a:rPr>
              <a:t>هو برنامج يسمح بتشغيل الحاسوب، و التحكم في العتاد، كما يسمح لنا بتشغيل برامج أخرى.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25466" y="2951142"/>
            <a:ext cx="1136641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ü"/>
            </a:pPr>
            <a:r>
              <a:rPr lang="ar-DZ" sz="3600" dirty="0">
                <a:latin typeface="Times New Roman" panose="02020603050405020304" pitchFamily="18" charset="0"/>
                <a:ea typeface="Calibri" panose="020F0502020204030204" pitchFamily="34" charset="0"/>
              </a:rPr>
              <a:t>أذكر أمثلة عن أنظمة التشغيل</a:t>
            </a:r>
            <a:endParaRPr lang="ar-DZ" sz="3600" dirty="0"/>
          </a:p>
        </p:txBody>
      </p:sp>
      <p:sp>
        <p:nvSpPr>
          <p:cNvPr id="6" name="Rectangle 5"/>
          <p:cNvSpPr/>
          <p:nvPr/>
        </p:nvSpPr>
        <p:spPr>
          <a:xfrm>
            <a:off x="1954058" y="3597473"/>
            <a:ext cx="96378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Tx/>
              <a:buChar char="-"/>
            </a:pPr>
            <a:r>
              <a:rPr lang="ar-DZ" sz="2800" b="1" dirty="0">
                <a:solidFill>
                  <a:srgbClr val="FF0000"/>
                </a:solidFill>
              </a:rPr>
              <a:t>الويندوز </a:t>
            </a:r>
            <a:r>
              <a:rPr lang="fr-FR" sz="2800" b="1" dirty="0" smtClean="0">
                <a:solidFill>
                  <a:srgbClr val="FF0000"/>
                </a:solidFill>
              </a:rPr>
              <a:t>WINDOWS     		</a:t>
            </a:r>
            <a:endParaRPr lang="fr-FR" sz="2800" b="1" dirty="0">
              <a:solidFill>
                <a:srgbClr val="FF0000"/>
              </a:solidFill>
            </a:endParaRPr>
          </a:p>
          <a:p>
            <a:pPr marL="457200" indent="-457200" algn="r" rtl="1">
              <a:buFontTx/>
              <a:buChar char="-"/>
            </a:pPr>
            <a:r>
              <a:rPr lang="ar-DZ" sz="2800" b="1" dirty="0">
                <a:solidFill>
                  <a:srgbClr val="FF0000"/>
                </a:solidFill>
              </a:rPr>
              <a:t>لينكس          </a:t>
            </a:r>
            <a:r>
              <a:rPr lang="ar-DZ" sz="2800" b="1" dirty="0" smtClean="0">
                <a:solidFill>
                  <a:srgbClr val="FF0000"/>
                </a:solidFill>
              </a:rPr>
              <a:t>    </a:t>
            </a:r>
            <a:r>
              <a:rPr lang="fr-FR" sz="2800" b="1" dirty="0" smtClean="0">
                <a:solidFill>
                  <a:srgbClr val="FF0000"/>
                </a:solidFill>
              </a:rPr>
              <a:t>  LINUX</a:t>
            </a:r>
            <a:endParaRPr lang="fr-FR" sz="2800" b="1" dirty="0">
              <a:solidFill>
                <a:srgbClr val="FF0000"/>
              </a:solidFill>
            </a:endParaRPr>
          </a:p>
          <a:p>
            <a:pPr marL="457200" indent="-457200" algn="r" rtl="1">
              <a:buFontTx/>
              <a:buChar char="-"/>
            </a:pPr>
            <a:r>
              <a:rPr lang="ar-DZ" sz="2800" b="1" dirty="0">
                <a:solidFill>
                  <a:srgbClr val="FF0000"/>
                </a:solidFill>
              </a:rPr>
              <a:t>ماك </a:t>
            </a:r>
            <a:r>
              <a:rPr lang="fr-FR" sz="2800" b="1" dirty="0" smtClean="0">
                <a:solidFill>
                  <a:srgbClr val="FF0000"/>
                </a:solidFill>
              </a:rPr>
              <a:t>MAC                      </a:t>
            </a:r>
            <a:endParaRPr lang="ar-DZ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82373" y="1047326"/>
            <a:ext cx="9717143" cy="738936"/>
          </a:xfrm>
        </p:spPr>
        <p:txBody>
          <a:bodyPr>
            <a:noAutofit/>
          </a:bodyPr>
          <a:lstStyle/>
          <a:p>
            <a:pPr algn="r" rtl="1"/>
            <a:r>
              <a:rPr lang="ar-SA" sz="4000" b="1" u="sng" dirty="0" smtClean="0">
                <a:solidFill>
                  <a:srgbClr val="FF0000"/>
                </a:solidFill>
              </a:rPr>
              <a:t> </a:t>
            </a:r>
            <a:r>
              <a:rPr lang="fr-FR" sz="4000" dirty="0"/>
              <a:t/>
            </a:r>
            <a:br>
              <a:rPr lang="fr-FR" sz="4000" dirty="0"/>
            </a:br>
            <a:r>
              <a:rPr lang="fr-FR" sz="4000" b="1" dirty="0"/>
              <a:t/>
            </a:r>
            <a:br>
              <a:rPr lang="fr-FR" sz="4000" b="1" dirty="0"/>
            </a:br>
            <a:endParaRPr lang="fr-FR" sz="4000" b="1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919536" y="5957010"/>
            <a:ext cx="98799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3600" b="1" dirty="0">
                <a:latin typeface="Times New Roman" pitchFamily="18" charset="0"/>
                <a:ea typeface="Times New Roman" pitchFamily="18" charset="0"/>
                <a:cs typeface="+mj-cs"/>
              </a:rPr>
              <a:t>نسمي هذه الصورة </a:t>
            </a:r>
            <a:r>
              <a:rPr lang="ar-SA" sz="3600" b="1" dirty="0" smtClean="0">
                <a:latin typeface="Times New Roman" pitchFamily="18" charset="0"/>
                <a:ea typeface="Times New Roman" pitchFamily="18" charset="0"/>
                <a:cs typeface="+mj-cs"/>
              </a:rPr>
              <a:t>بالواجهة</a:t>
            </a:r>
            <a:r>
              <a:rPr lang="ar-DZ" sz="3600" b="1" dirty="0" smtClean="0">
                <a:latin typeface="Times New Roman" pitchFamily="18" charset="0"/>
                <a:ea typeface="Times New Roman" pitchFamily="18" charset="0"/>
                <a:cs typeface="+mj-cs"/>
              </a:rPr>
              <a:t>، </a:t>
            </a:r>
            <a:r>
              <a:rPr lang="ar-SA" sz="3600" b="1" dirty="0" smtClean="0">
                <a:latin typeface="Arial" pitchFamily="34" charset="0"/>
                <a:ea typeface="Times New Roman" pitchFamily="18" charset="0"/>
                <a:cs typeface="+mj-cs"/>
              </a:rPr>
              <a:t>ممّا تتكون </a:t>
            </a:r>
            <a:r>
              <a:rPr lang="ar-DZ" sz="3600" b="1" dirty="0">
                <a:latin typeface="Arial" pitchFamily="34" charset="0"/>
                <a:ea typeface="Times New Roman" pitchFamily="18" charset="0"/>
                <a:cs typeface="+mj-cs"/>
              </a:rPr>
              <a:t>؟</a:t>
            </a:r>
            <a:endParaRPr lang="fr-FR" sz="3600" b="1" dirty="0">
              <a:latin typeface="Arial" pitchFamily="34" charset="0"/>
              <a:cs typeface="+mj-cs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99" y="1070054"/>
            <a:ext cx="8394548" cy="47196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00831" y="13328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ar-DZ" sz="4000" b="1" u="sng" dirty="0" smtClean="0">
                <a:solidFill>
                  <a:srgbClr val="00B050"/>
                </a:solidFill>
                <a:cs typeface="+mj-cs"/>
              </a:rPr>
              <a:t>الوضعية</a:t>
            </a:r>
            <a:r>
              <a:rPr lang="ar-DZ" sz="4000" u="sng" dirty="0" smtClean="0">
                <a:solidFill>
                  <a:srgbClr val="00B050"/>
                </a:solidFill>
                <a:cs typeface="+mj-cs"/>
              </a:rPr>
              <a:t> </a:t>
            </a:r>
            <a:r>
              <a:rPr lang="ar-DZ" sz="4000" b="1" u="sng" dirty="0" err="1" smtClean="0">
                <a:solidFill>
                  <a:srgbClr val="00B050"/>
                </a:solidFill>
                <a:cs typeface="+mj-cs"/>
              </a:rPr>
              <a:t>الإنطلاقية</a:t>
            </a:r>
            <a:r>
              <a:rPr lang="ar-DZ" sz="4000" b="1" u="sng" dirty="0" smtClean="0">
                <a:solidFill>
                  <a:srgbClr val="00B050"/>
                </a:solidFill>
                <a:cs typeface="+mj-cs"/>
              </a:rPr>
              <a:t> :</a:t>
            </a:r>
            <a:r>
              <a:rPr lang="ar-DZ" sz="4400" b="1" dirty="0" smtClean="0">
                <a:solidFill>
                  <a:srgbClr val="00B050"/>
                </a:solidFill>
                <a:cs typeface="+mj-cs"/>
              </a:rPr>
              <a:t> </a:t>
            </a:r>
            <a:r>
              <a:rPr lang="ar-SA" sz="3600" b="1" dirty="0" smtClean="0">
                <a:cs typeface="+mj-cs"/>
              </a:rPr>
              <a:t>بعد </a:t>
            </a:r>
            <a:r>
              <a:rPr lang="ar-SA" sz="3600" b="1" dirty="0">
                <a:cs typeface="+mj-cs"/>
              </a:rPr>
              <a:t>تشغيل الحاسوب تظهر هذه الصورة</a:t>
            </a:r>
            <a:r>
              <a:rPr lang="ar-DZ" sz="3600" b="1" dirty="0">
                <a:cs typeface="+mj-cs"/>
              </a:rPr>
              <a:t> </a:t>
            </a:r>
            <a:endParaRPr lang="ar-DZ" sz="4400" b="1" u="sng" dirty="0">
              <a:solidFill>
                <a:srgbClr val="00B05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036668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" y="78747"/>
            <a:ext cx="11887200" cy="6203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r>
              <a:rPr lang="ar-DZ" sz="32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ar-DZ" sz="3200" b="1" u="sng" dirty="0" smtClean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r" rtl="1" fontAlgn="ctr">
              <a:buFont typeface="Wingdings" panose="05000000000000000000" pitchFamily="2" charset="2"/>
              <a:buChar char="§"/>
            </a:pPr>
            <a:r>
              <a:rPr lang="ar-DZ" sz="3200" b="1" u="sng" dirty="0">
                <a:solidFill>
                  <a:srgbClr val="00B050"/>
                </a:solidFill>
              </a:rPr>
              <a:t>سطح المكتب </a:t>
            </a:r>
            <a:r>
              <a:rPr lang="fr-FR" sz="3200" b="1" u="sng" dirty="0">
                <a:solidFill>
                  <a:srgbClr val="00B050"/>
                </a:solidFill>
              </a:rPr>
              <a:t>Bureau</a:t>
            </a:r>
            <a:r>
              <a:rPr lang="ar-DZ" sz="3200" b="1" u="sng" dirty="0">
                <a:solidFill>
                  <a:srgbClr val="00B050"/>
                </a:solidFill>
              </a:rPr>
              <a:t> </a:t>
            </a:r>
            <a:r>
              <a:rPr lang="fr-FR" sz="3200" b="1" u="sng" dirty="0">
                <a:solidFill>
                  <a:srgbClr val="00B050"/>
                </a:solidFill>
              </a:rPr>
              <a:t>:</a:t>
            </a:r>
            <a:endParaRPr lang="ar-DZ" sz="3200" dirty="0">
              <a:solidFill>
                <a:srgbClr val="00B050"/>
              </a:solidFill>
            </a:endParaRPr>
          </a:p>
          <a:p>
            <a:pPr marL="457200" indent="-457200" algn="r" rtl="1" fontAlgn="ctr">
              <a:buFont typeface="Wingdings" panose="05000000000000000000" pitchFamily="2" charset="2"/>
              <a:buChar char="§"/>
            </a:pPr>
            <a:r>
              <a:rPr lang="ar-DZ" sz="3200" b="1" u="sng" dirty="0">
                <a:solidFill>
                  <a:srgbClr val="00B050"/>
                </a:solidFill>
              </a:rPr>
              <a:t>الأيقونات </a:t>
            </a:r>
            <a:r>
              <a:rPr lang="fr-FR" sz="3200" b="1" u="sng" dirty="0">
                <a:solidFill>
                  <a:srgbClr val="00B050"/>
                </a:solidFill>
              </a:rPr>
              <a:t> Icônes</a:t>
            </a:r>
            <a:r>
              <a:rPr lang="ar-DZ" sz="3200" b="1" u="sng" dirty="0">
                <a:solidFill>
                  <a:srgbClr val="00B050"/>
                </a:solidFill>
              </a:rPr>
              <a:t>:</a:t>
            </a:r>
            <a:endParaRPr lang="ar-DZ" sz="3200" dirty="0">
              <a:solidFill>
                <a:srgbClr val="00B050"/>
              </a:solidFill>
            </a:endParaRPr>
          </a:p>
          <a:p>
            <a:pPr marL="457200" indent="-457200" algn="r" rtl="1" fontAlgn="ctr">
              <a:buFont typeface="Wingdings" panose="05000000000000000000" pitchFamily="2" charset="2"/>
              <a:buChar char="§"/>
            </a:pPr>
            <a:r>
              <a:rPr lang="ar-DZ" sz="3200" b="1" u="sng" dirty="0">
                <a:solidFill>
                  <a:srgbClr val="00B050"/>
                </a:solidFill>
              </a:rPr>
              <a:t>شريط المهام </a:t>
            </a:r>
            <a:r>
              <a:rPr lang="fr-FR" sz="3200" b="1" u="sng" dirty="0">
                <a:solidFill>
                  <a:srgbClr val="00B050"/>
                </a:solidFill>
              </a:rPr>
              <a:t>Barre des taches</a:t>
            </a:r>
            <a:r>
              <a:rPr lang="ar-DZ" sz="3200" b="1" u="sng" dirty="0">
                <a:solidFill>
                  <a:srgbClr val="00B050"/>
                </a:solidFill>
              </a:rPr>
              <a:t> :</a:t>
            </a:r>
            <a:endParaRPr lang="ar-DZ" sz="3200" dirty="0">
              <a:solidFill>
                <a:srgbClr val="00B050"/>
              </a:solidFill>
            </a:endParaRPr>
          </a:p>
          <a:p>
            <a:pPr algn="r" rtl="1" fontAlgn="ctr"/>
            <a:r>
              <a:rPr lang="ar-DZ" sz="3200" b="1" dirty="0"/>
              <a:t> </a:t>
            </a:r>
            <a:endParaRPr lang="ar-DZ" sz="3200" dirty="0"/>
          </a:p>
          <a:p>
            <a:pPr marL="457200" indent="-457200" algn="r" rtl="1" fontAlgn="ctr">
              <a:buFont typeface="Arial" panose="020B0604020202020204" pitchFamily="34" charset="0"/>
              <a:buChar char="•"/>
            </a:pPr>
            <a:r>
              <a:rPr lang="ar-SA" sz="3200" b="1" dirty="0"/>
              <a:t>هي رموز صغيرة تمثل البرامج، الملفات، المجلدات أو الأدوات في نظام التشغيل، وتظهر على شاشة الحاسوب (على سطح المكتب أو في شريط المهام أو داخل النوافذ) لتسهيل التفاعل مع النظام</a:t>
            </a:r>
            <a:r>
              <a:rPr lang="fr-FR" sz="3200" b="1" dirty="0"/>
              <a:t>.</a:t>
            </a:r>
            <a:endParaRPr lang="ar-DZ" sz="3200" dirty="0"/>
          </a:p>
          <a:p>
            <a:pPr marL="457200" indent="-457200" algn="r" rtl="1" fontAlgn="ctr">
              <a:buFont typeface="Arial" panose="020B0604020202020204" pitchFamily="34" charset="0"/>
              <a:buChar char="•"/>
            </a:pPr>
            <a:r>
              <a:rPr lang="ar-SA" sz="3200" b="1" dirty="0"/>
              <a:t>هو الشاشة الرئيسية التي تظهر عند تشغيل الكمبيوتر، ويحتوي على أيقونات تمثل البرامج والملفات والمجلدات، كما يمكن تغيير خلفيته حسب الرغبة</a:t>
            </a:r>
            <a:r>
              <a:rPr lang="fr-FR" sz="3200" b="1" dirty="0"/>
              <a:t>.</a:t>
            </a:r>
            <a:endParaRPr lang="ar-DZ" sz="3200" dirty="0"/>
          </a:p>
          <a:p>
            <a:pPr marL="457200" indent="-457200" algn="r" rtl="1" fontAlgn="ctr">
              <a:buFont typeface="Arial" panose="020B0604020202020204" pitchFamily="34" charset="0"/>
              <a:buChar char="•"/>
            </a:pPr>
            <a:r>
              <a:rPr lang="ar-DZ" sz="3200" b="1" dirty="0"/>
              <a:t>يمتد أفقيا أسفل الشاشة، يحتوى على الزر ابدأ </a:t>
            </a:r>
            <a:r>
              <a:rPr lang="fr-FR" sz="3200" b="1" dirty="0"/>
              <a:t>Démarrer</a:t>
            </a:r>
            <a:r>
              <a:rPr lang="ar-DZ" sz="3200" b="1" dirty="0"/>
              <a:t> ، الساعة، التاريخ، أداة ضبط اللغة و البرامج المفتوحة.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72380"/>
            <a:ext cx="1184962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lvl="0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lang="ar-DZ" sz="3200" b="1" u="sng" dirty="0" smtClean="0">
                <a:solidFill>
                  <a:srgbClr val="FF0000"/>
                </a:solidFill>
              </a:rPr>
              <a:t>واجهة </a:t>
            </a:r>
            <a:r>
              <a:rPr lang="ar-DZ" sz="3200" b="1" u="sng" dirty="0">
                <a:solidFill>
                  <a:srgbClr val="FF0000"/>
                </a:solidFill>
              </a:rPr>
              <a:t>نظام التشغيل :</a:t>
            </a: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3200" dirty="0"/>
              <a:t>هي ما يظهر على شاشة الكمبيوتر عند تشغيله، ونستخدمها لإعطاء الأوامر للحاسوب باستخدام الفأرة ولوحة المفاتيح.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711" y="1842040"/>
            <a:ext cx="61722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66700" y="352487"/>
            <a:ext cx="11626851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lvl="0" indent="-571500" algn="r" rtl="1">
              <a:buFont typeface="+mj-lt"/>
              <a:buAutoNum type="romanUcPeriod" startAt="2"/>
            </a:pPr>
            <a:r>
              <a:rPr lang="ar-DZ" sz="3600" b="1" u="sng" dirty="0" smtClean="0">
                <a:solidFill>
                  <a:srgbClr val="FF0000"/>
                </a:solidFill>
              </a:rPr>
              <a:t>مكونات </a:t>
            </a:r>
            <a:r>
              <a:rPr lang="ar-DZ" sz="3600" b="1" u="sng" dirty="0">
                <a:solidFill>
                  <a:srgbClr val="FF0000"/>
                </a:solidFill>
              </a:rPr>
              <a:t>واجهة </a:t>
            </a:r>
            <a:r>
              <a:rPr lang="ar-DZ" sz="3600" b="1" u="sng" dirty="0" smtClean="0">
                <a:solidFill>
                  <a:srgbClr val="FF0000"/>
                </a:solidFill>
              </a:rPr>
              <a:t>ويندوز</a:t>
            </a:r>
            <a:r>
              <a:rPr lang="fr-FR" sz="3600" b="1" u="sng" dirty="0" smtClean="0">
                <a:solidFill>
                  <a:srgbClr val="FF0000"/>
                </a:solidFill>
              </a:rPr>
              <a:t>: Windows </a:t>
            </a:r>
            <a:endParaRPr lang="fr-FR" sz="3600" b="1" u="sng" dirty="0">
              <a:solidFill>
                <a:srgbClr val="FF0000"/>
              </a:solidFill>
            </a:endParaRPr>
          </a:p>
          <a:p>
            <a:pPr lvl="0" algn="r" rtl="1"/>
            <a:endParaRPr lang="fr-FR" sz="3600" b="1" u="sng" dirty="0">
              <a:solidFill>
                <a:srgbClr val="FF0000"/>
              </a:solidFill>
            </a:endParaRP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00B050"/>
                </a:solidFill>
              </a:rPr>
              <a:t>سطح </a:t>
            </a:r>
            <a:r>
              <a:rPr lang="ar-DZ" sz="3600" b="1" u="sng" dirty="0">
                <a:solidFill>
                  <a:srgbClr val="00B050"/>
                </a:solidFill>
              </a:rPr>
              <a:t>المكتب </a:t>
            </a:r>
            <a:r>
              <a:rPr lang="fr-FR" sz="3600" b="1" u="sng" dirty="0" smtClean="0">
                <a:solidFill>
                  <a:srgbClr val="00B050"/>
                </a:solidFill>
              </a:rPr>
              <a:t>: Bureau</a:t>
            </a:r>
          </a:p>
          <a:p>
            <a:pPr lvl="1" algn="r" rtl="1"/>
            <a:r>
              <a:rPr lang="ar-DZ" sz="3600" dirty="0" smtClean="0"/>
              <a:t>هو الشاشة الرئيسية التي تظهر عند تشغيل الكمبيوتر، ويحتوي على أيقونات تمثل البرامج والملفات والمجلدات، كما يمكن تغيير خلفيته حسب الرغبة.</a:t>
            </a:r>
          </a:p>
          <a:p>
            <a:pPr lvl="1" algn="r" rtl="1"/>
            <a:endParaRPr lang="ar-DZ" sz="3600" b="1" dirty="0">
              <a:solidFill>
                <a:srgbClr val="FF0000"/>
              </a:solidFill>
            </a:endParaRPr>
          </a:p>
          <a:p>
            <a:pPr lvl="1" algn="r" rtl="1"/>
            <a:r>
              <a:rPr lang="ar-DZ" sz="3600" b="1" u="sng" dirty="0" smtClean="0">
                <a:solidFill>
                  <a:srgbClr val="00B050"/>
                </a:solidFill>
              </a:rPr>
              <a:t>2. الأيقونات </a:t>
            </a:r>
            <a:r>
              <a:rPr lang="fr-FR" sz="3600" b="1" u="sng" dirty="0" smtClean="0">
                <a:solidFill>
                  <a:srgbClr val="00B050"/>
                </a:solidFill>
              </a:rPr>
              <a:t>: Icônes</a:t>
            </a:r>
          </a:p>
          <a:p>
            <a:pPr lvl="1" algn="r" rtl="1"/>
            <a:r>
              <a:rPr lang="ar-DZ" sz="3600" dirty="0" smtClean="0"/>
              <a:t>ي </a:t>
            </a:r>
            <a:r>
              <a:rPr lang="ar-DZ" sz="3600" dirty="0"/>
              <a:t>رموز صغيرة تمثل البرامج، الملفات، المجلدات أو الأدوات في نظام التشغيل، وتظهر على شاشة الحاسوب (على سطح المكتب أو في شريط المهام أو داخل النوافذ) لتسهيل التفاعل مع النظام</a:t>
            </a:r>
            <a:r>
              <a:rPr lang="ar-DZ" sz="3600" dirty="0" smtClean="0"/>
              <a:t>.</a:t>
            </a:r>
            <a:endParaRPr lang="ar-DZ" sz="3600" dirty="0"/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384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914400" lvl="1" indent="-457200" algn="r" rtl="1">
              <a:buFont typeface="Wingdings" panose="05000000000000000000" pitchFamily="2" charset="2"/>
              <a:buChar char="v"/>
            </a:pPr>
            <a:r>
              <a:rPr lang="ar-DZ" sz="3600" b="1" u="sng" dirty="0" smtClean="0">
                <a:solidFill>
                  <a:srgbClr val="00B0F0"/>
                </a:solidFill>
                <a:cs typeface="+mj-cs"/>
              </a:rPr>
              <a:t>أنواع </a:t>
            </a:r>
            <a:r>
              <a:rPr lang="ar-DZ" sz="3600" b="1" u="sng" dirty="0">
                <a:solidFill>
                  <a:srgbClr val="00B0F0"/>
                </a:solidFill>
                <a:cs typeface="+mj-cs"/>
              </a:rPr>
              <a:t>الأيقونات :</a:t>
            </a:r>
          </a:p>
          <a:p>
            <a:pPr lvl="2" algn="r" rtl="1"/>
            <a:r>
              <a:rPr lang="ar-DZ" sz="3600" b="1" u="sng" dirty="0" smtClean="0">
                <a:solidFill>
                  <a:srgbClr val="00B0F0"/>
                </a:solidFill>
                <a:cs typeface="+mj-cs"/>
              </a:rPr>
              <a:t>• أيقونات </a:t>
            </a:r>
            <a:r>
              <a:rPr lang="ar-DZ" sz="3600" b="1" u="sng" dirty="0">
                <a:solidFill>
                  <a:srgbClr val="00B0F0"/>
                </a:solidFill>
                <a:cs typeface="+mj-cs"/>
              </a:rPr>
              <a:t>النظام:</a:t>
            </a:r>
            <a:r>
              <a:rPr lang="ar-DZ" sz="3600" b="1" dirty="0">
                <a:solidFill>
                  <a:srgbClr val="00B0F0"/>
                </a:solidFill>
                <a:cs typeface="+mj-cs"/>
              </a:rPr>
              <a:t>  </a:t>
            </a:r>
            <a:r>
              <a:rPr lang="ar-DZ" sz="3600" dirty="0">
                <a:cs typeface="+mj-cs"/>
              </a:rPr>
              <a:t>تمثل أدوات النظام مثل سلة المهملات .</a:t>
            </a:r>
            <a:r>
              <a:rPr lang="fr-FR" sz="3600" dirty="0">
                <a:cs typeface="+mj-cs"/>
              </a:rPr>
              <a:t>Corbeille</a:t>
            </a:r>
          </a:p>
          <a:p>
            <a:pPr lvl="2" algn="r" rtl="1"/>
            <a:r>
              <a:rPr lang="fr-FR" sz="3600" b="1" u="sng" dirty="0">
                <a:solidFill>
                  <a:srgbClr val="00B0F0"/>
                </a:solidFill>
                <a:cs typeface="+mj-cs"/>
              </a:rPr>
              <a:t>•	</a:t>
            </a:r>
            <a:r>
              <a:rPr lang="ar-DZ" sz="3600" b="1" u="sng" dirty="0" smtClean="0">
                <a:solidFill>
                  <a:srgbClr val="00B0F0"/>
                </a:solidFill>
                <a:cs typeface="+mj-cs"/>
              </a:rPr>
              <a:t> أيقونات </a:t>
            </a:r>
            <a:r>
              <a:rPr lang="ar-DZ" sz="3600" b="1" u="sng" dirty="0">
                <a:solidFill>
                  <a:srgbClr val="00B0F0"/>
                </a:solidFill>
                <a:cs typeface="+mj-cs"/>
              </a:rPr>
              <a:t>البرامج:</a:t>
            </a:r>
            <a:r>
              <a:rPr lang="ar-DZ" sz="3600" b="1" dirty="0">
                <a:solidFill>
                  <a:srgbClr val="00B0F0"/>
                </a:solidFill>
                <a:cs typeface="+mj-cs"/>
              </a:rPr>
              <a:t>  </a:t>
            </a:r>
            <a:r>
              <a:rPr lang="ar-DZ" sz="3600" dirty="0">
                <a:cs typeface="+mj-cs"/>
              </a:rPr>
              <a:t>تمثل البرامج المثبتة مثل برنامج الرسام </a:t>
            </a:r>
            <a:r>
              <a:rPr lang="fr-FR" sz="3600" dirty="0" err="1" smtClean="0">
                <a:cs typeface="+mj-cs"/>
              </a:rPr>
              <a:t>Paint</a:t>
            </a:r>
            <a:endParaRPr lang="fr-FR" sz="3600" dirty="0">
              <a:cs typeface="+mj-cs"/>
            </a:endParaRPr>
          </a:p>
          <a:p>
            <a:pPr lvl="2" algn="r" rtl="1"/>
            <a:r>
              <a:rPr lang="fr-FR" sz="3600" b="1" u="sng" dirty="0">
                <a:solidFill>
                  <a:srgbClr val="00B0F0"/>
                </a:solidFill>
                <a:cs typeface="+mj-cs"/>
              </a:rPr>
              <a:t>•	</a:t>
            </a:r>
            <a:r>
              <a:rPr lang="ar-DZ" sz="3600" b="1" u="sng" dirty="0" smtClean="0">
                <a:solidFill>
                  <a:srgbClr val="00B0F0"/>
                </a:solidFill>
                <a:cs typeface="+mj-cs"/>
              </a:rPr>
              <a:t> أيقونات </a:t>
            </a:r>
            <a:r>
              <a:rPr lang="ar-DZ" sz="3600" b="1" u="sng" dirty="0">
                <a:solidFill>
                  <a:srgbClr val="00B0F0"/>
                </a:solidFill>
                <a:cs typeface="+mj-cs"/>
              </a:rPr>
              <a:t>الاختصارات:</a:t>
            </a:r>
            <a:r>
              <a:rPr lang="ar-DZ" sz="3600" b="1" dirty="0">
                <a:solidFill>
                  <a:srgbClr val="00B0F0"/>
                </a:solidFill>
                <a:cs typeface="+mj-cs"/>
              </a:rPr>
              <a:t>  </a:t>
            </a:r>
            <a:r>
              <a:rPr lang="ar-DZ" sz="3600" dirty="0">
                <a:cs typeface="+mj-cs"/>
              </a:rPr>
              <a:t>تمثل اختصارات للوصول السريع و تتميز بوجود سهم صغير في أسفلها مثل اختصار لبرنامج.</a:t>
            </a:r>
          </a:p>
          <a:p>
            <a:pPr lvl="2" algn="r" rtl="1"/>
            <a:r>
              <a:rPr lang="ar-DZ" sz="3600" b="1" u="sng" dirty="0" smtClean="0">
                <a:solidFill>
                  <a:srgbClr val="00B0F0"/>
                </a:solidFill>
                <a:cs typeface="+mj-cs"/>
              </a:rPr>
              <a:t>• </a:t>
            </a:r>
            <a:r>
              <a:rPr lang="ar-DZ" sz="3600" b="1" u="sng" dirty="0">
                <a:solidFill>
                  <a:srgbClr val="00B0F0"/>
                </a:solidFill>
                <a:cs typeface="+mj-cs"/>
              </a:rPr>
              <a:t>	أيقونات الملفات:</a:t>
            </a:r>
            <a:r>
              <a:rPr lang="ar-DZ" sz="3600" b="1" dirty="0">
                <a:solidFill>
                  <a:srgbClr val="00B0F0"/>
                </a:solidFill>
                <a:cs typeface="+mj-cs"/>
              </a:rPr>
              <a:t>  </a:t>
            </a:r>
            <a:r>
              <a:rPr lang="ar-DZ" sz="3600" dirty="0">
                <a:cs typeface="+mj-cs"/>
              </a:rPr>
              <a:t>تمثل الملفات مثل صورة أو فيديو.</a:t>
            </a:r>
          </a:p>
          <a:p>
            <a:pPr lvl="2" algn="r" rtl="1"/>
            <a:r>
              <a:rPr lang="ar-DZ" sz="3600" b="1" u="sng" dirty="0" smtClean="0">
                <a:solidFill>
                  <a:srgbClr val="00B0F0"/>
                </a:solidFill>
                <a:cs typeface="+mj-cs"/>
              </a:rPr>
              <a:t>• </a:t>
            </a:r>
            <a:r>
              <a:rPr lang="ar-DZ" sz="3600" b="1" u="sng" dirty="0">
                <a:solidFill>
                  <a:srgbClr val="00B0F0"/>
                </a:solidFill>
                <a:cs typeface="+mj-cs"/>
              </a:rPr>
              <a:t>	أيقونات المجلدات:</a:t>
            </a:r>
            <a:r>
              <a:rPr lang="ar-DZ" sz="3600" b="1" dirty="0">
                <a:solidFill>
                  <a:srgbClr val="00B0F0"/>
                </a:solidFill>
                <a:cs typeface="+mj-cs"/>
              </a:rPr>
              <a:t>  </a:t>
            </a:r>
            <a:r>
              <a:rPr lang="ar-DZ" sz="3600" dirty="0">
                <a:cs typeface="+mj-cs"/>
              </a:rPr>
              <a:t>تمثل المجلدات.</a:t>
            </a:r>
          </a:p>
          <a:p>
            <a:pPr lvl="2" algn="r" rtl="1"/>
            <a:endParaRPr lang="ar-DZ" sz="3600" b="1" dirty="0">
              <a:cs typeface="+mj-cs"/>
            </a:endParaRPr>
          </a:p>
          <a:p>
            <a:pPr marL="1657350" lvl="2" indent="-742950" algn="r" rtl="1">
              <a:buAutoNum type="arabicPeriod" startAt="3"/>
            </a:pPr>
            <a:r>
              <a:rPr lang="ar-DZ" sz="3600" b="1" u="sng" dirty="0" smtClean="0">
                <a:solidFill>
                  <a:srgbClr val="00B050"/>
                </a:solidFill>
                <a:cs typeface="+mj-cs"/>
              </a:rPr>
              <a:t>شريط </a:t>
            </a:r>
            <a:r>
              <a:rPr lang="ar-DZ" sz="3600" b="1" u="sng" dirty="0">
                <a:solidFill>
                  <a:srgbClr val="00B050"/>
                </a:solidFill>
                <a:cs typeface="+mj-cs"/>
              </a:rPr>
              <a:t>المهام </a:t>
            </a:r>
            <a:r>
              <a:rPr lang="fr-FR" sz="3600" b="1" u="sng" dirty="0" smtClean="0">
                <a:solidFill>
                  <a:srgbClr val="00B050"/>
                </a:solidFill>
                <a:cs typeface="+mj-cs"/>
              </a:rPr>
              <a:t>: Barre </a:t>
            </a:r>
            <a:r>
              <a:rPr lang="fr-FR" sz="3600" b="1" u="sng" dirty="0">
                <a:solidFill>
                  <a:srgbClr val="00B050"/>
                </a:solidFill>
                <a:cs typeface="+mj-cs"/>
              </a:rPr>
              <a:t>des </a:t>
            </a:r>
            <a:r>
              <a:rPr lang="fr-FR" sz="3600" b="1" u="sng" dirty="0" smtClean="0">
                <a:solidFill>
                  <a:srgbClr val="00B050"/>
                </a:solidFill>
                <a:cs typeface="+mj-cs"/>
              </a:rPr>
              <a:t>taches</a:t>
            </a:r>
            <a:endParaRPr lang="fr-FR" sz="3600" b="1" u="sng" dirty="0">
              <a:solidFill>
                <a:srgbClr val="00B050"/>
              </a:solidFill>
              <a:cs typeface="+mj-cs"/>
            </a:endParaRPr>
          </a:p>
          <a:p>
            <a:pPr lvl="2" algn="r" rtl="1"/>
            <a:r>
              <a:rPr lang="ar-DZ" sz="3600" dirty="0" smtClean="0">
                <a:cs typeface="+mj-cs"/>
              </a:rPr>
              <a:t>يمتد </a:t>
            </a:r>
            <a:r>
              <a:rPr lang="ar-DZ" sz="3600" dirty="0">
                <a:cs typeface="+mj-cs"/>
              </a:rPr>
              <a:t>أفقيا أسفل الشاشة، يحتوى على الزر ابدأ </a:t>
            </a:r>
            <a:r>
              <a:rPr lang="fr-FR" sz="3600" dirty="0">
                <a:cs typeface="+mj-cs"/>
              </a:rPr>
              <a:t>Démarrer ، </a:t>
            </a:r>
            <a:r>
              <a:rPr lang="ar-DZ" sz="3600" dirty="0">
                <a:cs typeface="+mj-cs"/>
              </a:rPr>
              <a:t>الساعة، التاريخ، أداة ضبط اللغة و البرامج </a:t>
            </a:r>
            <a:r>
              <a:rPr lang="ar-DZ" sz="3600" dirty="0" smtClean="0">
                <a:cs typeface="+mj-cs"/>
              </a:rPr>
              <a:t>المفتوحة</a:t>
            </a:r>
            <a:r>
              <a:rPr lang="ar-DZ" sz="3600" dirty="0">
                <a:cs typeface="+mj-cs"/>
              </a:rPr>
              <a:t>.</a:t>
            </a:r>
            <a:endParaRPr lang="en-US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1950" y="209551"/>
            <a:ext cx="116205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4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j-cs"/>
              </a:rPr>
              <a:t>تدريب</a:t>
            </a:r>
          </a:p>
          <a:p>
            <a:pPr algn="r" rtl="1"/>
            <a:endParaRPr lang="ar-DZ" sz="4400" b="1" u="sng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قم </a:t>
            </a:r>
            <a:r>
              <a:rPr lang="ar-DZ" sz="3600" dirty="0">
                <a:cs typeface="+mj-cs"/>
              </a:rPr>
              <a:t>بتشغيل الحاسوب.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حاول </a:t>
            </a:r>
            <a:r>
              <a:rPr lang="ar-DZ" sz="3600" dirty="0">
                <a:cs typeface="+mj-cs"/>
              </a:rPr>
              <a:t>التعرف على عناصر الواجهة المدروسة في هذه الحصة.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القيام </a:t>
            </a:r>
            <a:r>
              <a:rPr lang="ar-DZ" sz="3600" dirty="0">
                <a:cs typeface="+mj-cs"/>
              </a:rPr>
              <a:t>ببعض العمليات على الأيقونة ليتمكن المتعلم من التحكم بالفأرة (فتح أيقونة بالضغط مرتين، سحب أيقونة، استعمال الزر الأيمن للفأرة ....)</a:t>
            </a:r>
          </a:p>
        </p:txBody>
      </p:sp>
    </p:spTree>
    <p:extLst>
      <p:ext uri="{BB962C8B-B14F-4D97-AF65-F5344CB8AC3E}">
        <p14:creationId xmlns:p14="http://schemas.microsoft.com/office/powerpoint/2010/main" val="73917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209</Words>
  <Application>Microsoft Office PowerPoint</Application>
  <PresentationFormat>Grand écran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   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141</cp:revision>
  <dcterms:created xsi:type="dcterms:W3CDTF">2024-02-06T22:26:16Z</dcterms:created>
  <dcterms:modified xsi:type="dcterms:W3CDTF">2025-01-20T16:10:14Z</dcterms:modified>
</cp:coreProperties>
</file>