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65F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6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1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8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22/01/2025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620688"/>
            <a:ext cx="11269344" cy="207588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ar-DZ" sz="3600" b="1" u="sng" dirty="0" smtClean="0">
              <a:solidFill>
                <a:srgbClr val="00B0F0"/>
              </a:solidFill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endParaRPr lang="fr-FR" sz="3600" b="1" u="sng" dirty="0" smtClean="0">
              <a:solidFill>
                <a:srgbClr val="00B0F0"/>
              </a:solidFill>
            </a:endParaRPr>
          </a:p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S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ما هي مختلف عناصر الواجهة التي رأيناها سابقا </a:t>
            </a:r>
            <a:r>
              <a:rPr lang="ar-SA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؟</a:t>
            </a:r>
            <a:endParaRPr lang="ar-DZ" sz="3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67544" y="2981194"/>
            <a:ext cx="11269344" cy="645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ar-DZ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سطح </a:t>
            </a:r>
            <a:r>
              <a:rPr lang="ar-DZ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المكتب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7490564" y="3626307"/>
            <a:ext cx="4246324" cy="6451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ar-DZ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الأيقونات</a:t>
            </a:r>
            <a:endParaRPr lang="ar-DZ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895595" y="4270202"/>
            <a:ext cx="784129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2" indent="-571500" algn="r" rtl="1">
              <a:buFont typeface="Wingdings" panose="05000000000000000000" pitchFamily="2" charset="2"/>
              <a:buChar char="ü"/>
            </a:pPr>
            <a:r>
              <a:rPr lang="ar-DZ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شريط </a:t>
            </a:r>
            <a:r>
              <a:rPr lang="ar-DZ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المهام</a:t>
            </a:r>
            <a:endParaRPr lang="ar-D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0831" y="2057633"/>
            <a:ext cx="1128595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642938" indent="-642938" algn="r" rtl="1">
              <a:buFont typeface="Wingdings" panose="05000000000000000000" pitchFamily="2" charset="2"/>
              <a:buChar char="Ø"/>
            </a:pPr>
            <a:r>
              <a:rPr lang="ar-DZ" sz="3600" dirty="0"/>
              <a:t>رأينا في الحصة الماضية العناصر الثلاثة لواجهة الـ </a:t>
            </a:r>
            <a:r>
              <a:rPr lang="fr-FR" sz="3600" dirty="0"/>
              <a:t>Windows</a:t>
            </a:r>
            <a:r>
              <a:rPr lang="ar-DZ" sz="3600" dirty="0"/>
              <a:t> التي تظهر على </a:t>
            </a:r>
            <a:r>
              <a:rPr lang="ar-DZ" sz="3600" dirty="0" smtClean="0"/>
              <a:t>الشاشة.</a:t>
            </a:r>
          </a:p>
          <a:p>
            <a:pPr marL="642938" indent="-642938" algn="r" rtl="1">
              <a:buFont typeface="Wingdings" panose="05000000000000000000" pitchFamily="2" charset="2"/>
              <a:buChar char="Ø"/>
            </a:pPr>
            <a:endParaRPr lang="ar-DZ" sz="3600" dirty="0" smtClean="0"/>
          </a:p>
          <a:p>
            <a:pPr marL="642938" indent="-642938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يا </a:t>
            </a:r>
            <a:r>
              <a:rPr lang="ar-DZ" sz="3600" dirty="0"/>
              <a:t>ترى هل هناك عناصر أخرى مخفية ؟</a:t>
            </a:r>
            <a:endParaRPr lang="ar-DZ" sz="3300" dirty="0"/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191481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38619" y="1327760"/>
            <a:ext cx="1134858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بفتح </a:t>
            </a:r>
            <a:r>
              <a:rPr lang="ar-DZ" sz="3200" dirty="0" smtClean="0"/>
              <a:t>أيقونة </a:t>
            </a:r>
            <a:r>
              <a:rPr lang="fr-FR" sz="3200" dirty="0" smtClean="0"/>
              <a:t>Ce PC</a:t>
            </a:r>
            <a:r>
              <a:rPr lang="ar-DZ" sz="3200" dirty="0" smtClean="0"/>
              <a:t> و تمعن فيها جيّدا.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اضغط </a:t>
            </a:r>
            <a:r>
              <a:rPr lang="ar-DZ" sz="3200" dirty="0"/>
              <a:t>على زر التكبير أكثر من </a:t>
            </a:r>
            <a:r>
              <a:rPr lang="ar-DZ" sz="3200" dirty="0" smtClean="0"/>
              <a:t>مرّة.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 اضغط </a:t>
            </a:r>
            <a:r>
              <a:rPr lang="ar-DZ" sz="3200" dirty="0"/>
              <a:t>على زر التقليص و </a:t>
            </a:r>
            <a:r>
              <a:rPr lang="ar-DZ" sz="3200" dirty="0" smtClean="0"/>
              <a:t>لاحظ </a:t>
            </a:r>
            <a:r>
              <a:rPr lang="ar-DZ" sz="3200" dirty="0"/>
              <a:t>ما </a:t>
            </a:r>
            <a:r>
              <a:rPr lang="ar-DZ" sz="3200" dirty="0" smtClean="0"/>
              <a:t>يحدث</a:t>
            </a:r>
            <a:r>
              <a:rPr lang="ar-DZ" sz="3200" dirty="0"/>
              <a:t>.</a:t>
            </a:r>
            <a:endParaRPr lang="ar-DZ" sz="3200" dirty="0" smtClean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اعد </a:t>
            </a:r>
            <a:r>
              <a:rPr lang="ar-DZ" sz="3200" dirty="0"/>
              <a:t>إظهار النافذة عبر شريط </a:t>
            </a:r>
            <a:r>
              <a:rPr lang="ar-DZ" sz="3200" dirty="0" smtClean="0"/>
              <a:t>المهام.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 </a:t>
            </a:r>
            <a:r>
              <a:rPr lang="ar-DZ" sz="3200" dirty="0"/>
              <a:t>ا</a:t>
            </a:r>
            <a:r>
              <a:rPr lang="ar-DZ" sz="3200" dirty="0" smtClean="0"/>
              <a:t>ضغط </a:t>
            </a:r>
            <a:r>
              <a:rPr lang="ar-DZ" sz="3200" dirty="0"/>
              <a:t>على زر </a:t>
            </a:r>
            <a:r>
              <a:rPr lang="ar-DZ" sz="3200" dirty="0" smtClean="0"/>
              <a:t>الغلق.</a:t>
            </a:r>
          </a:p>
          <a:p>
            <a:pPr algn="r" rtl="1"/>
            <a:endParaRPr lang="ar-DZ" sz="3200" dirty="0" smtClean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 قم بفتح برنامج </a:t>
            </a:r>
            <a:r>
              <a:rPr lang="fr-FR" sz="3200" dirty="0" err="1" smtClean="0"/>
              <a:t>Paint</a:t>
            </a:r>
            <a:r>
              <a:rPr lang="fr-FR" sz="3200" dirty="0" smtClean="0"/>
              <a:t> </a:t>
            </a:r>
            <a:r>
              <a:rPr lang="ar-DZ" sz="3200" dirty="0" smtClean="0"/>
              <a:t> و إنشا رسم بسيط لأحد مكونات الحاسوب.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اضغط على زر الغلق.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 تمعّن جيّدا في الإطار الذي خرج.</a:t>
            </a: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78747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pic>
        <p:nvPicPr>
          <p:cNvPr id="3" name="Image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2628" y="78747"/>
            <a:ext cx="8602490" cy="369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3513" y="3970750"/>
            <a:ext cx="5960721" cy="2680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avec flèche 5"/>
          <p:cNvCxnSpPr/>
          <p:nvPr/>
        </p:nvCxnSpPr>
        <p:spPr>
          <a:xfrm flipH="1">
            <a:off x="4196219" y="1691014"/>
            <a:ext cx="3695178" cy="2467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6131490" y="1691014"/>
            <a:ext cx="1008346" cy="22797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>
            <a:off x="3795386" y="1578279"/>
            <a:ext cx="187891" cy="3858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6801633" y="3394553"/>
            <a:ext cx="1202499" cy="20417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4196219" y="3256767"/>
            <a:ext cx="1077239" cy="901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5760" y="946685"/>
            <a:ext cx="11425711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/>
              <a:t>إطار </a:t>
            </a:r>
            <a:r>
              <a:rPr lang="ar-DZ" sz="3600" b="1" dirty="0"/>
              <a:t>يظهر عند فتح مجلد أو برنامج، يوجد أعلى يمين هذا الإطار 03 أزرار و </a:t>
            </a:r>
            <a:r>
              <a:rPr lang="ar-DZ" sz="3600" b="1" dirty="0" smtClean="0"/>
              <a:t>هي 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600" b="1" dirty="0" smtClean="0"/>
              <a:t>زر الإغلاق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600" b="1" dirty="0" smtClean="0"/>
              <a:t>زر </a:t>
            </a:r>
            <a:r>
              <a:rPr lang="ar-DZ" sz="3600" b="1" dirty="0"/>
              <a:t>التصغير أو </a:t>
            </a:r>
            <a:r>
              <a:rPr lang="ar-DZ" sz="3600" b="1" dirty="0" smtClean="0"/>
              <a:t>التكبير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DZ" sz="3600" b="1" dirty="0" smtClean="0"/>
              <a:t>زر </a:t>
            </a:r>
            <a:r>
              <a:rPr lang="ar-DZ" sz="3600" b="1" dirty="0"/>
              <a:t>التقليص</a:t>
            </a:r>
          </a:p>
        </p:txBody>
      </p:sp>
      <p:pic>
        <p:nvPicPr>
          <p:cNvPr id="5" name="Imag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1067" y="2196219"/>
            <a:ext cx="551146" cy="36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537" y="2832083"/>
            <a:ext cx="470792" cy="339639"/>
          </a:xfrm>
          <a:prstGeom prst="rect">
            <a:avLst/>
          </a:prstGeom>
        </p:spPr>
      </p:pic>
      <p:pic>
        <p:nvPicPr>
          <p:cNvPr id="8" name="Image 7"/>
          <p:cNvPicPr/>
          <p:nvPr/>
        </p:nvPicPr>
        <p:blipFill rotWithShape="1">
          <a:blip r:embed="rId4"/>
          <a:srcRect l="20083" r="-1"/>
          <a:stretch/>
        </p:blipFill>
        <p:spPr bwMode="auto">
          <a:xfrm>
            <a:off x="8785523" y="3334043"/>
            <a:ext cx="529216" cy="365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707" y="4067814"/>
            <a:ext cx="5413816" cy="249331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092862" y="133880"/>
            <a:ext cx="469860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u="sng" dirty="0">
                <a:solidFill>
                  <a:srgbClr val="00B050"/>
                </a:solidFill>
              </a:rPr>
              <a:t>4 - </a:t>
            </a:r>
            <a:r>
              <a:rPr lang="ar-DZ" sz="4000" b="1" u="sng" dirty="0">
                <a:solidFill>
                  <a:srgbClr val="00B050"/>
                </a:solidFill>
              </a:rPr>
              <a:t>النافذة</a:t>
            </a:r>
            <a:r>
              <a:rPr lang="fr-FR" sz="3600" b="1" u="sng" smtClean="0">
                <a:solidFill>
                  <a:srgbClr val="00B050"/>
                </a:solidFill>
              </a:rPr>
              <a:t>Fenêtre </a:t>
            </a:r>
            <a:r>
              <a:rPr lang="ar-DZ" sz="3600" b="1" u="sng" dirty="0" smtClean="0">
                <a:solidFill>
                  <a:srgbClr val="00B050"/>
                </a:solidFill>
              </a:rPr>
              <a:t> </a:t>
            </a:r>
            <a:r>
              <a:rPr lang="ar-DZ" sz="3600" b="1" u="sng" dirty="0">
                <a:solidFill>
                  <a:srgbClr val="00B050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5760" y="1074337"/>
            <a:ext cx="1142571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>
                <a:cs typeface="+mj-cs"/>
              </a:rPr>
              <a:t>إطار يحتوي على أزرار تسمح بالتحاور مع نظام التشغيل مثل: </a:t>
            </a:r>
            <a:r>
              <a:rPr lang="fr-FR" sz="3600" b="1" dirty="0">
                <a:cs typeface="+mj-cs"/>
              </a:rPr>
              <a:t>oui، non</a:t>
            </a:r>
            <a:r>
              <a:rPr lang="fr-FR" sz="3600" b="1" dirty="0" smtClean="0">
                <a:cs typeface="+mj-cs"/>
              </a:rPr>
              <a:t>،  … Annuler</a:t>
            </a:r>
            <a:endParaRPr lang="ar-DZ" sz="3600" b="1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25748" y="226213"/>
            <a:ext cx="9765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u="sng" dirty="0" smtClean="0">
                <a:solidFill>
                  <a:srgbClr val="00B050"/>
                </a:solidFill>
                <a:cs typeface="+mj-cs"/>
              </a:rPr>
              <a:t>5 - علبة الحوار </a:t>
            </a:r>
            <a:r>
              <a:rPr lang="fr-FR" sz="3600" b="1" u="sng" dirty="0" smtClean="0">
                <a:solidFill>
                  <a:srgbClr val="00B050"/>
                </a:solidFill>
                <a:cs typeface="+mj-cs"/>
              </a:rPr>
              <a:t>: Boite </a:t>
            </a:r>
            <a:r>
              <a:rPr lang="fr-FR" sz="3600" b="1" u="sng" dirty="0">
                <a:solidFill>
                  <a:srgbClr val="00B050"/>
                </a:solidFill>
                <a:cs typeface="+mj-cs"/>
              </a:rPr>
              <a:t>de </a:t>
            </a:r>
            <a:r>
              <a:rPr lang="fr-FR" sz="3600" b="1" u="sng" dirty="0" smtClean="0">
                <a:solidFill>
                  <a:srgbClr val="00B050"/>
                </a:solidFill>
                <a:cs typeface="+mj-cs"/>
              </a:rPr>
              <a:t>dialogue</a:t>
            </a:r>
            <a:endParaRPr lang="ar-DZ" sz="3600" b="1" u="sng" dirty="0">
              <a:solidFill>
                <a:srgbClr val="00B050"/>
              </a:solidFill>
              <a:cs typeface="+mj-cs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38" y="3235569"/>
            <a:ext cx="6094104" cy="26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292952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378443" y="5839573"/>
            <a:ext cx="745585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dirty="0" smtClean="0"/>
              <a:t>أنجز هذا المخطط باستعمال برنامج </a:t>
            </a:r>
            <a:r>
              <a:rPr lang="fr-FR" sz="3200" dirty="0" err="1" smtClean="0"/>
              <a:t>Paint</a:t>
            </a:r>
            <a:endParaRPr lang="ar-DZ" sz="3200" dirty="0"/>
          </a:p>
        </p:txBody>
      </p:sp>
      <p:sp>
        <p:nvSpPr>
          <p:cNvPr id="6" name="Ellipse 5"/>
          <p:cNvSpPr/>
          <p:nvPr/>
        </p:nvSpPr>
        <p:spPr>
          <a:xfrm>
            <a:off x="4543865" y="2278966"/>
            <a:ext cx="2827606" cy="1561514"/>
          </a:xfrm>
          <a:prstGeom prst="ellipse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3200" b="1" dirty="0" smtClean="0">
                <a:latin typeface="Andalus" panose="02020603050405020304" pitchFamily="18" charset="-78"/>
                <a:cs typeface="+mj-cs"/>
              </a:rPr>
              <a:t>واجهة ال </a:t>
            </a:r>
            <a:r>
              <a:rPr lang="fr-FR" sz="3200" b="1" dirty="0" smtClean="0">
                <a:latin typeface="Andalus" panose="02020603050405020304" pitchFamily="18" charset="-78"/>
                <a:cs typeface="+mj-cs"/>
              </a:rPr>
              <a:t>Windows</a:t>
            </a:r>
            <a:endParaRPr lang="ar-DZ" sz="3200" b="1" dirty="0">
              <a:latin typeface="Andalus" panose="02020603050405020304" pitchFamily="18" charset="-78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12677" y="4476597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شريط المهام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50464" y="3656879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النافذة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10093" y="353747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الأيقونات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053884" y="154185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علبة الحوار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371471" y="154185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سطح المكتب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cxnSp>
        <p:nvCxnSpPr>
          <p:cNvPr id="17" name="Connecteur droit avec flèche 16"/>
          <p:cNvCxnSpPr>
            <a:stCxn id="6" idx="7"/>
          </p:cNvCxnSpPr>
          <p:nvPr/>
        </p:nvCxnSpPr>
        <p:spPr>
          <a:xfrm flipV="1">
            <a:off x="6957378" y="2147864"/>
            <a:ext cx="414093" cy="359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stCxn id="6" idx="5"/>
            <a:endCxn id="13" idx="1"/>
          </p:cNvCxnSpPr>
          <p:nvPr/>
        </p:nvCxnSpPr>
        <p:spPr>
          <a:xfrm>
            <a:off x="6957378" y="3611802"/>
            <a:ext cx="552715" cy="22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 flipV="1">
            <a:off x="4543865" y="2178263"/>
            <a:ext cx="329152" cy="368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endCxn id="10" idx="0"/>
          </p:cNvCxnSpPr>
          <p:nvPr/>
        </p:nvCxnSpPr>
        <p:spPr>
          <a:xfrm>
            <a:off x="5956904" y="3840480"/>
            <a:ext cx="764" cy="636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 flipH="1">
            <a:off x="4340445" y="3385301"/>
            <a:ext cx="372233" cy="27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189</Words>
  <Application>Microsoft Office PowerPoint</Application>
  <PresentationFormat>Grand écran</PresentationFormat>
  <Paragraphs>36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Andalus</vt:lpstr>
      <vt:lpstr>Arial</vt:lpstr>
      <vt:lpstr>Bahnschrift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191</cp:revision>
  <dcterms:created xsi:type="dcterms:W3CDTF">2024-02-06T22:26:16Z</dcterms:created>
  <dcterms:modified xsi:type="dcterms:W3CDTF">2025-01-22T19:18:10Z</dcterms:modified>
</cp:coreProperties>
</file>