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67" r:id="rId7"/>
    <p:sldId id="266" r:id="rId8"/>
    <p:sldId id="268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138050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ar-DZ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</a:t>
            </a:r>
            <a:r>
              <a:rPr lang="ar-SA" sz="3600" dirty="0" err="1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دّد</a:t>
            </a:r>
            <a:r>
              <a:rPr lang="ar-SA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ar-SA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عناصر واجهة نظام </a:t>
            </a:r>
            <a:r>
              <a:rPr lang="ar-SA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التشغيل</a:t>
            </a:r>
            <a:r>
              <a:rPr lang="ar-DZ" sz="36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Ellipse 6"/>
          <p:cNvSpPr/>
          <p:nvPr/>
        </p:nvSpPr>
        <p:spPr>
          <a:xfrm>
            <a:off x="4543865" y="3093156"/>
            <a:ext cx="2827606" cy="1561514"/>
          </a:xfrm>
          <a:prstGeom prst="ellipse">
            <a:avLst/>
          </a:prstGeom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1"/>
            <a:r>
              <a:rPr lang="ar-DZ" sz="3200" b="1" dirty="0" smtClean="0">
                <a:latin typeface="Andalus" panose="02020603050405020304" pitchFamily="18" charset="-78"/>
                <a:cs typeface="+mj-cs"/>
              </a:rPr>
              <a:t>واجهة ال </a:t>
            </a:r>
            <a:r>
              <a:rPr lang="fr-FR" sz="3200" b="1" dirty="0" smtClean="0">
                <a:latin typeface="Andalus" panose="02020603050405020304" pitchFamily="18" charset="-78"/>
                <a:cs typeface="+mj-cs"/>
              </a:rPr>
              <a:t>Windows</a:t>
            </a:r>
            <a:endParaRPr lang="ar-DZ" sz="3200" b="1" dirty="0">
              <a:latin typeface="Andalus" panose="02020603050405020304" pitchFamily="18" charset="-78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12677" y="5290787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شريط المهام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0464" y="4471069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النافذة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510093" y="435166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الأيقونات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3884" y="235604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علبة الحوار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71471" y="2356045"/>
            <a:ext cx="2489981" cy="6060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ar-DZ" sz="3200" b="1" dirty="0" smtClean="0">
                <a:latin typeface="Bahnschrift" panose="020B0502040204020203" pitchFamily="34" charset="0"/>
                <a:cs typeface="+mj-cs"/>
              </a:rPr>
              <a:t>سطح المكتب</a:t>
            </a:r>
            <a:endParaRPr lang="ar-DZ" sz="3200" b="1" dirty="0">
              <a:latin typeface="Bahnschrift" panose="020B0502040204020203" pitchFamily="34" charset="0"/>
              <a:cs typeface="+mj-cs"/>
            </a:endParaRPr>
          </a:p>
        </p:txBody>
      </p:sp>
      <p:cxnSp>
        <p:nvCxnSpPr>
          <p:cNvPr id="13" name="Connecteur droit avec flèche 12"/>
          <p:cNvCxnSpPr>
            <a:stCxn id="7" idx="7"/>
          </p:cNvCxnSpPr>
          <p:nvPr/>
        </p:nvCxnSpPr>
        <p:spPr>
          <a:xfrm flipV="1">
            <a:off x="6957378" y="2962054"/>
            <a:ext cx="414093" cy="3597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7" idx="5"/>
            <a:endCxn id="10" idx="1"/>
          </p:cNvCxnSpPr>
          <p:nvPr/>
        </p:nvCxnSpPr>
        <p:spPr>
          <a:xfrm>
            <a:off x="6957378" y="4425992"/>
            <a:ext cx="552715" cy="228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H="1" flipV="1">
            <a:off x="4543865" y="2992453"/>
            <a:ext cx="329152" cy="3684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8" idx="0"/>
          </p:cNvCxnSpPr>
          <p:nvPr/>
        </p:nvCxnSpPr>
        <p:spPr>
          <a:xfrm>
            <a:off x="5956904" y="4654670"/>
            <a:ext cx="764" cy="6361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H="1">
            <a:off x="4340445" y="4199491"/>
            <a:ext cx="372233" cy="2715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00831" y="1731957"/>
            <a:ext cx="1128595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>
                <a:cs typeface="+mj-cs"/>
              </a:rPr>
              <a:t>إليك البرامج التالية، صنفها في الجدول</a:t>
            </a:r>
            <a:r>
              <a:rPr lang="ar-DZ" sz="3600" dirty="0">
                <a:cs typeface="+mj-cs"/>
              </a:rPr>
              <a:t> </a:t>
            </a:r>
            <a:r>
              <a:rPr lang="ar-SA" sz="3600" dirty="0" smtClean="0">
                <a:cs typeface="+mj-cs"/>
              </a:rPr>
              <a:t>:</a:t>
            </a:r>
            <a:r>
              <a:rPr lang="fr-FR" sz="3600" dirty="0" err="1" smtClean="0">
                <a:cs typeface="+mj-cs"/>
              </a:rPr>
              <a:t>Viber</a:t>
            </a:r>
            <a:r>
              <a:rPr lang="fr-FR" sz="3600" dirty="0" smtClean="0">
                <a:cs typeface="+mj-cs"/>
              </a:rPr>
              <a:t> </a:t>
            </a:r>
            <a:r>
              <a:rPr lang="ar-DZ" sz="3600" dirty="0" smtClean="0">
                <a:cs typeface="+mj-cs"/>
              </a:rPr>
              <a:t>، </a:t>
            </a:r>
            <a:r>
              <a:rPr lang="fr-FR" sz="3600" dirty="0">
                <a:cs typeface="+mj-cs"/>
              </a:rPr>
              <a:t>Messenger</a:t>
            </a:r>
            <a:r>
              <a:rPr lang="ar-DZ" sz="3600" dirty="0">
                <a:cs typeface="+mj-cs"/>
              </a:rPr>
              <a:t>، </a:t>
            </a:r>
            <a:r>
              <a:rPr lang="fr-FR" sz="3600" dirty="0">
                <a:cs typeface="+mj-cs"/>
              </a:rPr>
              <a:t>Calculatrice</a:t>
            </a:r>
            <a:endParaRPr lang="ar-DZ" sz="3300" dirty="0">
              <a:cs typeface="+mj-cs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139612"/>
              </p:ext>
            </p:extLst>
          </p:nvPr>
        </p:nvGraphicFramePr>
        <p:xfrm>
          <a:off x="3157320" y="3245902"/>
          <a:ext cx="6096000" cy="2272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1175786"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 smtClean="0">
                          <a:solidFill>
                            <a:schemeClr val="tx1"/>
                          </a:solidFill>
                          <a:cs typeface="+mj-cs"/>
                        </a:rPr>
                        <a:t>البرامج التي تأتي مع نظام التشغيل</a:t>
                      </a:r>
                      <a:endParaRPr lang="fr-FR" sz="28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2800" dirty="0" smtClean="0">
                          <a:solidFill>
                            <a:schemeClr val="tx1"/>
                          </a:solidFill>
                          <a:cs typeface="+mj-cs"/>
                        </a:rPr>
                        <a:t>البرامج التي نثبتها</a:t>
                      </a:r>
                      <a:endParaRPr lang="fr-FR" sz="28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2774">
                <a:tc>
                  <a:txBody>
                    <a:bodyPr/>
                    <a:lstStyle/>
                    <a:p>
                      <a:pPr marL="457200" indent="-457200" algn="r" rtl="1">
                        <a:buFont typeface="Wingdings" panose="05000000000000000000" pitchFamily="2" charset="2"/>
                        <a:buChar char="§"/>
                      </a:pPr>
                      <a:endParaRPr lang="ar-DZ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fr-FR" sz="2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8702">
                <a:tc>
                  <a:txBody>
                    <a:bodyPr/>
                    <a:lstStyle/>
                    <a:p>
                      <a:pPr algn="r" rtl="1"/>
                      <a:endParaRPr lang="fr-FR" sz="28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 algn="r" rtl="1">
                        <a:buFont typeface="Wingdings" panose="05000000000000000000" pitchFamily="2" charset="2"/>
                        <a:buChar char="§"/>
                      </a:pPr>
                      <a:endParaRPr lang="fr-FR" sz="2800" dirty="0">
                        <a:solidFill>
                          <a:schemeClr val="tx1"/>
                        </a:solidFill>
                        <a:cs typeface="+mj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ZoneTexte 1"/>
          <p:cNvSpPr txBox="1"/>
          <p:nvPr/>
        </p:nvSpPr>
        <p:spPr>
          <a:xfrm>
            <a:off x="7033364" y="4409162"/>
            <a:ext cx="126512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r-FR" sz="2800" dirty="0" err="1" smtClean="0">
                <a:solidFill>
                  <a:schemeClr val="dk1"/>
                </a:solidFill>
                <a:cs typeface="+mj-cs"/>
              </a:rPr>
              <a:t>Viber</a:t>
            </a:r>
            <a:endParaRPr lang="fr-FR" sz="2800" dirty="0">
              <a:cs typeface="+mj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6901841" y="4957434"/>
            <a:ext cx="1841326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800" dirty="0" smtClean="0"/>
              <a:t>Messenger</a:t>
            </a:r>
            <a:endParaRPr lang="fr-FR" sz="2800" dirty="0"/>
          </a:p>
        </p:txBody>
      </p:sp>
      <p:sp>
        <p:nvSpPr>
          <p:cNvPr id="5" name="ZoneTexte 4"/>
          <p:cNvSpPr txBox="1"/>
          <p:nvPr/>
        </p:nvSpPr>
        <p:spPr>
          <a:xfrm>
            <a:off x="3695177" y="4434214"/>
            <a:ext cx="18914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fr-FR" sz="2800" dirty="0" smtClean="0">
                <a:solidFill>
                  <a:schemeClr val="dk1"/>
                </a:solidFill>
              </a:rPr>
              <a:t>Calculatrice</a:t>
            </a:r>
            <a:endParaRPr lang="ar-DZ" sz="2800" dirty="0">
              <a:solidFill>
                <a:schemeClr val="dk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0831" y="5924811"/>
            <a:ext cx="1128595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3600" dirty="0" smtClean="0">
                <a:cs typeface="+mj-cs"/>
              </a:rPr>
              <a:t>كيف </a:t>
            </a:r>
            <a:r>
              <a:rPr lang="ar-DZ" sz="3600" dirty="0">
                <a:cs typeface="+mj-cs"/>
              </a:rPr>
              <a:t>تسمى هذه البرامج التي تأتي مع نظام التشغيل ؟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01455" y="5924810"/>
            <a:ext cx="263046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البرامج الملحقة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116325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38619" y="826719"/>
            <a:ext cx="1134858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3200" dirty="0"/>
              <a:t>من بين البرامج الملحقة، هناك برنامج يسمح برسم هذه الأشكال والرسومات :</a:t>
            </a:r>
            <a:endParaRPr lang="ar-DZ" sz="3200" dirty="0" smtClean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9451" y="1536667"/>
            <a:ext cx="1024629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oneTexte 1"/>
          <p:cNvSpPr txBox="1"/>
          <p:nvPr/>
        </p:nvSpPr>
        <p:spPr>
          <a:xfrm>
            <a:off x="7778663" y="5434156"/>
            <a:ext cx="410853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>
                <a:cs typeface="+mj-cs"/>
              </a:rPr>
              <a:t>ما اسم هذا البرنامج </a:t>
            </a:r>
            <a:r>
              <a:rPr lang="ar-SA" sz="3600" dirty="0" smtClean="0">
                <a:cs typeface="+mj-cs"/>
              </a:rPr>
              <a:t>؟</a:t>
            </a:r>
            <a:endParaRPr lang="ar-DZ" sz="3600" dirty="0" smtClean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dirty="0" smtClean="0">
                <a:cs typeface="+mj-cs"/>
              </a:rPr>
              <a:t>قدم </a:t>
            </a:r>
            <a:r>
              <a:rPr lang="ar-SA" sz="3600" dirty="0">
                <a:cs typeface="+mj-cs"/>
              </a:rPr>
              <a:t>تعريفا بسيطا له</a:t>
            </a:r>
            <a:endParaRPr lang="ar-DZ" sz="3600" dirty="0">
              <a:cs typeface="+mj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811967" y="5492179"/>
            <a:ext cx="1304899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الرسام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-501041" y="5993517"/>
            <a:ext cx="861790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>
                <a:solidFill>
                  <a:srgbClr val="FF0000"/>
                </a:solidFill>
                <a:cs typeface="+mj-cs"/>
              </a:rPr>
              <a:t>هو برنامج يسمح بإنجاز رسومات بسيطة بواسطة الحاسوب</a:t>
            </a:r>
            <a:endParaRPr lang="ar-DZ" sz="3200" b="1" dirty="0" smtClean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1302800"/>
            <a:ext cx="92316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ما هي طرق تشغيل البرنامج التي تعرفها ؟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 </a:t>
            </a:r>
            <a:r>
              <a:rPr lang="ar-DZ" sz="3200" b="1" dirty="0"/>
              <a:t>للحاسوب محاولا إ</a:t>
            </a:r>
            <a:r>
              <a:rPr lang="ar-DZ" sz="3200" b="1" dirty="0" smtClean="0"/>
              <a:t>يجاد طرق أخري لتشغيل البرنامج.</a:t>
            </a:r>
            <a:endParaRPr lang="ar-DZ" sz="3200" dirty="0"/>
          </a:p>
        </p:txBody>
      </p: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65760" y="946685"/>
            <a:ext cx="1142571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/>
              <a:t>هو برنامج يسمح بإنجاز رسومات بسيطة بواسطة الحاسوب.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133880"/>
            <a:ext cx="841976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4000" b="1" u="sng" dirty="0" smtClean="0">
                <a:solidFill>
                  <a:srgbClr val="FF0000"/>
                </a:solidFill>
              </a:rPr>
              <a:t>تعريف </a:t>
            </a:r>
            <a:r>
              <a:rPr lang="ar-DZ" sz="4000" b="1" u="sng" dirty="0">
                <a:solidFill>
                  <a:srgbClr val="FF0000"/>
                </a:solidFill>
              </a:rPr>
              <a:t>برنامج </a:t>
            </a:r>
            <a:r>
              <a:rPr lang="ar-DZ" sz="4000" b="1" u="sng" dirty="0" smtClean="0">
                <a:solidFill>
                  <a:srgbClr val="FF0000"/>
                </a:solidFill>
              </a:rPr>
              <a:t>الرسام </a:t>
            </a:r>
            <a:r>
              <a:rPr lang="fr-FR" sz="4000" b="1" u="sng" dirty="0" err="1" smtClean="0">
                <a:solidFill>
                  <a:srgbClr val="FF0000"/>
                </a:solidFill>
              </a:rPr>
              <a:t>Paint</a:t>
            </a:r>
            <a:r>
              <a:rPr lang="ar-DZ" sz="4000" b="1" u="sng" dirty="0" smtClean="0">
                <a:solidFill>
                  <a:srgbClr val="FF0000"/>
                </a:solidFill>
              </a:rPr>
              <a:t> :</a:t>
            </a:r>
            <a:endParaRPr lang="ar-DZ" sz="3600" b="1" u="sng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71707" y="1934043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>
                <a:solidFill>
                  <a:srgbClr val="FF0000"/>
                </a:solidFill>
              </a:rPr>
              <a:t>طريق تشغيل برنامج الرسام 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5760" y="2739995"/>
            <a:ext cx="11425711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انقر </a:t>
            </a:r>
            <a:r>
              <a:rPr lang="ar-DZ" sz="3600" b="1" dirty="0"/>
              <a:t>مرتين على اختصاره الموجود في سطح المكتب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او </a:t>
            </a:r>
            <a:r>
              <a:rPr lang="ar-DZ" sz="3600" b="1" dirty="0"/>
              <a:t>انقر على ايقونته المتواجدة في شريط المهام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او </a:t>
            </a:r>
            <a:r>
              <a:rPr lang="ar-DZ" sz="3600" b="1" dirty="0"/>
              <a:t>انقر على </a:t>
            </a:r>
            <a:r>
              <a:rPr lang="fr-FR" sz="3600" b="1" dirty="0" smtClean="0"/>
              <a:t> Démarrer </a:t>
            </a:r>
            <a:r>
              <a:rPr lang="ar-DZ" sz="3600" b="1" dirty="0"/>
              <a:t>ثم اكتب </a:t>
            </a:r>
            <a:r>
              <a:rPr lang="fr-FR" sz="3600" b="1" dirty="0" err="1"/>
              <a:t>Paint</a:t>
            </a:r>
            <a:r>
              <a:rPr lang="fr-FR" sz="3600" b="1" dirty="0"/>
              <a:t> </a:t>
            </a:r>
            <a:r>
              <a:rPr lang="ar-DZ" sz="3600" b="1" dirty="0" smtClean="0"/>
              <a:t> ثم </a:t>
            </a:r>
            <a:r>
              <a:rPr lang="ar-DZ" sz="3600" b="1" dirty="0"/>
              <a:t>انقر على أيقونته عندما تظهر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112040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730721"/>
            <a:ext cx="9231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كيف تسمى هذه الصفحة الظاهرة عند فتح البرنامج ؟</a:t>
            </a:r>
            <a:endParaRPr lang="ar-DZ" sz="3200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45" y="1623546"/>
            <a:ext cx="7815270" cy="420105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469710" y="1315496"/>
            <a:ext cx="8417489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بوضع كل عنصر من العناصر التالية في رقمه </a:t>
            </a:r>
            <a:r>
              <a:rPr lang="ar-DZ" sz="3200" b="1" dirty="0" smtClean="0"/>
              <a:t>المناسب :</a:t>
            </a:r>
          </a:p>
          <a:p>
            <a:pPr algn="r" rtl="1"/>
            <a:endParaRPr lang="ar-DZ" sz="3200" b="1" dirty="0" smtClean="0"/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(القوائم) </a:t>
            </a:r>
            <a:endParaRPr lang="ar-DZ" sz="3200" b="1" dirty="0" smtClean="0"/>
          </a:p>
          <a:p>
            <a:pPr lvl="1" algn="r" rtl="1"/>
            <a:r>
              <a:rPr lang="ar-DZ" sz="3200" b="1" dirty="0"/>
              <a:t>شريط العنوان</a:t>
            </a:r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/>
              <a:t>الأدوات </a:t>
            </a:r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/>
              <a:t>التمرير </a:t>
            </a:r>
            <a:r>
              <a:rPr lang="ar-DZ" sz="3200" b="1" dirty="0" smtClean="0"/>
              <a:t>العمودي</a:t>
            </a:r>
          </a:p>
          <a:p>
            <a:pPr lvl="1" algn="r" rtl="1"/>
            <a:r>
              <a:rPr lang="ar-DZ" sz="3200" b="1" dirty="0" smtClean="0"/>
              <a:t>ورقة </a:t>
            </a:r>
            <a:r>
              <a:rPr lang="ar-DZ" sz="3200" b="1" dirty="0"/>
              <a:t>الرسم</a:t>
            </a:r>
          </a:p>
          <a:p>
            <a:pPr lvl="1" algn="r" rtl="1"/>
            <a:r>
              <a:rPr lang="ar-DZ" sz="3200" b="1" dirty="0" smtClean="0"/>
              <a:t>شريط </a:t>
            </a:r>
            <a:r>
              <a:rPr lang="ar-DZ" sz="3200" b="1" dirty="0"/>
              <a:t>التمرير الأفقي </a:t>
            </a:r>
          </a:p>
        </p:txBody>
      </p:sp>
      <p:sp>
        <p:nvSpPr>
          <p:cNvPr id="7" name="Rectangle 6"/>
          <p:cNvSpPr/>
          <p:nvPr/>
        </p:nvSpPr>
        <p:spPr>
          <a:xfrm>
            <a:off x="1315233" y="709880"/>
            <a:ext cx="29935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واجهة برنامج الرسام</a:t>
            </a:r>
            <a:endParaRPr lang="ar-DZ" sz="3200" dirty="0">
              <a:solidFill>
                <a:srgbClr val="FF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298478" y="237750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2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1298477" y="2830058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1 -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1298477" y="3331432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 smtClean="0">
                <a:solidFill>
                  <a:srgbClr val="FF0000"/>
                </a:solidFill>
              </a:rPr>
              <a:t>3 -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11298477" y="382273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4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11298477" y="4314540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6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298477" y="4797046"/>
            <a:ext cx="588722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400" b="1" dirty="0">
                <a:solidFill>
                  <a:srgbClr val="FF0000"/>
                </a:solidFill>
              </a:rPr>
              <a:t>5</a:t>
            </a:r>
            <a:r>
              <a:rPr lang="ar-DZ" sz="2400" b="1" dirty="0" smtClean="0">
                <a:solidFill>
                  <a:srgbClr val="FF0000"/>
                </a:solidFill>
              </a:rPr>
              <a:t> - </a:t>
            </a:r>
            <a:endParaRPr lang="ar-DZ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71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9" grpId="0"/>
      <p:bldP spid="10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5191906"/>
            <a:ext cx="11265378" cy="156966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lvl="1" algn="r" rtl="1"/>
            <a:r>
              <a:rPr lang="ar-DZ" sz="3200" b="1" dirty="0" smtClean="0"/>
              <a:t>1. شريط العنوان				4. شريط </a:t>
            </a:r>
            <a:r>
              <a:rPr lang="ar-DZ" sz="3200" b="1" dirty="0"/>
              <a:t>التمرير </a:t>
            </a:r>
            <a:r>
              <a:rPr lang="ar-DZ" sz="3200" b="1" dirty="0" smtClean="0"/>
              <a:t>العمودي</a:t>
            </a:r>
          </a:p>
          <a:p>
            <a:pPr marL="0" lvl="1" algn="r" rtl="1"/>
            <a:r>
              <a:rPr lang="ar-DZ" sz="3200" b="1" dirty="0" smtClean="0"/>
              <a:t>2. شريط </a:t>
            </a:r>
            <a:r>
              <a:rPr lang="ar-DZ" sz="3200" b="1" dirty="0" err="1"/>
              <a:t>التبويبات</a:t>
            </a:r>
            <a:r>
              <a:rPr lang="ar-DZ" sz="3200" b="1" dirty="0"/>
              <a:t> (</a:t>
            </a:r>
            <a:r>
              <a:rPr lang="ar-DZ" sz="3200" b="1" dirty="0" smtClean="0"/>
              <a:t>القوائم)		5. شريط </a:t>
            </a:r>
            <a:r>
              <a:rPr lang="ar-DZ" sz="3200" b="1" dirty="0"/>
              <a:t>التمرير </a:t>
            </a:r>
            <a:r>
              <a:rPr lang="ar-DZ" sz="3200" b="1" dirty="0" smtClean="0"/>
              <a:t>الأفقي</a:t>
            </a:r>
          </a:p>
          <a:p>
            <a:pPr marL="0" lvl="1" algn="r" rtl="1"/>
            <a:r>
              <a:rPr lang="ar-DZ" sz="3200" b="1" dirty="0" smtClean="0"/>
              <a:t>3. شريط </a:t>
            </a:r>
            <a:r>
              <a:rPr lang="ar-DZ" sz="3200" b="1" dirty="0"/>
              <a:t>الأدوات </a:t>
            </a:r>
            <a:r>
              <a:rPr lang="ar-DZ" sz="3200" b="1" dirty="0" smtClean="0"/>
              <a:t>				6. ورقة </a:t>
            </a:r>
            <a:r>
              <a:rPr lang="ar-DZ" sz="3200" b="1" dirty="0"/>
              <a:t>الرسم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025748" y="226213"/>
            <a:ext cx="9765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واجهة برنامج الرسام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542" y="872544"/>
            <a:ext cx="7658133" cy="411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281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26093" y="1057210"/>
            <a:ext cx="11265378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التبويب </a:t>
            </a:r>
            <a:r>
              <a:rPr lang="fr-FR" sz="3200" b="1" dirty="0"/>
              <a:t>Fichier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/>
              <a:t>ن</a:t>
            </a:r>
            <a:r>
              <a:rPr lang="ar-DZ" sz="3200" b="1" dirty="0" smtClean="0"/>
              <a:t>ختار </a:t>
            </a:r>
            <a:r>
              <a:rPr lang="ar-DZ" sz="3200" b="1" dirty="0"/>
              <a:t>التعليمة </a:t>
            </a:r>
            <a:r>
              <a:rPr lang="fr-FR" sz="3200" b="1" dirty="0"/>
              <a:t>Enregistrer </a:t>
            </a:r>
            <a:r>
              <a:rPr lang="fr-FR" sz="3200" b="1" dirty="0" smtClean="0"/>
              <a:t>sous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تظهر علبة حوار نكتب فيها اسم الملف ونختار مكان الحفظ </a:t>
            </a:r>
          </a:p>
          <a:p>
            <a:pPr marL="514350" lvl="1" indent="-514350" algn="r" rtl="1">
              <a:buFont typeface="+mj-lt"/>
              <a:buAutoNum type="arabicPeriod"/>
            </a:pPr>
            <a:r>
              <a:rPr lang="ar-DZ" sz="3200" b="1" dirty="0" smtClean="0"/>
              <a:t>ننقر </a:t>
            </a:r>
            <a:r>
              <a:rPr lang="ar-DZ" sz="3200" b="1" dirty="0"/>
              <a:t>على </a:t>
            </a:r>
            <a:r>
              <a:rPr lang="fr-FR" sz="3200" b="1" dirty="0" smtClean="0"/>
              <a:t>Enregistrer</a:t>
            </a:r>
            <a:r>
              <a:rPr lang="ar-DZ" sz="3200" b="1" dirty="0" smtClean="0"/>
              <a:t>.</a:t>
            </a:r>
            <a:endParaRPr lang="ar-DZ" sz="3200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2025748" y="226213"/>
            <a:ext cx="9765723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4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الحفظ في برنامج الرسام :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5359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00834" y="905117"/>
            <a:ext cx="11433466" cy="138499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2800" b="1" dirty="0" smtClean="0"/>
              <a:t>قم </a:t>
            </a:r>
            <a:r>
              <a:rPr lang="ar-DZ" sz="2800" b="1" dirty="0"/>
              <a:t>بفتح برنامج الرسام ثم ارسم مكونات الحاسوب.</a:t>
            </a:r>
          </a:p>
          <a:p>
            <a:pPr algn="r" rtl="1"/>
            <a:r>
              <a:rPr lang="ar-DZ" sz="2800" b="1" dirty="0" smtClean="0"/>
              <a:t>نريد </a:t>
            </a:r>
            <a:r>
              <a:rPr lang="ar-DZ" sz="2800" b="1" dirty="0"/>
              <a:t>فتح هذا الرسم في الحصة المقبلة، ما علينا فعله ؟ </a:t>
            </a:r>
          </a:p>
          <a:p>
            <a:pPr algn="r" rtl="1"/>
            <a:r>
              <a:rPr lang="ar-DZ" sz="2800" b="1" dirty="0" smtClean="0"/>
              <a:t>قم </a:t>
            </a:r>
            <a:r>
              <a:rPr lang="ar-DZ" sz="2800" b="1" dirty="0"/>
              <a:t>بحفظ الرسم على سطح المكتب باسم (</a:t>
            </a:r>
            <a:r>
              <a:rPr lang="ar-DZ" sz="2800" b="1" dirty="0" err="1" smtClean="0"/>
              <a:t>لقبك_اسمك_مكونات_الحاسوب</a:t>
            </a:r>
            <a:r>
              <a:rPr lang="ar-DZ" sz="2800" b="1" dirty="0" smtClean="0"/>
              <a:t>)</a:t>
            </a:r>
            <a:endParaRPr lang="ar-DZ" sz="28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46" y="2501474"/>
            <a:ext cx="7106642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285</Words>
  <Application>Microsoft Office PowerPoint</Application>
  <PresentationFormat>Grand écran</PresentationFormat>
  <Paragraphs>62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Andalus</vt:lpstr>
      <vt:lpstr>Arial</vt:lpstr>
      <vt:lpstr>Bahnschrift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265</cp:revision>
  <dcterms:created xsi:type="dcterms:W3CDTF">2024-02-06T22:26:16Z</dcterms:created>
  <dcterms:modified xsi:type="dcterms:W3CDTF">2025-01-20T16:08:16Z</dcterms:modified>
</cp:coreProperties>
</file>