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68" r:id="rId5"/>
    <p:sldId id="270" r:id="rId6"/>
    <p:sldId id="274" r:id="rId7"/>
    <p:sldId id="273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688515"/>
            <a:ext cx="11106150" cy="17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 smtClean="0">
                <a:cs typeface="+mj-cs"/>
              </a:rPr>
              <a:t>كيف </a:t>
            </a:r>
            <a:r>
              <a:rPr lang="ar-SA" sz="4400" b="1" dirty="0">
                <a:cs typeface="+mj-cs"/>
              </a:rPr>
              <a:t>يمكننا تنسيق حدود الجدول ؟</a:t>
            </a:r>
          </a:p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 smtClean="0">
                <a:cs typeface="+mj-cs"/>
              </a:rPr>
              <a:t>كيف </a:t>
            </a:r>
            <a:r>
              <a:rPr lang="ar-SA" sz="4400" b="1" dirty="0">
                <a:cs typeface="+mj-cs"/>
              </a:rPr>
              <a:t>يمكننا تظليل خلايا الجدول ؟</a:t>
            </a:r>
            <a:endParaRPr lang="fr-FR" sz="44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71" y="780676"/>
            <a:ext cx="11879984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إليك النموذج الجزيئي التالي الذي أنجزه أمين في مادة الفيزياء بواسطة برنامج الـ </a:t>
            </a:r>
            <a:r>
              <a:rPr lang="fr-FR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Word </a:t>
            </a:r>
            <a:endParaRPr lang="fr-FR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271" y="5602652"/>
            <a:ext cx="11879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إضافة </a:t>
            </a: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إلى الجداول، ماذا يمكننا إدراجه أيضا في ال 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؟ </a:t>
            </a:r>
            <a:endParaRPr lang="ar-DZ" sz="3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7" y="1454314"/>
            <a:ext cx="9842872" cy="36846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557" y="5602652"/>
            <a:ext cx="17625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الأشكال</a:t>
            </a:r>
            <a:endParaRPr lang="ar-DZ" sz="36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170562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</a:t>
            </a: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التبويب الذي يسمح لنا بالإدراج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؟</a:t>
            </a:r>
            <a:endParaRPr lang="ar-DZ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390" y="2314670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r-FR" sz="32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Insertion</a:t>
            </a:r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390" y="3273190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كيف </a:t>
            </a: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نسمي الأشكال باللغة الفرنسية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؟</a:t>
            </a:r>
            <a:endParaRPr lang="ar-DZ" sz="3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388" y="4828168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لنحاول </a:t>
            </a: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الحاسوب اكتشاف كيفية إدراج الأشكال في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 </a:t>
            </a:r>
            <a:r>
              <a:rPr lang="fr-FR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endParaRPr lang="fr-FR" sz="32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389" y="3845374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fr-FR" sz="32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Formes</a:t>
            </a:r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إ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دراج </a:t>
            </a:r>
            <a:r>
              <a:rPr lang="ar-DZ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DZ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269" y="1248417"/>
            <a:ext cx="11873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تبويب </a:t>
            </a:r>
            <a:r>
              <a:rPr lang="ar-DZ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الإدراج </a:t>
            </a:r>
            <a:r>
              <a:rPr lang="fr-FR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endParaRPr lang="fr-FR" sz="3600" b="1" dirty="0"/>
          </a:p>
          <a:p>
            <a:pPr marL="742950" lvl="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الأداة </a:t>
            </a:r>
            <a:r>
              <a:rPr lang="fr-FR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Formes</a:t>
            </a:r>
          </a:p>
          <a:p>
            <a:pPr marL="742950" lvl="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نختار </a:t>
            </a:r>
            <a:r>
              <a:rPr lang="ar-DZ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الشكل الذي نريد </a:t>
            </a:r>
            <a:r>
              <a:rPr lang="ar-DZ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إدراجه</a:t>
            </a:r>
            <a:endParaRPr lang="fr-FR" sz="3600" b="1" dirty="0"/>
          </a:p>
          <a:p>
            <a:pPr marL="742950" lvl="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ar-DZ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تتحول </a:t>
            </a:r>
            <a:r>
              <a:rPr lang="ar-DZ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مشيرة الفارة إلى       نسحب الفارة ونضغط دون رفع </a:t>
            </a:r>
            <a:r>
              <a:rPr lang="ar-DZ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اليد.</a:t>
            </a:r>
            <a:endParaRPr lang="ar-DZ" sz="3600" b="1" dirty="0">
              <a:latin typeface="Arial" panose="020B0604020202020204" pitchFamily="34" charset="0"/>
            </a:endParaRPr>
          </a:p>
        </p:txBody>
      </p:sp>
      <p:grpSp>
        <p:nvGrpSpPr>
          <p:cNvPr id="5" name="Groupe 4"/>
          <p:cNvGrpSpPr>
            <a:grpSpLocks/>
          </p:cNvGrpSpPr>
          <p:nvPr/>
        </p:nvGrpSpPr>
        <p:grpSpPr bwMode="auto">
          <a:xfrm>
            <a:off x="7149410" y="3101009"/>
            <a:ext cx="364572" cy="343563"/>
            <a:chOff x="0" y="0"/>
            <a:chExt cx="184150" cy="209550"/>
          </a:xfrm>
        </p:grpSpPr>
        <p:cxnSp>
          <p:nvCxnSpPr>
            <p:cNvPr id="6" name="Connecteur droit 5"/>
            <p:cNvCxnSpPr>
              <a:cxnSpLocks noChangeShapeType="1"/>
            </p:cNvCxnSpPr>
            <p:nvPr/>
          </p:nvCxnSpPr>
          <p:spPr bwMode="auto">
            <a:xfrm>
              <a:off x="90792" y="0"/>
              <a:ext cx="6350" cy="209550"/>
            </a:xfrm>
            <a:prstGeom prst="line">
              <a:avLst/>
            </a:prstGeom>
            <a:noFill/>
            <a:ln w="2857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Connecteur droit 6"/>
            <p:cNvCxnSpPr>
              <a:cxnSpLocks noChangeShapeType="1"/>
            </p:cNvCxnSpPr>
            <p:nvPr/>
          </p:nvCxnSpPr>
          <p:spPr bwMode="auto">
            <a:xfrm flipV="1">
              <a:off x="0" y="97277"/>
              <a:ext cx="184150" cy="6350"/>
            </a:xfrm>
            <a:prstGeom prst="line">
              <a:avLst/>
            </a:prstGeom>
            <a:noFill/>
            <a:ln w="28575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896" y="1875144"/>
            <a:ext cx="1186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اعتماد على السندات حاول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إجراء بعض العمليات على الشكل المدرج</a:t>
            </a: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DZ" sz="2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96" y="1226200"/>
            <a:ext cx="1186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برأيك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هي مختلف العمليات الممكن إجراؤها على الأشكال </a:t>
            </a: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؟</a:t>
            </a:r>
            <a:endParaRPr lang="ar-DZ" sz="2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51723" y="2716696"/>
            <a:ext cx="4969566" cy="3882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652590" y="2716696"/>
            <a:ext cx="4784035" cy="3838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60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45660" y="1057173"/>
            <a:ext cx="11791665" cy="516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algn="r" rtl="1">
              <a:spcAft>
                <a:spcPts val="1000"/>
              </a:spcAft>
              <a:buFont typeface="+mj-cs"/>
              <a:buAutoNum type="arabic1Minus"/>
            </a:pPr>
            <a:r>
              <a:rPr lang="ar-DZ" sz="3200" b="1" u="sng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تحديد الشكل :</a:t>
            </a:r>
            <a:r>
              <a:rPr lang="ar-DZ" sz="3200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نضغط </a:t>
            </a: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داخل الشكل بالزر الأيسر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للفأرة.</a:t>
            </a:r>
          </a:p>
          <a:p>
            <a:pPr marL="742950" indent="-742950" algn="r" rtl="1">
              <a:spcAft>
                <a:spcPts val="1000"/>
              </a:spcAft>
              <a:buFont typeface="+mj-cs"/>
              <a:buAutoNum type="arabic1Minus"/>
            </a:pPr>
            <a:r>
              <a:rPr kumimoji="0" lang="ar-DZ" sz="3200" b="1" i="0" u="sng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تحريك الشكل :</a:t>
            </a:r>
            <a:r>
              <a:rPr lang="ar-DZ" sz="3200" b="1" dirty="0" smtClean="0">
                <a:solidFill>
                  <a:srgbClr val="00B050"/>
                </a:solidFill>
                <a:cs typeface="+mj-cs"/>
              </a:rPr>
              <a:t> 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نضع المشيرة داخل الشكل حتى يصبح شكلها        ، نضغط و</a:t>
            </a:r>
            <a:r>
              <a:rPr kumimoji="0" lang="ar-DZ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دون رفع اليد نسحب.</a:t>
            </a:r>
          </a:p>
          <a:p>
            <a:pPr marL="742950" indent="-742950" algn="r" rtl="1">
              <a:spcAft>
                <a:spcPts val="1000"/>
              </a:spcAft>
              <a:buFont typeface="+mj-cs"/>
              <a:buAutoNum type="arabic1Minus"/>
            </a:pPr>
            <a:r>
              <a:rPr lang="ar-DZ" sz="3200" b="1" u="sng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تغيير </a:t>
            </a:r>
            <a:r>
              <a:rPr lang="ar-DZ" sz="3200" b="1" u="sng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حجم </a:t>
            </a:r>
            <a:r>
              <a:rPr lang="ar-DZ" sz="3200" b="1" u="sng" dirty="0" smtClean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الشكل :</a:t>
            </a:r>
            <a:endParaRPr lang="fr-FR" sz="3200" b="1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1485900" lvl="2" indent="-5715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نحدد الشكل، ثم نضع المشيرة على إحدى المربعات الصغيرة حتى يظهر لنا خط ذو 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سهمين</a:t>
            </a:r>
          </a:p>
          <a:p>
            <a:pPr marL="1485900" lvl="2" indent="-5715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نضغط </a:t>
            </a: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ونسحب الفأرة في الاتجاه المناسب</a:t>
            </a:r>
            <a:r>
              <a:rPr lang="ar-DZ" sz="32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.</a:t>
            </a:r>
          </a:p>
          <a:p>
            <a:pPr marL="74295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cs"/>
              <a:buAutoNum type="arabic1Minus" startAt="4"/>
            </a:pPr>
            <a:r>
              <a:rPr lang="ar-DZ" sz="3200" b="1" u="sng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تدوير الشكل :</a:t>
            </a:r>
          </a:p>
          <a:p>
            <a:pPr lvl="2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نحدده ثم نضغط على الرمز        ثم نضغط و نسحب دون رفع اليد</a:t>
            </a:r>
            <a:r>
              <a:rPr lang="ar-DZ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  <a:endParaRPr lang="ar-DZ" sz="3200" b="1" dirty="0">
              <a:latin typeface="Arial" panose="020B0604020202020204" pitchFamily="34" charset="0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651" y="135082"/>
            <a:ext cx="10822674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العمليات </a:t>
            </a:r>
            <a:r>
              <a:rPr lang="ar-SA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على الاشك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7" name="Groupe 6"/>
          <p:cNvGrpSpPr>
            <a:grpSpLocks/>
          </p:cNvGrpSpPr>
          <p:nvPr/>
        </p:nvGrpSpPr>
        <p:grpSpPr bwMode="auto">
          <a:xfrm>
            <a:off x="2764539" y="1735419"/>
            <a:ext cx="586853" cy="545910"/>
            <a:chOff x="3255" y="7035"/>
            <a:chExt cx="420" cy="435"/>
          </a:xfrm>
        </p:grpSpPr>
        <p:cxnSp>
          <p:nvCxnSpPr>
            <p:cNvPr id="8" name="AutoShape 6"/>
            <p:cNvCxnSpPr>
              <a:cxnSpLocks noChangeShapeType="1"/>
            </p:cNvCxnSpPr>
            <p:nvPr/>
          </p:nvCxnSpPr>
          <p:spPr bwMode="auto">
            <a:xfrm flipH="1">
              <a:off x="3255" y="7260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>
              <a:off x="3465" y="7035"/>
              <a:ext cx="0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" name="Connecteur droit avec flèche 10"/>
          <p:cNvCxnSpPr/>
          <p:nvPr/>
        </p:nvCxnSpPr>
        <p:spPr>
          <a:xfrm flipV="1">
            <a:off x="8456330" y="4085812"/>
            <a:ext cx="443605" cy="315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rme libre 11"/>
          <p:cNvSpPr>
            <a:spLocks noChangeArrowheads="1"/>
          </p:cNvSpPr>
          <p:nvPr/>
        </p:nvSpPr>
        <p:spPr bwMode="auto">
          <a:xfrm rot="20545567">
            <a:off x="7010399" y="5741645"/>
            <a:ext cx="472095" cy="466531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0 h 21600"/>
              <a:gd name="T6" fmla="*/ 2700 w 21600"/>
              <a:gd name="T7" fmla="*/ 10799 h 21600"/>
              <a:gd name="T8" fmla="*/ 10800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285" y="117693"/>
            <a:ext cx="1171684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cs"/>
              <a:buAutoNum type="arabic1Minus" startAt="5"/>
            </a:pPr>
            <a:r>
              <a:rPr lang="ar-DZ" sz="3200" b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تلوين الشكل :</a:t>
            </a:r>
            <a:endParaRPr lang="ar-DZ" sz="3200" b="1" dirty="0" smtClean="0">
              <a:solidFill>
                <a:srgbClr val="00B050"/>
              </a:solidFill>
              <a:cs typeface="+mj-cs"/>
            </a:endParaRPr>
          </a:p>
          <a:p>
            <a:pPr marL="1485900" lvl="2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نحدد الشكل</a:t>
            </a:r>
          </a:p>
          <a:p>
            <a:pPr marL="1485900" lvl="2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تبويب </a:t>
            </a:r>
            <a:r>
              <a:rPr lang="ar-D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التنسيق </a:t>
            </a:r>
            <a:r>
              <a:rPr lang="fr-F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Format</a:t>
            </a:r>
            <a:endParaRPr lang="fr-FR" sz="3200" b="1" dirty="0" smtClean="0">
              <a:cs typeface="+mj-cs"/>
            </a:endParaRPr>
          </a:p>
          <a:p>
            <a:pPr marL="1485900" lvl="2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DZ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لتلوين </a:t>
            </a:r>
            <a:r>
              <a:rPr lang="ar-D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الشكل ننقر على الأداة </a:t>
            </a:r>
            <a:r>
              <a:rPr lang="fr-F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Remplissage</a:t>
            </a:r>
            <a:endParaRPr lang="fr-FR" sz="3200" b="1" dirty="0" smtClean="0">
              <a:cs typeface="+mj-cs"/>
            </a:endParaRPr>
          </a:p>
          <a:p>
            <a:pPr marL="1485900" lvl="2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SA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لتلوين </a:t>
            </a:r>
            <a:r>
              <a:rPr lang="ar-DZ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حدود </a:t>
            </a:r>
            <a:r>
              <a:rPr lang="ar-SA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الشكل ننقر على الأداة </a:t>
            </a:r>
            <a:r>
              <a:rPr lang="fr-F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Contour </a:t>
            </a:r>
            <a:endParaRPr lang="fr-FR" sz="3200" b="1" dirty="0" smtClean="0">
              <a:cs typeface="+mj-cs"/>
            </a:endParaRPr>
          </a:p>
          <a:p>
            <a:pPr marL="742950" indent="-742950" algn="r" rtl="1" eaLnBrk="0" fontAlgn="base" hangingPunct="0">
              <a:spcBef>
                <a:spcPct val="0"/>
              </a:spcBef>
              <a:spcAft>
                <a:spcPct val="0"/>
              </a:spcAft>
              <a:buFont typeface="+mj-cs"/>
              <a:buAutoNum type="arabic1Minus" startAt="5"/>
            </a:pPr>
            <a:r>
              <a:rPr lang="ar-DZ" sz="3200" b="1" u="sng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حذف الشكل :</a:t>
            </a:r>
            <a:endParaRPr lang="ar-DZ" sz="3200" b="1" dirty="0" smtClean="0">
              <a:solidFill>
                <a:srgbClr val="00B050"/>
              </a:solidFill>
              <a:cs typeface="+mj-cs"/>
            </a:endParaRPr>
          </a:p>
          <a:p>
            <a:pPr lvl="2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نحدد </a:t>
            </a:r>
            <a:r>
              <a:rPr lang="ar-DZ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الشكل ثم نضغط على المفتاح </a:t>
            </a:r>
            <a:r>
              <a:rPr lang="fr-FR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Suppr</a:t>
            </a:r>
            <a:r>
              <a:rPr lang="ar-DZ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من لوحة المفاتيح</a:t>
            </a:r>
            <a:r>
              <a:rPr lang="ar-DZ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</a:p>
          <a:p>
            <a:pPr lvl="2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ar-DZ" sz="3200" b="1" dirty="0">
              <a:latin typeface="Arial" panose="020B0604020202020204" pitchFamily="34" charset="0"/>
              <a:cs typeface="+mj-cs"/>
            </a:endParaRPr>
          </a:p>
          <a:p>
            <a:pPr marL="51435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الكتابة 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داخل 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الشكل :</a:t>
            </a:r>
            <a:endParaRPr lang="fr-FR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ar-SA" sz="3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ننقر على الشكل بالزر الأيمن للفأرة فتظهر قائمة نختار </a:t>
            </a:r>
            <a:r>
              <a:rPr lang="ar-SA" sz="32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منها</a:t>
            </a:r>
            <a:endParaRPr lang="ar-DZ" sz="3200" b="1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32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إضافة </a:t>
            </a:r>
            <a:r>
              <a:rPr lang="ar-SA" sz="3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نص</a:t>
            </a:r>
            <a:r>
              <a:rPr lang="ar-DZ" sz="3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fr-F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Ajouter du texte</a:t>
            </a:r>
            <a:endParaRPr lang="fr-FR" sz="32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+mj-cs"/>
            </a:endParaRPr>
          </a:p>
        </p:txBody>
      </p:sp>
      <p:sp>
        <p:nvSpPr>
          <p:cNvPr id="6" name="Forme libre 5"/>
          <p:cNvSpPr>
            <a:spLocks noChangeArrowheads="1"/>
          </p:cNvSpPr>
          <p:nvPr/>
        </p:nvSpPr>
        <p:spPr bwMode="auto">
          <a:xfrm>
            <a:off x="5335270" y="7884416"/>
            <a:ext cx="170815" cy="27114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0 h 21600"/>
              <a:gd name="T6" fmla="*/ 2700 w 21600"/>
              <a:gd name="T7" fmla="*/ 10799 h 21600"/>
              <a:gd name="T8" fmla="*/ 10800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 rtl="1"/>
            <a:endParaRPr lang="fr-FR" sz="3600"/>
          </a:p>
        </p:txBody>
      </p:sp>
      <p:sp>
        <p:nvSpPr>
          <p:cNvPr id="10" name="Flèche droite 9" hidden="1"/>
          <p:cNvSpPr>
            <a:spLocks/>
          </p:cNvSpPr>
          <p:nvPr/>
        </p:nvSpPr>
        <p:spPr>
          <a:xfrm>
            <a:off x="575310" y="978535"/>
            <a:ext cx="857250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7509"/>
            <a:ext cx="11859904" cy="164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3200"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لنرسم علم الجزائر المتكون من : </a:t>
            </a:r>
            <a:endParaRPr lang="ar-DZ" sz="3200" b="1" dirty="0" smtClean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lvl="1" algn="r" rtl="1">
              <a:lnSpc>
                <a:spcPct val="107000"/>
              </a:lnSpc>
            </a:pPr>
            <a:r>
              <a:rPr lang="ar-DZ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مستطيل </a:t>
            </a:r>
            <a:r>
              <a:rPr lang="ar-DZ" sz="3200"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أخضر، مستطيل أبيض، هلال و نجمة </a:t>
            </a:r>
            <a:r>
              <a:rPr lang="ar-DZ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أحمرين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ar-DZ" sz="3200" b="1" dirty="0" smtClean="0">
                <a:ea typeface="Times New Roman" panose="02020603050405020304" pitchFamily="18" charset="0"/>
                <a:cs typeface="+mj-cs"/>
              </a:rPr>
              <a:t>احفظ </a:t>
            </a:r>
            <a:r>
              <a:rPr lang="ar-DZ" sz="3200" b="1" dirty="0">
                <a:ea typeface="Times New Roman" panose="02020603050405020304" pitchFamily="18" charset="0"/>
                <a:cs typeface="+mj-cs"/>
              </a:rPr>
              <a:t>هذا المشروع في مجلدك باسم "علم بلادي</a:t>
            </a:r>
            <a:r>
              <a:rPr lang="ar-DZ" sz="3200" b="1" dirty="0" smtClean="0">
                <a:ea typeface="Times New Roman" panose="02020603050405020304" pitchFamily="18" charset="0"/>
                <a:cs typeface="+mj-cs"/>
              </a:rPr>
              <a:t>"</a:t>
            </a:r>
            <a:endParaRPr lang="fr-FR" sz="3200" b="1" dirty="0">
              <a:cs typeface="+mj-cs"/>
            </a:endParaRPr>
          </a:p>
        </p:txBody>
      </p:sp>
      <p:pic>
        <p:nvPicPr>
          <p:cNvPr id="5" name="Imag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46" y="3195698"/>
            <a:ext cx="5923128" cy="28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290</Words>
  <Application>Microsoft Office PowerPoint</Application>
  <PresentationFormat>Grand écran</PresentationFormat>
  <Paragraphs>47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211</cp:revision>
  <dcterms:created xsi:type="dcterms:W3CDTF">2024-09-28T14:01:15Z</dcterms:created>
  <dcterms:modified xsi:type="dcterms:W3CDTF">2025-01-29T20:43:06Z</dcterms:modified>
</cp:coreProperties>
</file>