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63" r:id="rId2"/>
    <p:sldId id="271" r:id="rId3"/>
    <p:sldId id="272" r:id="rId4"/>
    <p:sldId id="264" r:id="rId5"/>
    <p:sldId id="273" r:id="rId6"/>
    <p:sldId id="270" r:id="rId7"/>
    <p:sldId id="274" r:id="rId8"/>
    <p:sldId id="260" r:id="rId9"/>
    <p:sldId id="275" r:id="rId10"/>
    <p:sldId id="269" r:id="rId11"/>
    <p:sldId id="276"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56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ar-DZ"/>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ar-DZ"/>
          </a:p>
        </p:txBody>
      </p:sp>
      <p:sp>
        <p:nvSpPr>
          <p:cNvPr id="4" name="Espace réservé de la date 3"/>
          <p:cNvSpPr>
            <a:spLocks noGrp="1"/>
          </p:cNvSpPr>
          <p:nvPr>
            <p:ph type="dt" sz="half" idx="10"/>
          </p:nvPr>
        </p:nvSpPr>
        <p:spPr/>
        <p:txBody>
          <a:bodyPr/>
          <a:lstStyle/>
          <a:p>
            <a:fld id="{33E46DBA-FA3B-4C5F-B700-4671668DAB72}" type="datetimeFigureOut">
              <a:rPr lang="fr-FR" smtClean="0"/>
              <a:t>15/03/2025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B9FB400-9542-4209-8750-C58872F72AA0}" type="slidenum">
              <a:rPr lang="fr-FR" smtClean="0"/>
              <a:t>‹N°›</a:t>
            </a:fld>
            <a:endParaRPr lang="fr-FR"/>
          </a:p>
        </p:txBody>
      </p:sp>
    </p:spTree>
    <p:extLst>
      <p:ext uri="{BB962C8B-B14F-4D97-AF65-F5344CB8AC3E}">
        <p14:creationId xmlns:p14="http://schemas.microsoft.com/office/powerpoint/2010/main" val="3969861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ar-DZ"/>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ar-DZ"/>
          </a:p>
        </p:txBody>
      </p:sp>
      <p:sp>
        <p:nvSpPr>
          <p:cNvPr id="4" name="Espace réservé de la date 3"/>
          <p:cNvSpPr>
            <a:spLocks noGrp="1"/>
          </p:cNvSpPr>
          <p:nvPr>
            <p:ph type="dt" sz="half" idx="10"/>
          </p:nvPr>
        </p:nvSpPr>
        <p:spPr/>
        <p:txBody>
          <a:bodyPr/>
          <a:lstStyle/>
          <a:p>
            <a:fld id="{33E46DBA-FA3B-4C5F-B700-4671668DAB72}" type="datetimeFigureOut">
              <a:rPr lang="fr-FR" smtClean="0"/>
              <a:t>15/03/2025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B9FB400-9542-4209-8750-C58872F72AA0}" type="slidenum">
              <a:rPr lang="fr-FR" smtClean="0"/>
              <a:t>‹N°›</a:t>
            </a:fld>
            <a:endParaRPr lang="fr-FR"/>
          </a:p>
        </p:txBody>
      </p:sp>
    </p:spTree>
    <p:extLst>
      <p:ext uri="{BB962C8B-B14F-4D97-AF65-F5344CB8AC3E}">
        <p14:creationId xmlns:p14="http://schemas.microsoft.com/office/powerpoint/2010/main" val="1752019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ar-DZ"/>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ar-DZ"/>
          </a:p>
        </p:txBody>
      </p:sp>
      <p:sp>
        <p:nvSpPr>
          <p:cNvPr id="4" name="Espace réservé de la date 3"/>
          <p:cNvSpPr>
            <a:spLocks noGrp="1"/>
          </p:cNvSpPr>
          <p:nvPr>
            <p:ph type="dt" sz="half" idx="10"/>
          </p:nvPr>
        </p:nvSpPr>
        <p:spPr/>
        <p:txBody>
          <a:bodyPr/>
          <a:lstStyle/>
          <a:p>
            <a:fld id="{33E46DBA-FA3B-4C5F-B700-4671668DAB72}" type="datetimeFigureOut">
              <a:rPr lang="fr-FR" smtClean="0"/>
              <a:t>15/03/2025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B9FB400-9542-4209-8750-C58872F72AA0}" type="slidenum">
              <a:rPr lang="fr-FR" smtClean="0"/>
              <a:t>‹N°›</a:t>
            </a:fld>
            <a:endParaRPr lang="fr-FR"/>
          </a:p>
        </p:txBody>
      </p:sp>
    </p:spTree>
    <p:extLst>
      <p:ext uri="{BB962C8B-B14F-4D97-AF65-F5344CB8AC3E}">
        <p14:creationId xmlns:p14="http://schemas.microsoft.com/office/powerpoint/2010/main" val="4171293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ar-DZ"/>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ar-DZ"/>
          </a:p>
        </p:txBody>
      </p:sp>
      <p:sp>
        <p:nvSpPr>
          <p:cNvPr id="4" name="Espace réservé de la date 3"/>
          <p:cNvSpPr>
            <a:spLocks noGrp="1"/>
          </p:cNvSpPr>
          <p:nvPr>
            <p:ph type="dt" sz="half" idx="10"/>
          </p:nvPr>
        </p:nvSpPr>
        <p:spPr/>
        <p:txBody>
          <a:bodyPr/>
          <a:lstStyle/>
          <a:p>
            <a:fld id="{33E46DBA-FA3B-4C5F-B700-4671668DAB72}" type="datetimeFigureOut">
              <a:rPr lang="fr-FR" smtClean="0"/>
              <a:t>15/03/2025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B9FB400-9542-4209-8750-C58872F72AA0}" type="slidenum">
              <a:rPr lang="fr-FR" smtClean="0"/>
              <a:t>‹N°›</a:t>
            </a:fld>
            <a:endParaRPr lang="fr-FR"/>
          </a:p>
        </p:txBody>
      </p:sp>
    </p:spTree>
    <p:extLst>
      <p:ext uri="{BB962C8B-B14F-4D97-AF65-F5344CB8AC3E}">
        <p14:creationId xmlns:p14="http://schemas.microsoft.com/office/powerpoint/2010/main" val="3783702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ar-DZ"/>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33E46DBA-FA3B-4C5F-B700-4671668DAB72}" type="datetimeFigureOut">
              <a:rPr lang="fr-FR" smtClean="0"/>
              <a:t>15/03/2025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B9FB400-9542-4209-8750-C58872F72AA0}" type="slidenum">
              <a:rPr lang="fr-FR" smtClean="0"/>
              <a:t>‹N°›</a:t>
            </a:fld>
            <a:endParaRPr lang="fr-FR"/>
          </a:p>
        </p:txBody>
      </p:sp>
    </p:spTree>
    <p:extLst>
      <p:ext uri="{BB962C8B-B14F-4D97-AF65-F5344CB8AC3E}">
        <p14:creationId xmlns:p14="http://schemas.microsoft.com/office/powerpoint/2010/main" val="3205787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ar-DZ"/>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ar-DZ"/>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ar-DZ"/>
          </a:p>
        </p:txBody>
      </p:sp>
      <p:sp>
        <p:nvSpPr>
          <p:cNvPr id="5" name="Espace réservé de la date 4"/>
          <p:cNvSpPr>
            <a:spLocks noGrp="1"/>
          </p:cNvSpPr>
          <p:nvPr>
            <p:ph type="dt" sz="half" idx="10"/>
          </p:nvPr>
        </p:nvSpPr>
        <p:spPr/>
        <p:txBody>
          <a:bodyPr/>
          <a:lstStyle/>
          <a:p>
            <a:fld id="{33E46DBA-FA3B-4C5F-B700-4671668DAB72}" type="datetimeFigureOut">
              <a:rPr lang="fr-FR" smtClean="0"/>
              <a:t>15/03/2025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B9FB400-9542-4209-8750-C58872F72AA0}" type="slidenum">
              <a:rPr lang="fr-FR" smtClean="0"/>
              <a:t>‹N°›</a:t>
            </a:fld>
            <a:endParaRPr lang="fr-FR"/>
          </a:p>
        </p:txBody>
      </p:sp>
    </p:spTree>
    <p:extLst>
      <p:ext uri="{BB962C8B-B14F-4D97-AF65-F5344CB8AC3E}">
        <p14:creationId xmlns:p14="http://schemas.microsoft.com/office/powerpoint/2010/main" val="4014444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ar-DZ"/>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ar-DZ"/>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ar-DZ"/>
          </a:p>
        </p:txBody>
      </p:sp>
      <p:sp>
        <p:nvSpPr>
          <p:cNvPr id="7" name="Espace réservé de la date 6"/>
          <p:cNvSpPr>
            <a:spLocks noGrp="1"/>
          </p:cNvSpPr>
          <p:nvPr>
            <p:ph type="dt" sz="half" idx="10"/>
          </p:nvPr>
        </p:nvSpPr>
        <p:spPr/>
        <p:txBody>
          <a:bodyPr/>
          <a:lstStyle/>
          <a:p>
            <a:fld id="{33E46DBA-FA3B-4C5F-B700-4671668DAB72}" type="datetimeFigureOut">
              <a:rPr lang="fr-FR" smtClean="0"/>
              <a:t>15/03/2025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B9FB400-9542-4209-8750-C58872F72AA0}" type="slidenum">
              <a:rPr lang="fr-FR" smtClean="0"/>
              <a:t>‹N°›</a:t>
            </a:fld>
            <a:endParaRPr lang="fr-FR"/>
          </a:p>
        </p:txBody>
      </p:sp>
    </p:spTree>
    <p:extLst>
      <p:ext uri="{BB962C8B-B14F-4D97-AF65-F5344CB8AC3E}">
        <p14:creationId xmlns:p14="http://schemas.microsoft.com/office/powerpoint/2010/main" val="1488734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ar-DZ"/>
          </a:p>
        </p:txBody>
      </p:sp>
      <p:sp>
        <p:nvSpPr>
          <p:cNvPr id="3" name="Espace réservé de la date 2"/>
          <p:cNvSpPr>
            <a:spLocks noGrp="1"/>
          </p:cNvSpPr>
          <p:nvPr>
            <p:ph type="dt" sz="half" idx="10"/>
          </p:nvPr>
        </p:nvSpPr>
        <p:spPr/>
        <p:txBody>
          <a:bodyPr/>
          <a:lstStyle/>
          <a:p>
            <a:fld id="{33E46DBA-FA3B-4C5F-B700-4671668DAB72}" type="datetimeFigureOut">
              <a:rPr lang="fr-FR" smtClean="0"/>
              <a:t>15/03/2025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B9FB400-9542-4209-8750-C58872F72AA0}" type="slidenum">
              <a:rPr lang="fr-FR" smtClean="0"/>
              <a:t>‹N°›</a:t>
            </a:fld>
            <a:endParaRPr lang="fr-FR"/>
          </a:p>
        </p:txBody>
      </p:sp>
    </p:spTree>
    <p:extLst>
      <p:ext uri="{BB962C8B-B14F-4D97-AF65-F5344CB8AC3E}">
        <p14:creationId xmlns:p14="http://schemas.microsoft.com/office/powerpoint/2010/main" val="1376240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3E46DBA-FA3B-4C5F-B700-4671668DAB72}" type="datetimeFigureOut">
              <a:rPr lang="fr-FR" smtClean="0"/>
              <a:t>15/03/2025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B9FB400-9542-4209-8750-C58872F72AA0}" type="slidenum">
              <a:rPr lang="fr-FR" smtClean="0"/>
              <a:t>‹N°›</a:t>
            </a:fld>
            <a:endParaRPr lang="fr-FR"/>
          </a:p>
        </p:txBody>
      </p:sp>
    </p:spTree>
    <p:extLst>
      <p:ext uri="{BB962C8B-B14F-4D97-AF65-F5344CB8AC3E}">
        <p14:creationId xmlns:p14="http://schemas.microsoft.com/office/powerpoint/2010/main" val="147680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ar-DZ"/>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ar-DZ"/>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33E46DBA-FA3B-4C5F-B700-4671668DAB72}" type="datetimeFigureOut">
              <a:rPr lang="fr-FR" smtClean="0"/>
              <a:t>15/03/2025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B9FB400-9542-4209-8750-C58872F72AA0}" type="slidenum">
              <a:rPr lang="fr-FR" smtClean="0"/>
              <a:t>‹N°›</a:t>
            </a:fld>
            <a:endParaRPr lang="fr-FR"/>
          </a:p>
        </p:txBody>
      </p:sp>
    </p:spTree>
    <p:extLst>
      <p:ext uri="{BB962C8B-B14F-4D97-AF65-F5344CB8AC3E}">
        <p14:creationId xmlns:p14="http://schemas.microsoft.com/office/powerpoint/2010/main" val="2435847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ar-DZ"/>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DZ"/>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33E46DBA-FA3B-4C5F-B700-4671668DAB72}" type="datetimeFigureOut">
              <a:rPr lang="fr-FR" smtClean="0"/>
              <a:t>15/03/2025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B9FB400-9542-4209-8750-C58872F72AA0}" type="slidenum">
              <a:rPr lang="fr-FR" smtClean="0"/>
              <a:t>‹N°›</a:t>
            </a:fld>
            <a:endParaRPr lang="fr-FR"/>
          </a:p>
        </p:txBody>
      </p:sp>
    </p:spTree>
    <p:extLst>
      <p:ext uri="{BB962C8B-B14F-4D97-AF65-F5344CB8AC3E}">
        <p14:creationId xmlns:p14="http://schemas.microsoft.com/office/powerpoint/2010/main" val="338968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fr-FR" smtClean="0"/>
              <a:t>Modifiez le style du titre</a:t>
            </a:r>
            <a:endParaRPr lang="ar-DZ"/>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ar-DZ"/>
          </a:p>
        </p:txBody>
      </p:sp>
      <p:sp>
        <p:nvSpPr>
          <p:cNvPr id="4" name="Espace réservé de la date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33E46DBA-FA3B-4C5F-B700-4671668DAB72}" type="datetimeFigureOut">
              <a:rPr lang="fr-FR" smtClean="0"/>
              <a:t>15/03/2025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BB9FB400-9542-4209-8750-C58872F72AA0}" type="slidenum">
              <a:rPr lang="fr-FR" smtClean="0"/>
              <a:t>‹N°›</a:t>
            </a:fld>
            <a:endParaRPr lang="fr-FR"/>
          </a:p>
        </p:txBody>
      </p:sp>
    </p:spTree>
    <p:extLst>
      <p:ext uri="{BB962C8B-B14F-4D97-AF65-F5344CB8AC3E}">
        <p14:creationId xmlns:p14="http://schemas.microsoft.com/office/powerpoint/2010/main" val="95018757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DZ"/>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p:cNvSpPr txBox="1"/>
          <p:nvPr/>
        </p:nvSpPr>
        <p:spPr>
          <a:xfrm>
            <a:off x="400831" y="307796"/>
            <a:ext cx="11398685" cy="769441"/>
          </a:xfrm>
          <a:prstGeom prst="rect">
            <a:avLst/>
          </a:prstGeom>
          <a:noFill/>
        </p:spPr>
        <p:txBody>
          <a:bodyPr wrap="square" rtlCol="1">
            <a:spAutoFit/>
          </a:bodyPr>
          <a:lstStyle/>
          <a:p>
            <a:pPr algn="ctr"/>
            <a:r>
              <a:rPr lang="ar-DZ" sz="4400" b="1" u="sng" dirty="0" smtClean="0">
                <a:solidFill>
                  <a:srgbClr val="FF0000"/>
                </a:solidFill>
              </a:rPr>
              <a:t>تغذية راجعة</a:t>
            </a:r>
            <a:endParaRPr lang="ar-DZ" sz="4400" b="1" u="sng" dirty="0">
              <a:solidFill>
                <a:srgbClr val="FF0000"/>
              </a:solidFill>
            </a:endParaRPr>
          </a:p>
        </p:txBody>
      </p:sp>
      <p:sp>
        <p:nvSpPr>
          <p:cNvPr id="6" name="Rectangle : coins arrondis 12">
            <a:extLst>
              <a:ext uri="{FF2B5EF4-FFF2-40B4-BE49-F238E27FC236}">
                <a16:creationId xmlns:a16="http://schemas.microsoft.com/office/drawing/2014/main" xmlns="" id="{2A52F28A-4066-7F20-F61B-78B99AF33888}"/>
              </a:ext>
            </a:extLst>
          </p:cNvPr>
          <p:cNvSpPr/>
          <p:nvPr/>
        </p:nvSpPr>
        <p:spPr>
          <a:xfrm>
            <a:off x="624114" y="1565753"/>
            <a:ext cx="11567886" cy="2182317"/>
          </a:xfrm>
          <a:prstGeom prst="roundRect">
            <a:avLst/>
          </a:prstGeom>
          <a:noFill/>
          <a:ln w="57150">
            <a:noFill/>
          </a:ln>
        </p:spPr>
        <p:style>
          <a:lnRef idx="2">
            <a:schemeClr val="accent2"/>
          </a:lnRef>
          <a:fillRef idx="1">
            <a:schemeClr val="lt1"/>
          </a:fillRef>
          <a:effectRef idx="0">
            <a:schemeClr val="accent2"/>
          </a:effectRef>
          <a:fontRef idx="minor">
            <a:schemeClr val="dk1"/>
          </a:fontRef>
        </p:style>
        <p:txBody>
          <a:bodyPr rtlCol="0" anchor="ctr"/>
          <a:lstStyle/>
          <a:p>
            <a:pPr marL="571500" indent="-571500" algn="r" rtl="1">
              <a:buFont typeface="Wingdings" panose="05000000000000000000" pitchFamily="2" charset="2"/>
              <a:buChar char="ü"/>
            </a:pPr>
            <a:r>
              <a:rPr lang="ar-DZ" sz="4000" dirty="0" smtClean="0">
                <a:cs typeface="+mj-cs"/>
              </a:rPr>
              <a:t>ما </a:t>
            </a:r>
            <a:r>
              <a:rPr lang="ar-DZ" sz="4000" dirty="0">
                <a:cs typeface="+mj-cs"/>
              </a:rPr>
              <a:t>هي مختلف طرق حفظ العرض </a:t>
            </a:r>
            <a:r>
              <a:rPr lang="ar-DZ" sz="4000" dirty="0" err="1">
                <a:cs typeface="+mj-cs"/>
              </a:rPr>
              <a:t>التقديمي</a:t>
            </a:r>
            <a:r>
              <a:rPr lang="ar-DZ" sz="4000" dirty="0">
                <a:cs typeface="+mj-cs"/>
              </a:rPr>
              <a:t> </a:t>
            </a:r>
            <a:r>
              <a:rPr lang="ar-DZ" sz="4000" dirty="0" smtClean="0">
                <a:cs typeface="+mj-cs"/>
              </a:rPr>
              <a:t>؟</a:t>
            </a:r>
          </a:p>
          <a:p>
            <a:pPr marL="571500" indent="-571500" algn="r" rtl="1">
              <a:buFont typeface="Wingdings" panose="05000000000000000000" pitchFamily="2" charset="2"/>
              <a:buChar char="ü"/>
            </a:pPr>
            <a:r>
              <a:rPr lang="ar-DZ" sz="4000" dirty="0" smtClean="0">
                <a:cs typeface="+mj-cs"/>
              </a:rPr>
              <a:t>ما </a:t>
            </a:r>
            <a:r>
              <a:rPr lang="ar-DZ" sz="4000" dirty="0">
                <a:cs typeface="+mj-cs"/>
              </a:rPr>
              <a:t>هي مختلف العمليات الممكن إجراؤها على الشريحة ؟</a:t>
            </a:r>
            <a:endParaRPr lang="fr-FR" sz="4000" dirty="0">
              <a:cs typeface="+mj-cs"/>
            </a:endParaRPr>
          </a:p>
        </p:txBody>
      </p:sp>
    </p:spTree>
    <p:extLst>
      <p:ext uri="{BB962C8B-B14F-4D97-AF65-F5344CB8AC3E}">
        <p14:creationId xmlns:p14="http://schemas.microsoft.com/office/powerpoint/2010/main" val="2346068650"/>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4829578" y="68787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8" name="Rectangle 2"/>
          <p:cNvSpPr>
            <a:spLocks noChangeArrowheads="1"/>
          </p:cNvSpPr>
          <p:nvPr/>
        </p:nvSpPr>
        <p:spPr bwMode="auto">
          <a:xfrm>
            <a:off x="350729" y="272381"/>
            <a:ext cx="115364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tabLst/>
            </a:pPr>
            <a:r>
              <a:rPr lang="ar-DZ" sz="4800" b="1" u="sng" dirty="0"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التدريب</a:t>
            </a:r>
            <a:r>
              <a:rPr kumimoji="0" lang="ar-DZ" sz="4800" b="1" i="0" u="sng" strike="noStrike" cap="none" normalizeH="0" baseline="0" dirty="0" smtClean="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ar-DZ" sz="4800" b="1" i="0" strike="noStrike" cap="none" normalizeH="0" dirty="0" smtClean="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4000" b="0" i="0" u="none" strike="noStrike" cap="none" normalizeH="0" baseline="0" dirty="0" smtClean="0">
              <a:ln>
                <a:noFill/>
              </a:ln>
              <a:solidFill>
                <a:schemeClr val="tx1"/>
              </a:solidFill>
              <a:effectLst/>
            </a:endParaRPr>
          </a:p>
        </p:txBody>
      </p:sp>
      <p:sp>
        <p:nvSpPr>
          <p:cNvPr id="2" name="ZoneTexte 1"/>
          <p:cNvSpPr txBox="1"/>
          <p:nvPr/>
        </p:nvSpPr>
        <p:spPr>
          <a:xfrm>
            <a:off x="350728" y="1211098"/>
            <a:ext cx="11536473" cy="3416320"/>
          </a:xfrm>
          <a:prstGeom prst="rect">
            <a:avLst/>
          </a:prstGeom>
          <a:noFill/>
        </p:spPr>
        <p:txBody>
          <a:bodyPr wrap="square" rtlCol="1">
            <a:spAutoFit/>
          </a:bodyPr>
          <a:lstStyle/>
          <a:p>
            <a:pPr marL="571500" indent="-571500" algn="r" rtl="1">
              <a:buFont typeface="Wingdings" panose="05000000000000000000" pitchFamily="2" charset="2"/>
              <a:buChar char="Ø"/>
            </a:pPr>
            <a:r>
              <a:rPr lang="ar-DZ" sz="3600" dirty="0" smtClean="0"/>
              <a:t>افتح </a:t>
            </a:r>
            <a:r>
              <a:rPr lang="ar-DZ" sz="3600" dirty="0"/>
              <a:t>برنامج </a:t>
            </a:r>
            <a:r>
              <a:rPr lang="fr-FR" sz="3600" dirty="0"/>
              <a:t>PowerPoint ، </a:t>
            </a:r>
            <a:r>
              <a:rPr lang="ar-DZ" sz="3600" dirty="0"/>
              <a:t>ثم اكتب النص التالي مع تنسيقه بالشكل الذي تراه </a:t>
            </a:r>
            <a:r>
              <a:rPr lang="ar-DZ" sz="3600" dirty="0" smtClean="0"/>
              <a:t>مناسبا</a:t>
            </a:r>
          </a:p>
          <a:p>
            <a:pPr marL="571500" indent="-571500" algn="r" rtl="1">
              <a:buFont typeface="Wingdings" panose="05000000000000000000" pitchFamily="2" charset="2"/>
              <a:buChar char="Ø"/>
            </a:pPr>
            <a:r>
              <a:rPr lang="ar-DZ" sz="3600" dirty="0" smtClean="0"/>
              <a:t>أدرج </a:t>
            </a:r>
            <a:r>
              <a:rPr lang="ar-DZ" sz="3600" dirty="0"/>
              <a:t>صورة تتناسب مع الموضوع، وقم بالتنسيقات اللازمة لتحسين مظهر العرض</a:t>
            </a:r>
          </a:p>
          <a:p>
            <a:pPr marL="571500" indent="-571500" algn="r" rtl="1">
              <a:buFont typeface="Wingdings" panose="05000000000000000000" pitchFamily="2" charset="2"/>
              <a:buChar char="Ø"/>
            </a:pPr>
            <a:r>
              <a:rPr lang="ar-DZ" sz="3600" dirty="0" smtClean="0"/>
              <a:t>احفظ </a:t>
            </a:r>
            <a:r>
              <a:rPr lang="ar-DZ" sz="3600" dirty="0"/>
              <a:t>العرض </a:t>
            </a:r>
            <a:r>
              <a:rPr lang="ar-DZ" sz="3600" dirty="0" err="1"/>
              <a:t>التقديمي</a:t>
            </a:r>
            <a:r>
              <a:rPr lang="ar-DZ" sz="3600" dirty="0"/>
              <a:t> في مجلدك تحت اسم "الماء سر الحياة" بصيغة ملف </a:t>
            </a:r>
            <a:r>
              <a:rPr lang="fr-FR" sz="3600" dirty="0"/>
              <a:t>PowerPoint (.</a:t>
            </a:r>
            <a:r>
              <a:rPr lang="fr-FR" sz="3600" dirty="0" err="1"/>
              <a:t>pptx</a:t>
            </a:r>
            <a:r>
              <a:rPr lang="fr-FR" sz="3600" dirty="0"/>
              <a:t>)</a:t>
            </a:r>
          </a:p>
        </p:txBody>
      </p:sp>
    </p:spTree>
    <p:extLst>
      <p:ext uri="{BB962C8B-B14F-4D97-AF65-F5344CB8AC3E}">
        <p14:creationId xmlns:p14="http://schemas.microsoft.com/office/powerpoint/2010/main" val="188675594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040794"/>
            <a:ext cx="12192000" cy="650220"/>
          </a:xfrm>
        </p:spPr>
        <p:txBody>
          <a:bodyPr>
            <a:prstTxWarp prst="textArchUp">
              <a:avLst/>
            </a:prstTxWarp>
            <a:noAutofit/>
          </a:bodyPr>
          <a:lstStyle/>
          <a:p>
            <a:pPr algn="ctr" rtl="1"/>
            <a:r>
              <a:rPr lang="ar-DZ" sz="9600" b="1" dirty="0">
                <a:ln w="28575">
                  <a:solidFill>
                    <a:srgbClr val="FFFF00"/>
                  </a:solidFill>
                </a:ln>
                <a:solidFill>
                  <a:srgbClr val="00B0F0"/>
                </a:solidFill>
                <a:effectLst>
                  <a:glow rad="63500">
                    <a:schemeClr val="accent1">
                      <a:satMod val="175000"/>
                      <a:alpha val="40000"/>
                    </a:schemeClr>
                  </a:glow>
                </a:effectLst>
              </a:rPr>
              <a:t>الماء</a:t>
            </a:r>
            <a:r>
              <a:rPr lang="ar-DZ" sz="9600" b="1" dirty="0">
                <a:ln w="19050">
                  <a:solidFill>
                    <a:srgbClr val="FFFF00"/>
                  </a:solidFill>
                </a:ln>
                <a:solidFill>
                  <a:srgbClr val="00B0F0"/>
                </a:solidFill>
                <a:effectLst>
                  <a:glow rad="63500">
                    <a:schemeClr val="accent1">
                      <a:satMod val="175000"/>
                      <a:alpha val="40000"/>
                    </a:schemeClr>
                  </a:glow>
                </a:effectLst>
              </a:rPr>
              <a:t> سر </a:t>
            </a:r>
            <a:r>
              <a:rPr lang="ar-DZ" sz="9600" b="1" dirty="0" smtClean="0">
                <a:ln w="19050">
                  <a:solidFill>
                    <a:srgbClr val="FFFF00"/>
                  </a:solidFill>
                </a:ln>
                <a:solidFill>
                  <a:srgbClr val="00B0F0"/>
                </a:solidFill>
                <a:effectLst>
                  <a:glow rad="63500">
                    <a:schemeClr val="accent1">
                      <a:satMod val="175000"/>
                      <a:alpha val="40000"/>
                    </a:schemeClr>
                  </a:glow>
                </a:effectLst>
              </a:rPr>
              <a:t>الحياة</a:t>
            </a:r>
            <a:endParaRPr lang="fr-FR" sz="9600" b="1" dirty="0">
              <a:ln w="19050">
                <a:solidFill>
                  <a:srgbClr val="FFFF00"/>
                </a:solidFill>
              </a:ln>
              <a:solidFill>
                <a:srgbClr val="00B0F0"/>
              </a:solidFill>
              <a:effectLst>
                <a:glow rad="63500">
                  <a:schemeClr val="accent1">
                    <a:satMod val="175000"/>
                    <a:alpha val="40000"/>
                  </a:schemeClr>
                </a:glow>
              </a:effectLst>
            </a:endParaRPr>
          </a:p>
        </p:txBody>
      </p:sp>
      <p:sp>
        <p:nvSpPr>
          <p:cNvPr id="3" name="Rectangle 2"/>
          <p:cNvSpPr/>
          <p:nvPr/>
        </p:nvSpPr>
        <p:spPr>
          <a:xfrm>
            <a:off x="6403104" y="2042309"/>
            <a:ext cx="5105400" cy="4031873"/>
          </a:xfrm>
          <a:prstGeom prst="rect">
            <a:avLst/>
          </a:prstGeom>
          <a:solidFill>
            <a:schemeClr val="bg1"/>
          </a:solidFill>
          <a:ln>
            <a:noFill/>
          </a:ln>
          <a:effectLst/>
        </p:spPr>
        <p:txBody>
          <a:bodyPr wrap="square">
            <a:spAutoFit/>
          </a:bodyPr>
          <a:lstStyle/>
          <a:p>
            <a:pPr algn="r" rtl="1"/>
            <a:r>
              <a:rPr lang="fr-FR" sz="3200" dirty="0">
                <a:ln w="0"/>
                <a:effectLst>
                  <a:outerShdw blurRad="38100" dist="19050" dir="2700000" algn="tl" rotWithShape="0">
                    <a:schemeClr val="dk1">
                      <a:alpha val="40000"/>
                    </a:schemeClr>
                  </a:outerShdw>
                </a:effectLst>
              </a:rPr>
              <a:t> </a:t>
            </a:r>
            <a:r>
              <a:rPr lang="fr-FR" sz="3200" dirty="0" smtClean="0">
                <a:ln w="0"/>
                <a:effectLst>
                  <a:outerShdw blurRad="38100" dist="19050" dir="2700000" algn="tl" rotWithShape="0">
                    <a:schemeClr val="dk1">
                      <a:alpha val="40000"/>
                    </a:schemeClr>
                  </a:outerShdw>
                </a:effectLst>
              </a:rPr>
              <a:t>    </a:t>
            </a:r>
            <a:r>
              <a:rPr lang="ar-DZ" sz="3200" dirty="0" smtClean="0">
                <a:ln w="0"/>
                <a:effectLst>
                  <a:outerShdw blurRad="38100" dist="19050" dir="2700000" algn="tl" rotWithShape="0">
                    <a:schemeClr val="dk1">
                      <a:alpha val="40000"/>
                    </a:schemeClr>
                  </a:outerShdw>
                </a:effectLst>
              </a:rPr>
              <a:t>الماء </a:t>
            </a:r>
            <a:r>
              <a:rPr lang="ar-DZ" sz="3200" dirty="0">
                <a:ln w="0"/>
                <a:effectLst>
                  <a:outerShdw blurRad="38100" dist="19050" dir="2700000" algn="tl" rotWithShape="0">
                    <a:schemeClr val="dk1">
                      <a:alpha val="40000"/>
                    </a:schemeClr>
                  </a:outerShdw>
                </a:effectLst>
              </a:rPr>
              <a:t>هو أحد أهم الموارد الطبيعية على الأرض، فهو ضروري لحياة الإنسان والحيوان والنبات. نشربه يوميًا، ونستخدمه في الطهي والتنظيف والزراعة. ولكن مع ازدياد عدد السكان والتلوث، أصبح من الضروري ترشيد استهلاك الماء وحمايته من التلوث للحفاظ على مستقبلنا.</a:t>
            </a:r>
            <a:endParaRPr lang="fr-FR" sz="3200" dirty="0">
              <a:ln w="0"/>
              <a:effectLst>
                <a:outerShdw blurRad="38100" dist="19050" dir="2700000" algn="tl" rotWithShape="0">
                  <a:schemeClr val="dk1">
                    <a:alpha val="40000"/>
                  </a:schemeClr>
                </a:outerShdw>
              </a:effectLst>
            </a:endParaRP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217" y="2244561"/>
            <a:ext cx="4754001" cy="3397526"/>
          </a:xfrm>
          <a:prstGeom prst="rect">
            <a:avLst/>
          </a:prstGeom>
          <a:effectLst>
            <a:reflection blurRad="6350" stA="52000" endA="300" endPos="35000" dir="5400000" sy="-100000" algn="bl" rotWithShape="0"/>
          </a:effectLst>
          <a:scene3d>
            <a:camera prst="perspectiveHeroicExtremeRightFacing"/>
            <a:lightRig rig="threePt" dir="t"/>
          </a:scene3d>
        </p:spPr>
      </p:pic>
    </p:spTree>
    <p:extLst>
      <p:ext uri="{BB962C8B-B14F-4D97-AF65-F5344CB8AC3E}">
        <p14:creationId xmlns:p14="http://schemas.microsoft.com/office/powerpoint/2010/main" val="1566953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p:cNvSpPr txBox="1"/>
          <p:nvPr/>
        </p:nvSpPr>
        <p:spPr>
          <a:xfrm>
            <a:off x="400831" y="307796"/>
            <a:ext cx="11398685" cy="769441"/>
          </a:xfrm>
          <a:prstGeom prst="rect">
            <a:avLst/>
          </a:prstGeom>
          <a:noFill/>
        </p:spPr>
        <p:txBody>
          <a:bodyPr wrap="square" rtlCol="1">
            <a:spAutoFit/>
          </a:bodyPr>
          <a:lstStyle/>
          <a:p>
            <a:pPr algn="ctr"/>
            <a:r>
              <a:rPr lang="ar-DZ" sz="4400" b="1" u="sng" dirty="0" smtClean="0">
                <a:solidFill>
                  <a:srgbClr val="FF0000"/>
                </a:solidFill>
              </a:rPr>
              <a:t>الوضعية</a:t>
            </a:r>
            <a:r>
              <a:rPr lang="ar-DZ" sz="4400" u="sng" dirty="0" smtClean="0">
                <a:solidFill>
                  <a:srgbClr val="FF0000"/>
                </a:solidFill>
              </a:rPr>
              <a:t> </a:t>
            </a:r>
            <a:r>
              <a:rPr lang="ar-DZ" sz="4400" b="1" u="sng" dirty="0" err="1" smtClean="0">
                <a:solidFill>
                  <a:srgbClr val="FF0000"/>
                </a:solidFill>
              </a:rPr>
              <a:t>الإنطلاقية</a:t>
            </a:r>
            <a:endParaRPr lang="ar-DZ" sz="4400" b="1" u="sng" dirty="0">
              <a:solidFill>
                <a:srgbClr val="FF0000"/>
              </a:solidFill>
            </a:endParaRPr>
          </a:p>
        </p:txBody>
      </p:sp>
      <p:sp>
        <p:nvSpPr>
          <p:cNvPr id="6" name="Rectangle : coins arrondis 12">
            <a:extLst>
              <a:ext uri="{FF2B5EF4-FFF2-40B4-BE49-F238E27FC236}">
                <a16:creationId xmlns:a16="http://schemas.microsoft.com/office/drawing/2014/main" xmlns="" id="{2A52F28A-4066-7F20-F61B-78B99AF33888}"/>
              </a:ext>
            </a:extLst>
          </p:cNvPr>
          <p:cNvSpPr/>
          <p:nvPr/>
        </p:nvSpPr>
        <p:spPr>
          <a:xfrm>
            <a:off x="316230" y="1816274"/>
            <a:ext cx="11567886" cy="2733462"/>
          </a:xfrm>
          <a:prstGeom prst="roundRect">
            <a:avLst/>
          </a:prstGeom>
          <a:noFill/>
          <a:ln w="57150">
            <a:noFill/>
          </a:ln>
        </p:spPr>
        <p:style>
          <a:lnRef idx="2">
            <a:schemeClr val="accent2"/>
          </a:lnRef>
          <a:fillRef idx="1">
            <a:schemeClr val="lt1"/>
          </a:fillRef>
          <a:effectRef idx="0">
            <a:schemeClr val="accent2"/>
          </a:effectRef>
          <a:fontRef idx="minor">
            <a:schemeClr val="dk1"/>
          </a:fontRef>
        </p:style>
        <p:txBody>
          <a:bodyPr rtlCol="0" anchor="ctr"/>
          <a:lstStyle/>
          <a:p>
            <a:pPr marL="685800" indent="-685800" algn="r" rtl="1">
              <a:buFont typeface="Wingdings" panose="05000000000000000000" pitchFamily="2" charset="2"/>
              <a:buChar char="Ø"/>
            </a:pPr>
            <a:r>
              <a:rPr lang="ar-DZ" sz="4000" dirty="0" smtClean="0">
                <a:cs typeface="+mj-cs"/>
              </a:rPr>
              <a:t>على </a:t>
            </a:r>
            <a:r>
              <a:rPr lang="ar-DZ" sz="4000" dirty="0">
                <a:cs typeface="+mj-cs"/>
              </a:rPr>
              <a:t>ماذا </a:t>
            </a:r>
            <a:r>
              <a:rPr lang="ar-DZ" sz="4000" dirty="0" smtClean="0">
                <a:cs typeface="+mj-cs"/>
              </a:rPr>
              <a:t>تحتوي الشريحة السابقة </a:t>
            </a:r>
            <a:r>
              <a:rPr lang="ar-DZ" sz="4000" dirty="0">
                <a:cs typeface="+mj-cs"/>
              </a:rPr>
              <a:t>؟ ( ماذا يمكننا إضافته في برنامج  </a:t>
            </a:r>
            <a:r>
              <a:rPr lang="fr-FR" sz="4000" dirty="0" smtClean="0">
                <a:cs typeface="+mj-cs"/>
              </a:rPr>
              <a:t>PowerPoint</a:t>
            </a:r>
            <a:r>
              <a:rPr lang="ar-DZ" sz="4000" dirty="0" smtClean="0">
                <a:cs typeface="+mj-cs"/>
              </a:rPr>
              <a:t> </a:t>
            </a:r>
            <a:r>
              <a:rPr lang="fr-FR" sz="4000" dirty="0" smtClean="0">
                <a:cs typeface="+mj-cs"/>
              </a:rPr>
              <a:t>؟ </a:t>
            </a:r>
            <a:r>
              <a:rPr lang="ar-DZ" sz="4000" dirty="0" smtClean="0">
                <a:cs typeface="+mj-cs"/>
              </a:rPr>
              <a:t>)</a:t>
            </a:r>
          </a:p>
          <a:p>
            <a:pPr marL="685800" indent="-685800" algn="r" rtl="1">
              <a:buFont typeface="Wingdings" panose="05000000000000000000" pitchFamily="2" charset="2"/>
              <a:buChar char="Ø"/>
            </a:pPr>
            <a:r>
              <a:rPr lang="ar-DZ" sz="4000" dirty="0" smtClean="0">
                <a:cs typeface="+mj-cs"/>
              </a:rPr>
              <a:t>كيف </a:t>
            </a:r>
            <a:r>
              <a:rPr lang="ar-DZ" sz="4000" dirty="0">
                <a:cs typeface="+mj-cs"/>
              </a:rPr>
              <a:t>يمكننا إذن كتابة النصوص و إدراج الصور، في برنامج العروض التقديمية ؟</a:t>
            </a:r>
            <a:endParaRPr lang="fr-FR" sz="4000" dirty="0">
              <a:cs typeface="+mj-cs"/>
            </a:endParaRPr>
          </a:p>
        </p:txBody>
      </p:sp>
    </p:spTree>
    <p:extLst>
      <p:ext uri="{BB962C8B-B14F-4D97-AF65-F5344CB8AC3E}">
        <p14:creationId xmlns:p14="http://schemas.microsoft.com/office/powerpoint/2010/main" val="173462616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90601" y="990689"/>
            <a:ext cx="10515600" cy="1555346"/>
          </a:xfrm>
        </p:spPr>
        <p:txBody>
          <a:bodyPr>
            <a:prstTxWarp prst="textArchUp">
              <a:avLst/>
            </a:prstTxWarp>
            <a:noAutofit/>
          </a:bodyPr>
          <a:lstStyle/>
          <a:p>
            <a:pPr algn="ctr" rtl="1"/>
            <a:r>
              <a:rPr lang="ar-DZ" sz="9600" b="1" dirty="0">
                <a:ln w="28575">
                  <a:solidFill>
                    <a:srgbClr val="FFFF00"/>
                  </a:solidFill>
                </a:ln>
                <a:solidFill>
                  <a:srgbClr val="00B0F0"/>
                </a:solidFill>
                <a:effectLst>
                  <a:glow rad="63500">
                    <a:schemeClr val="accent1">
                      <a:satMod val="175000"/>
                      <a:alpha val="40000"/>
                    </a:schemeClr>
                  </a:glow>
                  <a:outerShdw blurRad="50800" dist="38100" dir="8100000" algn="tr" rotWithShape="0">
                    <a:prstClr val="black">
                      <a:alpha val="40000"/>
                    </a:prstClr>
                  </a:outerShdw>
                </a:effectLst>
              </a:rPr>
              <a:t>الما</a:t>
            </a:r>
            <a:r>
              <a:rPr lang="ar-DZ" sz="9600" b="1" dirty="0">
                <a:ln w="28575">
                  <a:solidFill>
                    <a:srgbClr val="FFFF00"/>
                  </a:solidFill>
                </a:ln>
                <a:solidFill>
                  <a:srgbClr val="00B0F0"/>
                </a:solidFill>
                <a:effectLst>
                  <a:glow rad="63500">
                    <a:schemeClr val="accent1">
                      <a:satMod val="175000"/>
                      <a:alpha val="40000"/>
                    </a:schemeClr>
                  </a:glow>
                </a:effectLst>
              </a:rPr>
              <a:t>ء</a:t>
            </a:r>
            <a:r>
              <a:rPr lang="ar-DZ" sz="9600" b="1" dirty="0">
                <a:ln w="19050">
                  <a:solidFill>
                    <a:srgbClr val="FFFF00"/>
                  </a:solidFill>
                </a:ln>
                <a:solidFill>
                  <a:srgbClr val="00B0F0"/>
                </a:solidFill>
                <a:effectLst>
                  <a:glow rad="63500">
                    <a:schemeClr val="accent1">
                      <a:satMod val="175000"/>
                      <a:alpha val="40000"/>
                    </a:schemeClr>
                  </a:glow>
                </a:effectLst>
              </a:rPr>
              <a:t> سر </a:t>
            </a:r>
            <a:r>
              <a:rPr lang="ar-DZ" sz="9600" b="1" dirty="0" smtClean="0">
                <a:ln w="19050">
                  <a:solidFill>
                    <a:srgbClr val="FFFF00"/>
                  </a:solidFill>
                </a:ln>
                <a:solidFill>
                  <a:srgbClr val="00B0F0"/>
                </a:solidFill>
                <a:effectLst>
                  <a:glow rad="63500">
                    <a:schemeClr val="accent1">
                      <a:satMod val="175000"/>
                      <a:alpha val="40000"/>
                    </a:schemeClr>
                  </a:glow>
                </a:effectLst>
              </a:rPr>
              <a:t>الحياة</a:t>
            </a:r>
            <a:endParaRPr lang="fr-FR" sz="9600" dirty="0">
              <a:ln w="19050">
                <a:solidFill>
                  <a:srgbClr val="FFFF00"/>
                </a:solidFill>
              </a:ln>
              <a:solidFill>
                <a:srgbClr val="00B0F0"/>
              </a:solidFill>
              <a:effectLst>
                <a:glow rad="63500">
                  <a:schemeClr val="accent1">
                    <a:satMod val="175000"/>
                    <a:alpha val="40000"/>
                  </a:schemeClr>
                </a:glow>
              </a:effectLst>
            </a:endParaRPr>
          </a:p>
        </p:txBody>
      </p:sp>
      <p:sp>
        <p:nvSpPr>
          <p:cNvPr id="3" name="Rectangle 2"/>
          <p:cNvSpPr/>
          <p:nvPr/>
        </p:nvSpPr>
        <p:spPr>
          <a:xfrm>
            <a:off x="6553417" y="1787437"/>
            <a:ext cx="5105400" cy="4031873"/>
          </a:xfrm>
          <a:prstGeom prst="rect">
            <a:avLst/>
          </a:prstGeom>
          <a:ln>
            <a:noFill/>
          </a:ln>
        </p:spPr>
        <p:txBody>
          <a:bodyPr wrap="square">
            <a:spAutoFit/>
          </a:bodyPr>
          <a:lstStyle/>
          <a:p>
            <a:pPr algn="r" rtl="1"/>
            <a:r>
              <a:rPr lang="fr-FR" sz="3200" dirty="0"/>
              <a:t> </a:t>
            </a:r>
            <a:r>
              <a:rPr lang="fr-FR" sz="3200" dirty="0" smtClean="0"/>
              <a:t>    </a:t>
            </a:r>
            <a:r>
              <a:rPr lang="ar-DZ" sz="3200" dirty="0" smtClean="0"/>
              <a:t>الماء </a:t>
            </a:r>
            <a:r>
              <a:rPr lang="ar-DZ" sz="3200" dirty="0"/>
              <a:t>هو أحد أهم الموارد الطبيعية على الأرض، فهو ضروري لحياة الإنسان والحيوان والنبات. نشربه يوميًا، ونستخدمه في الطهي والتنظيف والزراعة. ولكن مع ازدياد عدد السكان والتلوث، أصبح من الضروري ترشيد استهلاك الماء وحمايته من التلوث للحفاظ على مستقبلنا.</a:t>
            </a:r>
            <a:endParaRPr lang="fr-FR" sz="3200"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217" y="2244561"/>
            <a:ext cx="4754001" cy="3397526"/>
          </a:xfrm>
          <a:prstGeom prst="rect">
            <a:avLst/>
          </a:prstGeom>
          <a:effectLst>
            <a:reflection blurRad="6350" stA="52000" endA="300" endPos="35000" dir="5400000" sy="-100000" algn="bl" rotWithShape="0"/>
          </a:effectLst>
          <a:scene3d>
            <a:camera prst="perspectiveHeroicExtremeRightFacing"/>
            <a:lightRig rig="threePt" dir="t"/>
          </a:scene3d>
        </p:spPr>
      </p:pic>
    </p:spTree>
    <p:extLst>
      <p:ext uri="{BB962C8B-B14F-4D97-AF65-F5344CB8AC3E}">
        <p14:creationId xmlns:p14="http://schemas.microsoft.com/office/powerpoint/2010/main" val="2202985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ZoneTexte 11">
            <a:extLst>
              <a:ext uri="{FF2B5EF4-FFF2-40B4-BE49-F238E27FC236}">
                <a16:creationId xmlns:a16="http://schemas.microsoft.com/office/drawing/2014/main" xmlns="" id="{0B494AC6-9B2E-422F-B16A-015D6B0BA580}"/>
              </a:ext>
            </a:extLst>
          </p:cNvPr>
          <p:cNvSpPr txBox="1"/>
          <p:nvPr/>
        </p:nvSpPr>
        <p:spPr>
          <a:xfrm>
            <a:off x="672570" y="329709"/>
            <a:ext cx="11412983" cy="655885"/>
          </a:xfrm>
          <a:prstGeom prst="rect">
            <a:avLst/>
          </a:prstGeom>
          <a:noFill/>
        </p:spPr>
        <p:txBody>
          <a:bodyPr wrap="square">
            <a:spAutoFit/>
          </a:bodyPr>
          <a:lstStyle/>
          <a:p>
            <a:pPr marL="457200" algn="r" rtl="1">
              <a:lnSpc>
                <a:spcPct val="107000"/>
              </a:lnSpc>
              <a:spcAft>
                <a:spcPts val="800"/>
              </a:spcAft>
              <a:tabLst>
                <a:tab pos="2376805" algn="l"/>
              </a:tabLst>
            </a:pPr>
            <a:r>
              <a:rPr lang="ar-DZ" sz="3600" b="1" u="sng"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نشاط 01 :</a:t>
            </a:r>
            <a:endParaRPr lang="fr-FR"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1" name="Rectangle 8">
            <a:extLst>
              <a:ext uri="{FF2B5EF4-FFF2-40B4-BE49-F238E27FC236}">
                <a16:creationId xmlns:a16="http://schemas.microsoft.com/office/drawing/2014/main" xmlns="" id="{31EC9893-997B-FAF1-44A7-86DC576C44E1}"/>
              </a:ext>
            </a:extLst>
          </p:cNvPr>
          <p:cNvSpPr>
            <a:spLocks noChangeArrowheads="1"/>
          </p:cNvSpPr>
          <p:nvPr/>
        </p:nvSpPr>
        <p:spPr bwMode="auto">
          <a:xfrm>
            <a:off x="499999" y="1203909"/>
            <a:ext cx="1120009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376488" algn="l"/>
              </a:tabLst>
              <a:defRPr>
                <a:solidFill>
                  <a:schemeClr val="tx1"/>
                </a:solidFill>
                <a:latin typeface="Arial" panose="020B0604020202020204" pitchFamily="34" charset="0"/>
              </a:defRPr>
            </a:lvl1pPr>
            <a:lvl2pPr eaLnBrk="0" fontAlgn="base" hangingPunct="0">
              <a:spcBef>
                <a:spcPct val="0"/>
              </a:spcBef>
              <a:spcAft>
                <a:spcPct val="0"/>
              </a:spcAft>
              <a:tabLst>
                <a:tab pos="2376488" algn="l"/>
              </a:tabLst>
              <a:defRPr>
                <a:solidFill>
                  <a:schemeClr val="tx1"/>
                </a:solidFill>
                <a:latin typeface="Arial" panose="020B0604020202020204" pitchFamily="34" charset="0"/>
              </a:defRPr>
            </a:lvl2pPr>
            <a:lvl3pPr eaLnBrk="0" fontAlgn="base" hangingPunct="0">
              <a:spcBef>
                <a:spcPct val="0"/>
              </a:spcBef>
              <a:spcAft>
                <a:spcPct val="0"/>
              </a:spcAft>
              <a:tabLst>
                <a:tab pos="2376488" algn="l"/>
              </a:tabLst>
              <a:defRPr>
                <a:solidFill>
                  <a:schemeClr val="tx1"/>
                </a:solidFill>
                <a:latin typeface="Arial" panose="020B0604020202020204" pitchFamily="34" charset="0"/>
              </a:defRPr>
            </a:lvl3pPr>
            <a:lvl4pPr eaLnBrk="0" fontAlgn="base" hangingPunct="0">
              <a:spcBef>
                <a:spcPct val="0"/>
              </a:spcBef>
              <a:spcAft>
                <a:spcPct val="0"/>
              </a:spcAft>
              <a:tabLst>
                <a:tab pos="2376488" algn="l"/>
              </a:tabLst>
              <a:defRPr>
                <a:solidFill>
                  <a:schemeClr val="tx1"/>
                </a:solidFill>
                <a:latin typeface="Arial" panose="020B0604020202020204" pitchFamily="34" charset="0"/>
              </a:defRPr>
            </a:lvl4pPr>
            <a:lvl5pPr eaLnBrk="0" fontAlgn="base" hangingPunct="0">
              <a:spcBef>
                <a:spcPct val="0"/>
              </a:spcBef>
              <a:spcAft>
                <a:spcPct val="0"/>
              </a:spcAft>
              <a:tabLst>
                <a:tab pos="2376488" algn="l"/>
              </a:tabLst>
              <a:defRPr>
                <a:solidFill>
                  <a:schemeClr val="tx1"/>
                </a:solidFill>
                <a:latin typeface="Arial" panose="020B0604020202020204" pitchFamily="34" charset="0"/>
              </a:defRPr>
            </a:lvl5pPr>
            <a:lvl6pPr eaLnBrk="0" fontAlgn="base" hangingPunct="0">
              <a:spcBef>
                <a:spcPct val="0"/>
              </a:spcBef>
              <a:spcAft>
                <a:spcPct val="0"/>
              </a:spcAft>
              <a:tabLst>
                <a:tab pos="2376488" algn="l"/>
              </a:tabLst>
              <a:defRPr>
                <a:solidFill>
                  <a:schemeClr val="tx1"/>
                </a:solidFill>
                <a:latin typeface="Arial" panose="020B0604020202020204" pitchFamily="34" charset="0"/>
              </a:defRPr>
            </a:lvl6pPr>
            <a:lvl7pPr eaLnBrk="0" fontAlgn="base" hangingPunct="0">
              <a:spcBef>
                <a:spcPct val="0"/>
              </a:spcBef>
              <a:spcAft>
                <a:spcPct val="0"/>
              </a:spcAft>
              <a:tabLst>
                <a:tab pos="2376488" algn="l"/>
              </a:tabLst>
              <a:defRPr>
                <a:solidFill>
                  <a:schemeClr val="tx1"/>
                </a:solidFill>
                <a:latin typeface="Arial" panose="020B0604020202020204" pitchFamily="34" charset="0"/>
              </a:defRPr>
            </a:lvl7pPr>
            <a:lvl8pPr eaLnBrk="0" fontAlgn="base" hangingPunct="0">
              <a:spcBef>
                <a:spcPct val="0"/>
              </a:spcBef>
              <a:spcAft>
                <a:spcPct val="0"/>
              </a:spcAft>
              <a:tabLst>
                <a:tab pos="2376488" algn="l"/>
              </a:tabLst>
              <a:defRPr>
                <a:solidFill>
                  <a:schemeClr val="tx1"/>
                </a:solidFill>
                <a:latin typeface="Arial" panose="020B0604020202020204" pitchFamily="34" charset="0"/>
              </a:defRPr>
            </a:lvl8pPr>
            <a:lvl9pPr eaLnBrk="0" fontAlgn="base" hangingPunct="0">
              <a:spcBef>
                <a:spcPct val="0"/>
              </a:spcBef>
              <a:spcAft>
                <a:spcPct val="0"/>
              </a:spcAft>
              <a:tabLst>
                <a:tab pos="2376488" algn="l"/>
              </a:tabLst>
              <a:defRPr>
                <a:solidFill>
                  <a:schemeClr val="tx1"/>
                </a:solidFill>
                <a:latin typeface="Arial" panose="020B0604020202020204" pitchFamily="34" charset="0"/>
              </a:defRPr>
            </a:lvl9pPr>
          </a:lstStyle>
          <a:p>
            <a:pPr marL="457200" indent="-457200" algn="r" rtl="1">
              <a:lnSpc>
                <a:spcPct val="150000"/>
              </a:lnSpc>
              <a:buFont typeface="Wingdings" panose="05000000000000000000" pitchFamily="2" charset="2"/>
              <a:buChar char="Ø"/>
            </a:pPr>
            <a:r>
              <a:rPr lang="ar-DZ" sz="3600" dirty="0" smtClean="0">
                <a:cs typeface="+mj-cs"/>
              </a:rPr>
              <a:t>لنتوجه </a:t>
            </a:r>
            <a:r>
              <a:rPr lang="ar-DZ" sz="3600" dirty="0">
                <a:cs typeface="+mj-cs"/>
              </a:rPr>
              <a:t>إلى الحاسوب و نحاول كتابة النص التالي في الشريحة الأولى.</a:t>
            </a:r>
          </a:p>
          <a:p>
            <a:pPr marL="457200" indent="-457200" algn="r" rtl="1">
              <a:lnSpc>
                <a:spcPct val="150000"/>
              </a:lnSpc>
              <a:buFont typeface="Wingdings" panose="05000000000000000000" pitchFamily="2" charset="2"/>
              <a:buChar char="Ø"/>
            </a:pPr>
            <a:r>
              <a:rPr lang="ar-DZ" sz="3600" dirty="0">
                <a:cs typeface="+mj-cs"/>
              </a:rPr>
              <a:t>	ماذا تلاحظ ؟ ( في الواقع ما الشيء الذي تكتب بداخله ؟)</a:t>
            </a:r>
          </a:p>
          <a:p>
            <a:pPr marL="457200" indent="-457200" algn="r" rtl="1">
              <a:lnSpc>
                <a:spcPct val="150000"/>
              </a:lnSpc>
              <a:buFont typeface="Wingdings" panose="05000000000000000000" pitchFamily="2" charset="2"/>
              <a:buChar char="Ø"/>
            </a:pPr>
            <a:r>
              <a:rPr lang="ar-DZ" sz="3600" dirty="0">
                <a:cs typeface="+mj-cs"/>
              </a:rPr>
              <a:t>	لنحاول حذف الشكل إذن، هل يمكننا الكتابة مباشرة على الشريحة ؟</a:t>
            </a:r>
          </a:p>
          <a:p>
            <a:pPr marL="457200" indent="-457200" algn="r" rtl="1">
              <a:lnSpc>
                <a:spcPct val="150000"/>
              </a:lnSpc>
              <a:buFont typeface="Wingdings" panose="05000000000000000000" pitchFamily="2" charset="2"/>
              <a:buChar char="Ø"/>
            </a:pPr>
            <a:r>
              <a:rPr lang="ar-DZ" sz="3600" dirty="0">
                <a:cs typeface="+mj-cs"/>
              </a:rPr>
              <a:t>	لنجد طريقة لإدراج نص إذن.</a:t>
            </a:r>
          </a:p>
          <a:p>
            <a:pPr marL="457200" indent="-457200" algn="r" rtl="1">
              <a:lnSpc>
                <a:spcPct val="150000"/>
              </a:lnSpc>
              <a:buFont typeface="Wingdings" panose="05000000000000000000" pitchFamily="2" charset="2"/>
              <a:buChar char="Ø"/>
            </a:pPr>
            <a:r>
              <a:rPr lang="ar-DZ" sz="3600" dirty="0">
                <a:cs typeface="+mj-cs"/>
              </a:rPr>
              <a:t>	نريد تجميل النص وذلك بتسطيره و تلوينه و ...،  هل يمكننا ذلك ؟ كيف ؟</a:t>
            </a:r>
            <a:endParaRPr lang="fr-FR" sz="3600" dirty="0">
              <a:cs typeface="+mj-cs"/>
            </a:endParaRPr>
          </a:p>
        </p:txBody>
      </p:sp>
      <p:sp>
        <p:nvSpPr>
          <p:cNvPr id="13" name="Rectangle 9">
            <a:extLst>
              <a:ext uri="{FF2B5EF4-FFF2-40B4-BE49-F238E27FC236}">
                <a16:creationId xmlns:a16="http://schemas.microsoft.com/office/drawing/2014/main" xmlns="" id="{894EDA96-9226-5939-95FB-4A21ACC79E4A}"/>
              </a:ext>
            </a:extLst>
          </p:cNvPr>
          <p:cNvSpPr>
            <a:spLocks noChangeArrowheads="1"/>
          </p:cNvSpPr>
          <p:nvPr/>
        </p:nvSpPr>
        <p:spPr bwMode="auto">
          <a:xfrm>
            <a:off x="0" y="960273"/>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572946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1819" y="129298"/>
            <a:ext cx="10515600" cy="1555346"/>
          </a:xfrm>
        </p:spPr>
        <p:txBody>
          <a:bodyPr>
            <a:noAutofit/>
          </a:bodyPr>
          <a:lstStyle/>
          <a:p>
            <a:pPr algn="ctr" rtl="1"/>
            <a:r>
              <a:rPr lang="ar-DZ" sz="9600" dirty="0">
                <a:ln w="0"/>
                <a:effectLst>
                  <a:outerShdw blurRad="38100" dist="19050" dir="2700000" algn="tl" rotWithShape="0">
                    <a:schemeClr val="dk1">
                      <a:alpha val="40000"/>
                    </a:schemeClr>
                  </a:outerShdw>
                </a:effectLst>
              </a:rPr>
              <a:t>الماء سر </a:t>
            </a:r>
            <a:r>
              <a:rPr lang="ar-DZ" sz="9600" dirty="0" smtClean="0">
                <a:ln w="0"/>
                <a:effectLst>
                  <a:outerShdw blurRad="38100" dist="19050" dir="2700000" algn="tl" rotWithShape="0">
                    <a:schemeClr val="dk1">
                      <a:alpha val="40000"/>
                    </a:schemeClr>
                  </a:outerShdw>
                </a:effectLst>
              </a:rPr>
              <a:t>الحياة</a:t>
            </a:r>
            <a:endParaRPr lang="fr-FR" sz="9600" dirty="0">
              <a:ln w="0"/>
              <a:effectLst>
                <a:outerShdw blurRad="38100" dist="19050" dir="2700000" algn="tl" rotWithShape="0">
                  <a:schemeClr val="dk1">
                    <a:alpha val="40000"/>
                  </a:schemeClr>
                </a:outerShdw>
              </a:effectLst>
            </a:endParaRPr>
          </a:p>
        </p:txBody>
      </p:sp>
      <p:sp>
        <p:nvSpPr>
          <p:cNvPr id="9" name="Rectangle 8"/>
          <p:cNvSpPr/>
          <p:nvPr/>
        </p:nvSpPr>
        <p:spPr>
          <a:xfrm>
            <a:off x="6513660" y="1893455"/>
            <a:ext cx="5105400" cy="4031873"/>
          </a:xfrm>
          <a:prstGeom prst="rect">
            <a:avLst/>
          </a:prstGeom>
        </p:spPr>
        <p:txBody>
          <a:bodyPr wrap="square">
            <a:spAutoFit/>
          </a:bodyPr>
          <a:lstStyle/>
          <a:p>
            <a:pPr algn="r" rtl="1"/>
            <a:r>
              <a:rPr lang="fr-FR" sz="3200" dirty="0"/>
              <a:t> </a:t>
            </a:r>
            <a:r>
              <a:rPr lang="fr-FR" sz="3200" dirty="0" smtClean="0"/>
              <a:t>    </a:t>
            </a:r>
            <a:r>
              <a:rPr lang="ar-DZ" sz="3200" dirty="0" smtClean="0"/>
              <a:t>الماء </a:t>
            </a:r>
            <a:r>
              <a:rPr lang="ar-DZ" sz="3200" dirty="0"/>
              <a:t>هو أحد أهم الموارد الطبيعية على الأرض، فهو ضروري لحياة الإنسان والحيوان والنبات. نشربه يوميًا، ونستخدمه في الطهي والتنظيف والزراعة. ولكن مع ازدياد عدد السكان والتلوث، أصبح من الضروري ترشيد استهلاك الماء وحمايته من التلوث للحفاظ على مستقبلنا.</a:t>
            </a:r>
            <a:endParaRPr lang="fr-FR" sz="3200" dirty="0"/>
          </a:p>
        </p:txBody>
      </p:sp>
    </p:spTree>
    <p:extLst>
      <p:ext uri="{BB962C8B-B14F-4D97-AF65-F5344CB8AC3E}">
        <p14:creationId xmlns:p14="http://schemas.microsoft.com/office/powerpoint/2010/main" val="1957670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ZoneTexte 11">
            <a:extLst>
              <a:ext uri="{FF2B5EF4-FFF2-40B4-BE49-F238E27FC236}">
                <a16:creationId xmlns:a16="http://schemas.microsoft.com/office/drawing/2014/main" xmlns="" id="{0B494AC6-9B2E-422F-B16A-015D6B0BA580}"/>
              </a:ext>
            </a:extLst>
          </p:cNvPr>
          <p:cNvSpPr txBox="1"/>
          <p:nvPr/>
        </p:nvSpPr>
        <p:spPr>
          <a:xfrm>
            <a:off x="672570" y="329709"/>
            <a:ext cx="11412983" cy="655885"/>
          </a:xfrm>
          <a:prstGeom prst="rect">
            <a:avLst/>
          </a:prstGeom>
          <a:noFill/>
        </p:spPr>
        <p:txBody>
          <a:bodyPr wrap="square">
            <a:spAutoFit/>
          </a:bodyPr>
          <a:lstStyle/>
          <a:p>
            <a:pPr marL="457200" algn="r" rtl="1">
              <a:lnSpc>
                <a:spcPct val="107000"/>
              </a:lnSpc>
              <a:spcAft>
                <a:spcPts val="800"/>
              </a:spcAft>
              <a:tabLst>
                <a:tab pos="2376805" algn="l"/>
              </a:tabLst>
            </a:pPr>
            <a:r>
              <a:rPr lang="ar-DZ" sz="3600" b="1" u="sng"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نشاط 02 :</a:t>
            </a:r>
            <a:endParaRPr lang="fr-FR"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1" name="Rectangle 8">
            <a:extLst>
              <a:ext uri="{FF2B5EF4-FFF2-40B4-BE49-F238E27FC236}">
                <a16:creationId xmlns:a16="http://schemas.microsoft.com/office/drawing/2014/main" xmlns="" id="{31EC9893-997B-FAF1-44A7-86DC576C44E1}"/>
              </a:ext>
            </a:extLst>
          </p:cNvPr>
          <p:cNvSpPr>
            <a:spLocks noChangeArrowheads="1"/>
          </p:cNvSpPr>
          <p:nvPr/>
        </p:nvSpPr>
        <p:spPr bwMode="auto">
          <a:xfrm>
            <a:off x="-87682" y="1346913"/>
            <a:ext cx="11862927" cy="21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376488" algn="l"/>
              </a:tabLst>
              <a:defRPr>
                <a:solidFill>
                  <a:schemeClr val="tx1"/>
                </a:solidFill>
                <a:latin typeface="Arial" panose="020B0604020202020204" pitchFamily="34" charset="0"/>
              </a:defRPr>
            </a:lvl1pPr>
            <a:lvl2pPr eaLnBrk="0" fontAlgn="base" hangingPunct="0">
              <a:spcBef>
                <a:spcPct val="0"/>
              </a:spcBef>
              <a:spcAft>
                <a:spcPct val="0"/>
              </a:spcAft>
              <a:tabLst>
                <a:tab pos="2376488" algn="l"/>
              </a:tabLst>
              <a:defRPr>
                <a:solidFill>
                  <a:schemeClr val="tx1"/>
                </a:solidFill>
                <a:latin typeface="Arial" panose="020B0604020202020204" pitchFamily="34" charset="0"/>
              </a:defRPr>
            </a:lvl2pPr>
            <a:lvl3pPr eaLnBrk="0" fontAlgn="base" hangingPunct="0">
              <a:spcBef>
                <a:spcPct val="0"/>
              </a:spcBef>
              <a:spcAft>
                <a:spcPct val="0"/>
              </a:spcAft>
              <a:tabLst>
                <a:tab pos="2376488" algn="l"/>
              </a:tabLst>
              <a:defRPr>
                <a:solidFill>
                  <a:schemeClr val="tx1"/>
                </a:solidFill>
                <a:latin typeface="Arial" panose="020B0604020202020204" pitchFamily="34" charset="0"/>
              </a:defRPr>
            </a:lvl3pPr>
            <a:lvl4pPr eaLnBrk="0" fontAlgn="base" hangingPunct="0">
              <a:spcBef>
                <a:spcPct val="0"/>
              </a:spcBef>
              <a:spcAft>
                <a:spcPct val="0"/>
              </a:spcAft>
              <a:tabLst>
                <a:tab pos="2376488" algn="l"/>
              </a:tabLst>
              <a:defRPr>
                <a:solidFill>
                  <a:schemeClr val="tx1"/>
                </a:solidFill>
                <a:latin typeface="Arial" panose="020B0604020202020204" pitchFamily="34" charset="0"/>
              </a:defRPr>
            </a:lvl4pPr>
            <a:lvl5pPr eaLnBrk="0" fontAlgn="base" hangingPunct="0">
              <a:spcBef>
                <a:spcPct val="0"/>
              </a:spcBef>
              <a:spcAft>
                <a:spcPct val="0"/>
              </a:spcAft>
              <a:tabLst>
                <a:tab pos="2376488" algn="l"/>
              </a:tabLst>
              <a:defRPr>
                <a:solidFill>
                  <a:schemeClr val="tx1"/>
                </a:solidFill>
                <a:latin typeface="Arial" panose="020B0604020202020204" pitchFamily="34" charset="0"/>
              </a:defRPr>
            </a:lvl5pPr>
            <a:lvl6pPr eaLnBrk="0" fontAlgn="base" hangingPunct="0">
              <a:spcBef>
                <a:spcPct val="0"/>
              </a:spcBef>
              <a:spcAft>
                <a:spcPct val="0"/>
              </a:spcAft>
              <a:tabLst>
                <a:tab pos="2376488" algn="l"/>
              </a:tabLst>
              <a:defRPr>
                <a:solidFill>
                  <a:schemeClr val="tx1"/>
                </a:solidFill>
                <a:latin typeface="Arial" panose="020B0604020202020204" pitchFamily="34" charset="0"/>
              </a:defRPr>
            </a:lvl6pPr>
            <a:lvl7pPr eaLnBrk="0" fontAlgn="base" hangingPunct="0">
              <a:spcBef>
                <a:spcPct val="0"/>
              </a:spcBef>
              <a:spcAft>
                <a:spcPct val="0"/>
              </a:spcAft>
              <a:tabLst>
                <a:tab pos="2376488" algn="l"/>
              </a:tabLst>
              <a:defRPr>
                <a:solidFill>
                  <a:schemeClr val="tx1"/>
                </a:solidFill>
                <a:latin typeface="Arial" panose="020B0604020202020204" pitchFamily="34" charset="0"/>
              </a:defRPr>
            </a:lvl7pPr>
            <a:lvl8pPr eaLnBrk="0" fontAlgn="base" hangingPunct="0">
              <a:spcBef>
                <a:spcPct val="0"/>
              </a:spcBef>
              <a:spcAft>
                <a:spcPct val="0"/>
              </a:spcAft>
              <a:tabLst>
                <a:tab pos="2376488" algn="l"/>
              </a:tabLst>
              <a:defRPr>
                <a:solidFill>
                  <a:schemeClr val="tx1"/>
                </a:solidFill>
                <a:latin typeface="Arial" panose="020B0604020202020204" pitchFamily="34" charset="0"/>
              </a:defRPr>
            </a:lvl8pPr>
            <a:lvl9pPr eaLnBrk="0" fontAlgn="base" hangingPunct="0">
              <a:spcBef>
                <a:spcPct val="0"/>
              </a:spcBef>
              <a:spcAft>
                <a:spcPct val="0"/>
              </a:spcAft>
              <a:tabLst>
                <a:tab pos="2376488" algn="l"/>
              </a:tabLst>
              <a:defRPr>
                <a:solidFill>
                  <a:schemeClr val="tx1"/>
                </a:solidFill>
                <a:latin typeface="Arial" panose="020B0604020202020204" pitchFamily="34" charset="0"/>
              </a:defRPr>
            </a:lvl9pPr>
          </a:lstStyle>
          <a:p>
            <a:pPr marL="571500" lvl="0" indent="-571500" algn="r" rtl="1">
              <a:lnSpc>
                <a:spcPct val="115000"/>
              </a:lnSpc>
              <a:spcAft>
                <a:spcPts val="800"/>
              </a:spcAft>
              <a:buFont typeface="Wingdings" panose="05000000000000000000" pitchFamily="2" charset="2"/>
              <a:buChar char="Ø"/>
            </a:pPr>
            <a:r>
              <a:rPr lang="ar-DZ" sz="3600" dirty="0" smtClean="0"/>
              <a:t>لنحاول </a:t>
            </a:r>
            <a:r>
              <a:rPr lang="ar-DZ" sz="3600" dirty="0"/>
              <a:t>إدراج صورة كما هو موضح في </a:t>
            </a:r>
            <a:r>
              <a:rPr lang="ar-DZ" sz="3600" dirty="0" smtClean="0"/>
              <a:t>الشريحة السابقة</a:t>
            </a:r>
            <a:endParaRPr lang="fr-FR" sz="2800" dirty="0"/>
          </a:p>
          <a:p>
            <a:pPr marL="571500" lvl="0" indent="-571500" algn="r" rtl="1">
              <a:lnSpc>
                <a:spcPct val="115000"/>
              </a:lnSpc>
              <a:spcAft>
                <a:spcPts val="800"/>
              </a:spcAft>
              <a:buFont typeface="Wingdings" panose="05000000000000000000" pitchFamily="2" charset="2"/>
              <a:buChar char="Ø"/>
            </a:pPr>
            <a:r>
              <a:rPr lang="ar-DZ" sz="3600" dirty="0"/>
              <a:t>ما مراحل إدراج الصور ؟</a:t>
            </a:r>
            <a:endParaRPr lang="fr-FR" sz="2800" dirty="0"/>
          </a:p>
          <a:p>
            <a:pPr marL="571500" lvl="0" indent="-571500" algn="r" rtl="1">
              <a:lnSpc>
                <a:spcPct val="107000"/>
              </a:lnSpc>
              <a:spcAft>
                <a:spcPts val="800"/>
              </a:spcAft>
              <a:buFont typeface="Wingdings" panose="05000000000000000000" pitchFamily="2" charset="2"/>
              <a:buChar char="Ø"/>
            </a:pPr>
            <a:r>
              <a:rPr lang="ar-DZ" sz="3600" dirty="0"/>
              <a:t>هل يمكن تكبير الصورة و تحريكها ؟ و هل يمكن تنسيق حدودها  ؟</a:t>
            </a:r>
            <a:endParaRPr lang="fr-FR" sz="2800" dirty="0">
              <a:latin typeface="Calibri" panose="020F0502020204030204" pitchFamily="34" charset="0"/>
              <a:ea typeface="Calibri" panose="020F0502020204030204" pitchFamily="34" charset="0"/>
              <a:cs typeface="Arial" panose="020B0604020202020204" pitchFamily="34" charset="0"/>
            </a:endParaRPr>
          </a:p>
        </p:txBody>
      </p:sp>
      <p:sp>
        <p:nvSpPr>
          <p:cNvPr id="13" name="Rectangle 9">
            <a:extLst>
              <a:ext uri="{FF2B5EF4-FFF2-40B4-BE49-F238E27FC236}">
                <a16:creationId xmlns:a16="http://schemas.microsoft.com/office/drawing/2014/main" xmlns="" id="{894EDA96-9226-5939-95FB-4A21ACC79E4A}"/>
              </a:ext>
            </a:extLst>
          </p:cNvPr>
          <p:cNvSpPr>
            <a:spLocks noChangeArrowheads="1"/>
          </p:cNvSpPr>
          <p:nvPr/>
        </p:nvSpPr>
        <p:spPr bwMode="auto">
          <a:xfrm>
            <a:off x="0" y="960273"/>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5090886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05071" y="116045"/>
            <a:ext cx="10515600" cy="1555346"/>
          </a:xfrm>
        </p:spPr>
        <p:txBody>
          <a:bodyPr>
            <a:noAutofit/>
          </a:bodyPr>
          <a:lstStyle/>
          <a:p>
            <a:pPr algn="ctr" rtl="1"/>
            <a:r>
              <a:rPr lang="ar-DZ" sz="9600" dirty="0">
                <a:ln w="0">
                  <a:solidFill>
                    <a:schemeClr val="bg1"/>
                  </a:solidFill>
                </a:ln>
                <a:effectLst>
                  <a:outerShdw blurRad="38100" dist="19050" dir="2700000" algn="tl" rotWithShape="0">
                    <a:schemeClr val="dk1">
                      <a:alpha val="40000"/>
                    </a:schemeClr>
                  </a:outerShdw>
                </a:effectLst>
              </a:rPr>
              <a:t>الماء سر </a:t>
            </a:r>
            <a:r>
              <a:rPr lang="ar-DZ" sz="9600" dirty="0" smtClean="0">
                <a:ln w="0">
                  <a:solidFill>
                    <a:schemeClr val="bg1"/>
                  </a:solidFill>
                </a:ln>
                <a:effectLst>
                  <a:outerShdw blurRad="38100" dist="19050" dir="2700000" algn="tl" rotWithShape="0">
                    <a:schemeClr val="dk1">
                      <a:alpha val="40000"/>
                    </a:schemeClr>
                  </a:outerShdw>
                </a:effectLst>
              </a:rPr>
              <a:t>الحياة</a:t>
            </a:r>
            <a:endParaRPr lang="fr-FR" sz="9600" dirty="0">
              <a:ln w="0">
                <a:solidFill>
                  <a:schemeClr val="bg1"/>
                </a:solidFill>
              </a:ln>
              <a:effectLst>
                <a:outerShdw blurRad="38100" dist="19050" dir="2700000" algn="tl" rotWithShape="0">
                  <a:schemeClr val="dk1">
                    <a:alpha val="40000"/>
                  </a:schemeClr>
                </a:outerShdw>
              </a:effectLst>
            </a:endParaRPr>
          </a:p>
        </p:txBody>
      </p:sp>
      <p:sp>
        <p:nvSpPr>
          <p:cNvPr id="3" name="Rectangle 2"/>
          <p:cNvSpPr/>
          <p:nvPr/>
        </p:nvSpPr>
        <p:spPr>
          <a:xfrm>
            <a:off x="6553417" y="1787437"/>
            <a:ext cx="5105400" cy="4031873"/>
          </a:xfrm>
          <a:prstGeom prst="rect">
            <a:avLst/>
          </a:prstGeom>
        </p:spPr>
        <p:txBody>
          <a:bodyPr wrap="square">
            <a:spAutoFit/>
          </a:bodyPr>
          <a:lstStyle/>
          <a:p>
            <a:pPr algn="r" rtl="1"/>
            <a:r>
              <a:rPr lang="fr-FR" sz="3200" dirty="0"/>
              <a:t> </a:t>
            </a:r>
            <a:r>
              <a:rPr lang="fr-FR" sz="3200" dirty="0" smtClean="0"/>
              <a:t>    </a:t>
            </a:r>
            <a:r>
              <a:rPr lang="ar-DZ" sz="3200" dirty="0" smtClean="0"/>
              <a:t>الماء </a:t>
            </a:r>
            <a:r>
              <a:rPr lang="ar-DZ" sz="3200" dirty="0"/>
              <a:t>هو أحد أهم الموارد الطبيعية على الأرض، فهو ضروري لحياة الإنسان والحيوان والنبات. نشربه يوميًا، ونستخدمه في الطهي والتنظيف والزراعة. ولكن مع ازدياد عدد السكان والتلوث، أصبح من الضروري ترشيد استهلاك الماء وحمايته من التلوث للحفاظ على مستقبلنا.</a:t>
            </a:r>
            <a:endParaRPr lang="fr-FR" sz="3200"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452" y="2104610"/>
            <a:ext cx="4754001" cy="3397526"/>
          </a:xfrm>
          <a:prstGeom prst="rect">
            <a:avLst/>
          </a:prstGeom>
          <a:ln>
            <a:solidFill>
              <a:schemeClr val="bg1"/>
            </a:solidFill>
          </a:ln>
          <a:effectLst/>
        </p:spPr>
      </p:pic>
    </p:spTree>
    <p:extLst>
      <p:ext uri="{BB962C8B-B14F-4D97-AF65-F5344CB8AC3E}">
        <p14:creationId xmlns:p14="http://schemas.microsoft.com/office/powerpoint/2010/main" val="1702802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4">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3073" name="Imag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6389" y="3474714"/>
            <a:ext cx="1971675" cy="45719"/>
          </a:xfrm>
          <a:prstGeom prst="rect">
            <a:avLst/>
          </a:prstGeom>
          <a:noFill/>
          <a:extLst>
            <a:ext uri="{909E8E84-426E-40DD-AFC4-6F175D3DCCD1}">
              <a14:hiddenFill xmlns:a14="http://schemas.microsoft.com/office/drawing/2010/main">
                <a:solidFill>
                  <a:srgbClr val="FFFFFF"/>
                </a:solidFill>
              </a14:hiddenFill>
            </a:ext>
          </a:extLst>
        </p:spPr>
      </p:pic>
      <p:sp>
        <p:nvSpPr>
          <p:cNvPr id="3" name="Zone de texte 6"/>
          <p:cNvSpPr txBox="1"/>
          <p:nvPr/>
        </p:nvSpPr>
        <p:spPr>
          <a:xfrm>
            <a:off x="3830204" y="3122924"/>
            <a:ext cx="2080895" cy="4571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endParaRPr lang="fr-FR" sz="1600">
              <a:effectLst/>
              <a:ea typeface="Calibri" panose="020F0502020204030204" pitchFamily="34" charset="0"/>
              <a:cs typeface="Arial" panose="020B0604020202020204" pitchFamily="34" charset="0"/>
            </a:endParaRPr>
          </a:p>
        </p:txBody>
      </p:sp>
      <p:sp>
        <p:nvSpPr>
          <p:cNvPr id="2" name="Rectangle 3"/>
          <p:cNvSpPr>
            <a:spLocks noChangeArrowheads="1"/>
          </p:cNvSpPr>
          <p:nvPr/>
        </p:nvSpPr>
        <p:spPr bwMode="auto">
          <a:xfrm>
            <a:off x="3786389" y="286473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sz="2800"/>
          </a:p>
        </p:txBody>
      </p:sp>
      <p:sp>
        <p:nvSpPr>
          <p:cNvPr id="4" name="Rectangle 4"/>
          <p:cNvSpPr>
            <a:spLocks noChangeArrowheads="1"/>
          </p:cNvSpPr>
          <p:nvPr/>
        </p:nvSpPr>
        <p:spPr bwMode="auto">
          <a:xfrm>
            <a:off x="200416" y="228325"/>
            <a:ext cx="1176194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indent="-514350" algn="r" rtl="1">
              <a:buFont typeface="+mj-lt"/>
              <a:buAutoNum type="arabicPeriod"/>
            </a:pPr>
            <a:r>
              <a:rPr lang="ar-DZ" sz="3200" b="1" u="sng" dirty="0" smtClean="0">
                <a:solidFill>
                  <a:srgbClr val="FF0000"/>
                </a:solidFill>
                <a:cs typeface="+mj-cs"/>
              </a:rPr>
              <a:t>إدراج </a:t>
            </a:r>
            <a:r>
              <a:rPr lang="ar-DZ" sz="3200" b="1" u="sng" dirty="0">
                <a:solidFill>
                  <a:srgbClr val="FF0000"/>
                </a:solidFill>
                <a:cs typeface="+mj-cs"/>
              </a:rPr>
              <a:t>مربع نص :</a:t>
            </a:r>
          </a:p>
          <a:p>
            <a:pPr algn="r" rtl="1"/>
            <a:r>
              <a:rPr lang="ar-DZ" sz="3200" dirty="0">
                <a:cs typeface="+mj-cs"/>
              </a:rPr>
              <a:t>لإدراج نص يجب أولا إدراج </a:t>
            </a:r>
            <a:r>
              <a:rPr lang="fr-FR" sz="3200" dirty="0" smtClean="0">
                <a:cs typeface="+mj-cs"/>
              </a:rPr>
              <a:t>) Zone </a:t>
            </a:r>
            <a:r>
              <a:rPr lang="fr-FR" sz="3200" dirty="0">
                <a:cs typeface="+mj-cs"/>
              </a:rPr>
              <a:t>de texte </a:t>
            </a:r>
            <a:r>
              <a:rPr lang="ar-DZ" sz="3200" dirty="0" smtClean="0">
                <a:cs typeface="+mj-cs"/>
              </a:rPr>
              <a:t>مربع </a:t>
            </a:r>
            <a:r>
              <a:rPr lang="ar-DZ" sz="3200" dirty="0">
                <a:cs typeface="+mj-cs"/>
              </a:rPr>
              <a:t>نص) لكي نكتب داخله.</a:t>
            </a:r>
          </a:p>
          <a:p>
            <a:pPr algn="r" rtl="1"/>
            <a:r>
              <a:rPr lang="ar-DZ" sz="3200" dirty="0">
                <a:cs typeface="+mj-cs"/>
              </a:rPr>
              <a:t>نتبع ما يلي :</a:t>
            </a:r>
          </a:p>
          <a:p>
            <a:pPr marL="914400" lvl="1" indent="-457200" algn="r" rtl="1">
              <a:buFont typeface="Arial" panose="020B0604020202020204" pitchFamily="34" charset="0"/>
              <a:buChar char="•"/>
            </a:pPr>
            <a:r>
              <a:rPr lang="ar-DZ" sz="3200" dirty="0" smtClean="0">
                <a:cs typeface="+mj-cs"/>
              </a:rPr>
              <a:t>التبويب </a:t>
            </a:r>
            <a:r>
              <a:rPr lang="fr-FR" sz="3200" dirty="0" smtClean="0">
                <a:cs typeface="+mj-cs"/>
              </a:rPr>
              <a:t>Insertion</a:t>
            </a:r>
            <a:endParaRPr lang="ar-DZ" sz="3200" dirty="0">
              <a:cs typeface="+mj-cs"/>
            </a:endParaRPr>
          </a:p>
          <a:p>
            <a:pPr marL="914400" lvl="1" indent="-457200" algn="r" rtl="1">
              <a:buFont typeface="Arial" panose="020B0604020202020204" pitchFamily="34" charset="0"/>
              <a:buChar char="•"/>
            </a:pPr>
            <a:r>
              <a:rPr lang="ar-DZ" sz="3200" dirty="0" smtClean="0">
                <a:cs typeface="+mj-cs"/>
              </a:rPr>
              <a:t>التعليمة </a:t>
            </a:r>
            <a:r>
              <a:rPr lang="fr-FR" sz="3200" smtClean="0">
                <a:cs typeface="+mj-cs"/>
              </a:rPr>
              <a:t>zone de </a:t>
            </a:r>
            <a:r>
              <a:rPr lang="fr-FR" sz="3200" dirty="0">
                <a:cs typeface="+mj-cs"/>
              </a:rPr>
              <a:t>texte </a:t>
            </a:r>
          </a:p>
          <a:p>
            <a:pPr marL="914400" lvl="1" indent="-457200" algn="r" rtl="1">
              <a:buFont typeface="Arial" panose="020B0604020202020204" pitchFamily="34" charset="0"/>
              <a:buChar char="•"/>
            </a:pPr>
            <a:r>
              <a:rPr lang="ar-DZ" sz="3200" dirty="0" smtClean="0">
                <a:cs typeface="+mj-cs"/>
              </a:rPr>
              <a:t>نضع </a:t>
            </a:r>
            <a:r>
              <a:rPr lang="ar-DZ" sz="3200" dirty="0">
                <a:cs typeface="+mj-cs"/>
              </a:rPr>
              <a:t>مشيرة الفأرة على الشريحة، ننقر و نسحب دون رفع اليد </a:t>
            </a:r>
          </a:p>
          <a:p>
            <a:pPr algn="r" rtl="1"/>
            <a:endParaRPr lang="ar-DZ" sz="3200" b="1" u="sng" dirty="0">
              <a:solidFill>
                <a:srgbClr val="FF0000"/>
              </a:solidFill>
              <a:cs typeface="+mj-cs"/>
            </a:endParaRPr>
          </a:p>
          <a:p>
            <a:pPr algn="r" rtl="1"/>
            <a:r>
              <a:rPr lang="ar-DZ" sz="3200" b="1" u="sng" dirty="0">
                <a:solidFill>
                  <a:srgbClr val="FF0000"/>
                </a:solidFill>
                <a:cs typeface="+mj-cs"/>
              </a:rPr>
              <a:t>ملاحظة :</a:t>
            </a:r>
            <a:r>
              <a:rPr lang="ar-DZ" sz="3200" dirty="0">
                <a:cs typeface="+mj-cs"/>
              </a:rPr>
              <a:t> يمكن تنسيق النص في برنامج </a:t>
            </a:r>
            <a:r>
              <a:rPr lang="fr-FR" sz="3200" dirty="0">
                <a:cs typeface="+mj-cs"/>
              </a:rPr>
              <a:t>Powerpoint </a:t>
            </a:r>
            <a:r>
              <a:rPr lang="ar-DZ" sz="3200" dirty="0" smtClean="0">
                <a:cs typeface="+mj-cs"/>
              </a:rPr>
              <a:t> مثل </a:t>
            </a:r>
            <a:r>
              <a:rPr lang="ar-DZ" sz="3200" dirty="0">
                <a:cs typeface="+mj-cs"/>
              </a:rPr>
              <a:t>تنسيق النص في برنامج </a:t>
            </a:r>
            <a:r>
              <a:rPr lang="fr-FR" sz="3200" dirty="0">
                <a:cs typeface="+mj-cs"/>
              </a:rPr>
              <a:t>Word</a:t>
            </a:r>
          </a:p>
          <a:p>
            <a:pPr algn="r" rtl="1"/>
            <a:endParaRPr lang="fr-FR" sz="3200" b="1" u="sng" dirty="0">
              <a:solidFill>
                <a:srgbClr val="FF0000"/>
              </a:solidFill>
              <a:cs typeface="+mj-cs"/>
            </a:endParaRPr>
          </a:p>
        </p:txBody>
      </p:sp>
    </p:spTree>
    <p:extLst>
      <p:ext uri="{BB962C8B-B14F-4D97-AF65-F5344CB8AC3E}">
        <p14:creationId xmlns:p14="http://schemas.microsoft.com/office/powerpoint/2010/main" val="81685005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4">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3073" name="Imag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6389" y="3474714"/>
            <a:ext cx="1971675" cy="45719"/>
          </a:xfrm>
          <a:prstGeom prst="rect">
            <a:avLst/>
          </a:prstGeom>
          <a:noFill/>
          <a:extLst>
            <a:ext uri="{909E8E84-426E-40DD-AFC4-6F175D3DCCD1}">
              <a14:hiddenFill xmlns:a14="http://schemas.microsoft.com/office/drawing/2010/main">
                <a:solidFill>
                  <a:srgbClr val="FFFFFF"/>
                </a:solidFill>
              </a14:hiddenFill>
            </a:ext>
          </a:extLst>
        </p:spPr>
      </p:pic>
      <p:sp>
        <p:nvSpPr>
          <p:cNvPr id="3" name="Zone de texte 6"/>
          <p:cNvSpPr txBox="1"/>
          <p:nvPr/>
        </p:nvSpPr>
        <p:spPr>
          <a:xfrm>
            <a:off x="3830204" y="3122924"/>
            <a:ext cx="2080895" cy="4571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endParaRPr lang="fr-FR" sz="1600">
              <a:effectLst/>
              <a:ea typeface="Calibri" panose="020F0502020204030204" pitchFamily="34" charset="0"/>
              <a:cs typeface="Arial" panose="020B0604020202020204" pitchFamily="34" charset="0"/>
            </a:endParaRPr>
          </a:p>
        </p:txBody>
      </p:sp>
      <p:sp>
        <p:nvSpPr>
          <p:cNvPr id="2" name="Rectangle 3"/>
          <p:cNvSpPr>
            <a:spLocks noChangeArrowheads="1"/>
          </p:cNvSpPr>
          <p:nvPr/>
        </p:nvSpPr>
        <p:spPr bwMode="auto">
          <a:xfrm>
            <a:off x="3786389" y="286473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sz="2800"/>
          </a:p>
        </p:txBody>
      </p:sp>
      <p:sp>
        <p:nvSpPr>
          <p:cNvPr id="4" name="Rectangle 4"/>
          <p:cNvSpPr>
            <a:spLocks noChangeArrowheads="1"/>
          </p:cNvSpPr>
          <p:nvPr/>
        </p:nvSpPr>
        <p:spPr bwMode="auto">
          <a:xfrm>
            <a:off x="200416" y="236551"/>
            <a:ext cx="1176194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indent="-514350" algn="r" rtl="1">
              <a:buFont typeface="+mj-lt"/>
              <a:buAutoNum type="arabicPeriod" startAt="2"/>
            </a:pPr>
            <a:r>
              <a:rPr lang="ar-DZ" sz="3200" b="1" u="sng" dirty="0" smtClean="0">
                <a:solidFill>
                  <a:srgbClr val="FF0000"/>
                </a:solidFill>
                <a:cs typeface="+mj-cs"/>
              </a:rPr>
              <a:t>إدراج </a:t>
            </a:r>
            <a:r>
              <a:rPr lang="ar-DZ" sz="3200" b="1" u="sng" dirty="0">
                <a:solidFill>
                  <a:srgbClr val="FF0000"/>
                </a:solidFill>
                <a:cs typeface="+mj-cs"/>
              </a:rPr>
              <a:t>صورة </a:t>
            </a:r>
            <a:r>
              <a:rPr lang="ar-DZ" sz="3200" b="1" u="sng" dirty="0" smtClean="0">
                <a:solidFill>
                  <a:srgbClr val="FF0000"/>
                </a:solidFill>
                <a:cs typeface="+mj-cs"/>
              </a:rPr>
              <a:t>:</a:t>
            </a:r>
          </a:p>
          <a:p>
            <a:pPr marL="914400" lvl="1" indent="-457200" algn="r" rtl="1">
              <a:buFont typeface="Arial" panose="020B0604020202020204" pitchFamily="34" charset="0"/>
              <a:buChar char="•"/>
            </a:pPr>
            <a:r>
              <a:rPr lang="ar-DZ" sz="3200" dirty="0" smtClean="0">
                <a:cs typeface="+mj-cs"/>
              </a:rPr>
              <a:t>التبويب </a:t>
            </a:r>
            <a:r>
              <a:rPr lang="fr-FR" sz="3200" dirty="0">
                <a:cs typeface="+mj-cs"/>
              </a:rPr>
              <a:t>Insertion</a:t>
            </a:r>
          </a:p>
          <a:p>
            <a:pPr marL="914400" lvl="1" indent="-457200" algn="r" rtl="1">
              <a:buFont typeface="Arial" panose="020B0604020202020204" pitchFamily="34" charset="0"/>
              <a:buChar char="•"/>
            </a:pPr>
            <a:r>
              <a:rPr lang="ar-DZ" sz="3200" dirty="0" smtClean="0">
                <a:cs typeface="+mj-cs"/>
              </a:rPr>
              <a:t>التعليمة </a:t>
            </a:r>
            <a:r>
              <a:rPr lang="fr-FR" sz="3200" dirty="0" smtClean="0">
                <a:cs typeface="+mj-cs"/>
              </a:rPr>
              <a:t>Image</a:t>
            </a:r>
            <a:endParaRPr lang="ar-DZ" sz="3200" dirty="0">
              <a:cs typeface="+mj-cs"/>
            </a:endParaRPr>
          </a:p>
          <a:p>
            <a:pPr marL="914400" lvl="1" indent="-457200" algn="r" rtl="1">
              <a:buFont typeface="Arial" panose="020B0604020202020204" pitchFamily="34" charset="0"/>
              <a:buChar char="•"/>
            </a:pPr>
            <a:r>
              <a:rPr lang="ar-DZ" sz="3200" dirty="0" smtClean="0">
                <a:cs typeface="+mj-cs"/>
              </a:rPr>
              <a:t>نختار </a:t>
            </a:r>
            <a:r>
              <a:rPr lang="ar-DZ" sz="3200" dirty="0">
                <a:cs typeface="+mj-cs"/>
              </a:rPr>
              <a:t>الصورة التي نريدها</a:t>
            </a:r>
          </a:p>
          <a:p>
            <a:pPr marL="914400" lvl="1" indent="-457200" algn="r" rtl="1">
              <a:buFont typeface="Arial" panose="020B0604020202020204" pitchFamily="34" charset="0"/>
              <a:buChar char="•"/>
            </a:pPr>
            <a:r>
              <a:rPr lang="ar-DZ" sz="3200" dirty="0" smtClean="0">
                <a:cs typeface="+mj-cs"/>
              </a:rPr>
              <a:t>نضغط </a:t>
            </a:r>
            <a:r>
              <a:rPr lang="ar-DZ" sz="3200" dirty="0">
                <a:cs typeface="+mj-cs"/>
              </a:rPr>
              <a:t>على </a:t>
            </a:r>
            <a:r>
              <a:rPr lang="fr-FR" sz="3200" dirty="0">
                <a:cs typeface="+mj-cs"/>
              </a:rPr>
              <a:t>Insérer</a:t>
            </a:r>
          </a:p>
          <a:p>
            <a:pPr marL="514350" indent="-514350" algn="r" rtl="1">
              <a:buFont typeface="+mj-lt"/>
              <a:buAutoNum type="arabicPeriod"/>
            </a:pPr>
            <a:endParaRPr lang="fr-FR" sz="3200" b="1" u="sng" dirty="0">
              <a:solidFill>
                <a:srgbClr val="FF0000"/>
              </a:solidFill>
              <a:cs typeface="+mj-cs"/>
            </a:endParaRPr>
          </a:p>
          <a:p>
            <a:pPr algn="r" rtl="1"/>
            <a:r>
              <a:rPr lang="ar-DZ" sz="3200" b="1" u="sng" dirty="0">
                <a:solidFill>
                  <a:srgbClr val="FF0000"/>
                </a:solidFill>
                <a:cs typeface="+mj-cs"/>
              </a:rPr>
              <a:t>ملاحظة :</a:t>
            </a:r>
            <a:r>
              <a:rPr lang="ar-DZ" sz="3200" dirty="0">
                <a:cs typeface="+mj-cs"/>
              </a:rPr>
              <a:t> يمكن تنسيق الصور في برنامج </a:t>
            </a:r>
            <a:r>
              <a:rPr lang="fr-FR" sz="3200" dirty="0">
                <a:cs typeface="+mj-cs"/>
              </a:rPr>
              <a:t>Powerpoint </a:t>
            </a:r>
            <a:r>
              <a:rPr lang="ar-DZ" sz="3200" dirty="0" smtClean="0">
                <a:cs typeface="+mj-cs"/>
              </a:rPr>
              <a:t> مثل </a:t>
            </a:r>
            <a:r>
              <a:rPr lang="ar-DZ" sz="3200" dirty="0">
                <a:cs typeface="+mj-cs"/>
              </a:rPr>
              <a:t>تنسيق الصور في برنامج </a:t>
            </a:r>
            <a:r>
              <a:rPr lang="fr-FR" sz="3200" dirty="0" smtClean="0">
                <a:cs typeface="+mj-cs"/>
              </a:rPr>
              <a:t>Word</a:t>
            </a:r>
            <a:endParaRPr lang="fr-FR" sz="3200" dirty="0">
              <a:cs typeface="+mj-cs"/>
            </a:endParaRPr>
          </a:p>
          <a:p>
            <a:pPr algn="r" rtl="1"/>
            <a:endParaRPr lang="fr-FR" sz="3200" b="1" u="sng" dirty="0">
              <a:solidFill>
                <a:srgbClr val="FF0000"/>
              </a:solidFill>
              <a:cs typeface="+mj-cs"/>
            </a:endParaRPr>
          </a:p>
        </p:txBody>
      </p:sp>
    </p:spTree>
    <p:extLst>
      <p:ext uri="{BB962C8B-B14F-4D97-AF65-F5344CB8AC3E}">
        <p14:creationId xmlns:p14="http://schemas.microsoft.com/office/powerpoint/2010/main" val="2321295850"/>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1218</TotalTime>
  <Words>421</Words>
  <Application>Microsoft Office PowerPoint</Application>
  <PresentationFormat>Grand écran</PresentationFormat>
  <Paragraphs>43</Paragraphs>
  <Slides>11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Calibri</vt:lpstr>
      <vt:lpstr>Calibri Light</vt:lpstr>
      <vt:lpstr>Times New Roman</vt:lpstr>
      <vt:lpstr>Wingdings</vt:lpstr>
      <vt:lpstr>Thème Office</vt:lpstr>
      <vt:lpstr>Présentation PowerPoint</vt:lpstr>
      <vt:lpstr>Présentation PowerPoint</vt:lpstr>
      <vt:lpstr>الماء سر الحياة</vt:lpstr>
      <vt:lpstr>Présentation PowerPoint</vt:lpstr>
      <vt:lpstr>الماء سر الحياة</vt:lpstr>
      <vt:lpstr>Présentation PowerPoint</vt:lpstr>
      <vt:lpstr>الماء سر الحياة</vt:lpstr>
      <vt:lpstr>Présentation PowerPoint</vt:lpstr>
      <vt:lpstr>Présentation PowerPoint</vt:lpstr>
      <vt:lpstr>Présentation PowerPoint</vt:lpstr>
      <vt:lpstr>الماء سر الحياة</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user</dc:creator>
  <cp:lastModifiedBy>Compte Microsoft</cp:lastModifiedBy>
  <cp:revision>317</cp:revision>
  <dcterms:created xsi:type="dcterms:W3CDTF">2024-02-06T22:26:16Z</dcterms:created>
  <dcterms:modified xsi:type="dcterms:W3CDTF">2025-03-15T11:43:15Z</dcterms:modified>
</cp:coreProperties>
</file>