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3" r:id="rId2"/>
    <p:sldId id="271" r:id="rId3"/>
    <p:sldId id="264" r:id="rId4"/>
    <p:sldId id="270" r:id="rId5"/>
    <p:sldId id="260" r:id="rId6"/>
    <p:sldId id="26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86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0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29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70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78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44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73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24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0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84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6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6DBA-FA3B-4C5F-B700-4671668DAB72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18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FF0000"/>
                </a:solidFill>
              </a:rPr>
              <a:t>تغذية راجعة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 : coins arrondis 12">
            <a:extLst>
              <a:ext uri="{FF2B5EF4-FFF2-40B4-BE49-F238E27FC236}">
                <a16:creationId xmlns="" xmlns:a16="http://schemas.microsoft.com/office/drawing/2014/main" id="{2A52F28A-4066-7F20-F61B-78B99AF33888}"/>
              </a:ext>
            </a:extLst>
          </p:cNvPr>
          <p:cNvSpPr/>
          <p:nvPr/>
        </p:nvSpPr>
        <p:spPr>
          <a:xfrm>
            <a:off x="624114" y="1565753"/>
            <a:ext cx="11567886" cy="2182317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 algn="r" rtl="1">
              <a:buFont typeface="Wingdings" panose="05000000000000000000" pitchFamily="2" charset="2"/>
              <a:buChar char="ü"/>
            </a:pPr>
            <a:r>
              <a:rPr lang="ar-DZ" sz="4000" dirty="0">
                <a:cs typeface="+mj-cs"/>
              </a:rPr>
              <a:t>ما هي طريقة إدراج صوت و فيديو ؟</a:t>
            </a:r>
          </a:p>
          <a:p>
            <a:pPr marL="571500" indent="-571500" algn="r" rtl="1">
              <a:buFont typeface="Wingdings" panose="05000000000000000000" pitchFamily="2" charset="2"/>
              <a:buChar char="ü"/>
            </a:pPr>
            <a:r>
              <a:rPr lang="ar-DZ" sz="4000" dirty="0" smtClean="0">
                <a:cs typeface="+mj-cs"/>
              </a:rPr>
              <a:t>ما </a:t>
            </a:r>
            <a:r>
              <a:rPr lang="ar-DZ" sz="4000" dirty="0">
                <a:cs typeface="+mj-cs"/>
              </a:rPr>
              <a:t>هي المصادر التي يمكننا إضافة من خلالها صوت أو فيديو ؟</a:t>
            </a:r>
            <a:endParaRPr lang="fr-FR" sz="40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606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FF0000"/>
                </a:solidFill>
              </a:rPr>
              <a:t>الوضعية</a:t>
            </a:r>
            <a:r>
              <a:rPr lang="ar-DZ" sz="4400" u="sng" dirty="0" smtClean="0">
                <a:solidFill>
                  <a:srgbClr val="FF0000"/>
                </a:solidFill>
              </a:rPr>
              <a:t> </a:t>
            </a:r>
            <a:r>
              <a:rPr lang="ar-DZ" sz="4400" b="1" u="sng" dirty="0" err="1" smtClean="0">
                <a:solidFill>
                  <a:srgbClr val="FF0000"/>
                </a:solidFill>
              </a:rPr>
              <a:t>الإنطلاقية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 : coins arrondis 12">
            <a:extLst>
              <a:ext uri="{FF2B5EF4-FFF2-40B4-BE49-F238E27FC236}">
                <a16:creationId xmlns="" xmlns:a16="http://schemas.microsoft.com/office/drawing/2014/main" id="{2A52F28A-4066-7F20-F61B-78B99AF33888}"/>
              </a:ext>
            </a:extLst>
          </p:cNvPr>
          <p:cNvSpPr/>
          <p:nvPr/>
        </p:nvSpPr>
        <p:spPr>
          <a:xfrm>
            <a:off x="316230" y="1478071"/>
            <a:ext cx="11567886" cy="3071665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 algn="r" rtl="1">
              <a:buFont typeface="Wingdings" panose="05000000000000000000" pitchFamily="2" charset="2"/>
              <a:buChar char="Ø"/>
            </a:pPr>
            <a:r>
              <a:rPr lang="ar-DZ" sz="4000" dirty="0">
                <a:cs typeface="+mj-cs"/>
              </a:rPr>
              <a:t>عرض </a:t>
            </a:r>
            <a:r>
              <a:rPr lang="ar-DZ" sz="4000" dirty="0" smtClean="0">
                <a:cs typeface="+mj-cs"/>
              </a:rPr>
              <a:t>ملف</a:t>
            </a:r>
            <a:r>
              <a:rPr lang="fr-FR" sz="4000" dirty="0" smtClean="0">
                <a:cs typeface="+mj-cs"/>
              </a:rPr>
              <a:t>PowerPoint </a:t>
            </a:r>
            <a:r>
              <a:rPr lang="ar-DZ" sz="4000" dirty="0" smtClean="0">
                <a:cs typeface="+mj-cs"/>
              </a:rPr>
              <a:t> يحتوي </a:t>
            </a:r>
            <a:r>
              <a:rPr lang="ar-DZ" sz="4000" dirty="0">
                <a:cs typeface="+mj-cs"/>
              </a:rPr>
              <a:t>على عدة شرائح مع تأثيرات انتقالية</a:t>
            </a:r>
          </a:p>
          <a:p>
            <a:pPr marL="685800" indent="-685800" algn="r" rtl="1">
              <a:buFont typeface="Wingdings" panose="05000000000000000000" pitchFamily="2" charset="2"/>
              <a:buChar char="Ø"/>
            </a:pPr>
            <a:r>
              <a:rPr lang="ar-DZ" sz="4000" dirty="0" smtClean="0">
                <a:cs typeface="+mj-cs"/>
              </a:rPr>
              <a:t>ما </a:t>
            </a:r>
            <a:r>
              <a:rPr lang="ar-DZ" sz="4000" dirty="0">
                <a:cs typeface="+mj-cs"/>
              </a:rPr>
              <a:t>الذي </a:t>
            </a:r>
            <a:r>
              <a:rPr lang="ar-DZ" sz="4000" dirty="0" smtClean="0">
                <a:cs typeface="+mj-cs"/>
              </a:rPr>
              <a:t>أثار انتباهك أثناء العرض ؟</a:t>
            </a:r>
            <a:endParaRPr lang="ar-DZ" sz="4000" dirty="0">
              <a:cs typeface="+mj-cs"/>
            </a:endParaRPr>
          </a:p>
          <a:p>
            <a:pPr marL="685800" indent="-685800" algn="r" rtl="1">
              <a:buFont typeface="Wingdings" panose="05000000000000000000" pitchFamily="2" charset="2"/>
              <a:buChar char="Ø"/>
            </a:pPr>
            <a:r>
              <a:rPr lang="ar-DZ" sz="4000" dirty="0" smtClean="0">
                <a:cs typeface="+mj-cs"/>
              </a:rPr>
              <a:t>كيف </a:t>
            </a:r>
            <a:r>
              <a:rPr lang="ar-DZ" sz="4000" dirty="0">
                <a:cs typeface="+mj-cs"/>
              </a:rPr>
              <a:t>يمكننا </a:t>
            </a:r>
            <a:r>
              <a:rPr lang="ar-DZ" sz="4000" dirty="0" err="1">
                <a:cs typeface="+mj-cs"/>
              </a:rPr>
              <a:t>الإنتقال</a:t>
            </a:r>
            <a:r>
              <a:rPr lang="ar-DZ" sz="4000" dirty="0">
                <a:cs typeface="+mj-cs"/>
              </a:rPr>
              <a:t> من شريحة لأخرى بطريقة شيقة و جذابة و ملفتة </a:t>
            </a:r>
            <a:r>
              <a:rPr lang="ar-DZ" sz="4000" dirty="0" err="1">
                <a:cs typeface="+mj-cs"/>
              </a:rPr>
              <a:t>للإنتباه</a:t>
            </a:r>
            <a:r>
              <a:rPr lang="ar-DZ" sz="4000" dirty="0">
                <a:cs typeface="+mj-cs"/>
              </a:rPr>
              <a:t> ؟</a:t>
            </a:r>
          </a:p>
        </p:txBody>
      </p:sp>
    </p:spTree>
    <p:extLst>
      <p:ext uri="{BB962C8B-B14F-4D97-AF65-F5344CB8AC3E}">
        <p14:creationId xmlns:p14="http://schemas.microsoft.com/office/powerpoint/2010/main" val="1734626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31EC9893-997B-FAF1-44A7-86DC576C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70" y="398224"/>
            <a:ext cx="1120009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2400" dirty="0">
                <a:cs typeface="+mj-cs"/>
              </a:rPr>
              <a:t>قم بإنشاء ملف عرض تقديمي يحتوي علي شريحتين أكتب في الشريحة لأولى </a:t>
            </a:r>
            <a:r>
              <a:rPr lang="fr-FR" sz="2400" dirty="0" smtClean="0">
                <a:cs typeface="+mj-cs"/>
              </a:rPr>
              <a:t>Diapositive</a:t>
            </a:r>
            <a:r>
              <a:rPr lang="fr-FR" sz="2400" dirty="0">
                <a:cs typeface="+mj-cs"/>
              </a:rPr>
              <a:t> </a:t>
            </a:r>
            <a:r>
              <a:rPr lang="fr-FR" sz="2400" dirty="0" smtClean="0">
                <a:cs typeface="+mj-cs"/>
              </a:rPr>
              <a:t>1</a:t>
            </a:r>
            <a:r>
              <a:rPr lang="ar-DZ" sz="2400" dirty="0" smtClean="0">
                <a:cs typeface="+mj-cs"/>
              </a:rPr>
              <a:t> و </a:t>
            </a:r>
            <a:r>
              <a:rPr lang="ar-DZ" sz="2400" dirty="0">
                <a:cs typeface="+mj-cs"/>
              </a:rPr>
              <a:t>في الثانية </a:t>
            </a:r>
            <a:r>
              <a:rPr lang="fr-FR" sz="2400" dirty="0">
                <a:cs typeface="+mj-cs"/>
              </a:rPr>
              <a:t>Diapositive </a:t>
            </a:r>
            <a:r>
              <a:rPr lang="fr-FR" sz="2400" dirty="0" smtClean="0">
                <a:cs typeface="+mj-cs"/>
              </a:rPr>
              <a:t>2 </a:t>
            </a:r>
          </a:p>
          <a:p>
            <a:pPr marL="571500" indent="-5715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2400" dirty="0" smtClean="0">
                <a:cs typeface="+mj-cs"/>
              </a:rPr>
              <a:t>لنبحث عن التبويب المناسب الذي يسمح لنا بإضافة تأثيرات على الشريحة الأولى</a:t>
            </a:r>
          </a:p>
          <a:p>
            <a:pPr marL="571500" indent="-5715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2400" dirty="0">
                <a:cs typeface="+mj-cs"/>
              </a:rPr>
              <a:t>	ما اسم المجموعة التي تحتوي علي التأثيرات </a:t>
            </a:r>
            <a:r>
              <a:rPr lang="ar-DZ" sz="2400" dirty="0" smtClean="0">
                <a:cs typeface="+mj-cs"/>
              </a:rPr>
              <a:t>؟</a:t>
            </a:r>
          </a:p>
          <a:p>
            <a:pPr marL="571500" indent="-5715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2400" dirty="0">
                <a:cs typeface="+mj-cs"/>
              </a:rPr>
              <a:t>	في المجموعة </a:t>
            </a:r>
            <a:r>
              <a:rPr lang="fr-FR" sz="2400" dirty="0">
                <a:cs typeface="+mj-cs"/>
              </a:rPr>
              <a:t>Minutage ، </a:t>
            </a:r>
            <a:r>
              <a:rPr lang="ar-DZ" sz="2400" dirty="0">
                <a:cs typeface="+mj-cs"/>
              </a:rPr>
              <a:t>في </a:t>
            </a:r>
            <a:r>
              <a:rPr lang="ar-DZ" sz="2400" dirty="0" smtClean="0">
                <a:cs typeface="+mj-cs"/>
              </a:rPr>
              <a:t>التعليمة</a:t>
            </a:r>
            <a:r>
              <a:rPr lang="fr-FR" sz="2400" dirty="0" smtClean="0">
                <a:cs typeface="+mj-cs"/>
              </a:rPr>
              <a:t> Son </a:t>
            </a:r>
            <a:r>
              <a:rPr lang="ar-DZ" sz="2400" dirty="0">
                <a:cs typeface="+mj-cs"/>
              </a:rPr>
              <a:t>اختر إحدى الخيارات ثم اضغط على </a:t>
            </a:r>
            <a:r>
              <a:rPr lang="fr-FR" sz="2400" dirty="0" smtClean="0">
                <a:cs typeface="+mj-cs"/>
              </a:rPr>
              <a:t> Aperçu</a:t>
            </a:r>
            <a:r>
              <a:rPr lang="ar-DZ" sz="2400" dirty="0" smtClean="0">
                <a:cs typeface="+mj-cs"/>
              </a:rPr>
              <a:t>الموجود </a:t>
            </a:r>
            <a:r>
              <a:rPr lang="ar-DZ" sz="2400" dirty="0">
                <a:cs typeface="+mj-cs"/>
              </a:rPr>
              <a:t>أقصى اليسار، ماذا تلاحظ ؟ ما دور التعليمة </a:t>
            </a:r>
            <a:r>
              <a:rPr lang="fr-FR" sz="2400" dirty="0" smtClean="0">
                <a:cs typeface="+mj-cs"/>
              </a:rPr>
              <a:t> Son ؟</a:t>
            </a:r>
            <a:endParaRPr lang="ar-DZ" sz="2400" dirty="0" smtClean="0">
              <a:cs typeface="+mj-cs"/>
            </a:endParaRPr>
          </a:p>
          <a:p>
            <a:pPr marL="571500" indent="-5715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cs typeface="+mj-cs"/>
              </a:rPr>
              <a:t>	</a:t>
            </a:r>
            <a:r>
              <a:rPr lang="ar-DZ" sz="2400" dirty="0">
                <a:cs typeface="+mj-cs"/>
              </a:rPr>
              <a:t>معتمدا على نفس الطريقة ، ما دور التعليمة </a:t>
            </a:r>
            <a:r>
              <a:rPr lang="fr-FR" sz="2400" dirty="0" smtClean="0">
                <a:cs typeface="+mj-cs"/>
              </a:rPr>
              <a:t> Durée ؟</a:t>
            </a:r>
          </a:p>
          <a:p>
            <a:pPr marL="571500" lvl="0" indent="-5715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2400" dirty="0"/>
              <a:t>ماذا نقصد بهذه التعليمة أدناه ؟ (من يحاول ترجمة هذه التعليمة ؟)</a:t>
            </a:r>
            <a:endParaRPr lang="fr-FR" sz="2400" dirty="0"/>
          </a:p>
          <a:p>
            <a:pPr marL="571500" indent="-5715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r-FR" sz="2400" dirty="0">
              <a:cs typeface="+mj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0B494AC6-9B2E-422F-B16A-015D6B0BA580}"/>
              </a:ext>
            </a:extLst>
          </p:cNvPr>
          <p:cNvSpPr txBox="1"/>
          <p:nvPr/>
        </p:nvSpPr>
        <p:spPr>
          <a:xfrm>
            <a:off x="919777" y="0"/>
            <a:ext cx="11412983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r" rtl="1">
              <a:lnSpc>
                <a:spcPct val="107000"/>
              </a:lnSpc>
              <a:spcAft>
                <a:spcPts val="800"/>
              </a:spcAft>
              <a:tabLst>
                <a:tab pos="2376805" algn="l"/>
              </a:tabLst>
            </a:pPr>
            <a:r>
              <a:rPr lang="ar-DZ" sz="36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نشاط 01 :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894EDA96-9226-5939-95FB-4A21ACC79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027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183694" y="4860100"/>
            <a:ext cx="4885150" cy="187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31EC9893-997B-FAF1-44A7-86DC576C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82" y="228563"/>
            <a:ext cx="1186292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0" indent="-457200" algn="r" rtl="1">
              <a:buFont typeface="Wingdings" panose="05000000000000000000" pitchFamily="2" charset="2"/>
              <a:buChar char="Ø"/>
            </a:pPr>
            <a:r>
              <a:rPr lang="ar-DZ" sz="2800" dirty="0"/>
              <a:t>احتفظ بنفس الإعدادات على هذه التعليمة ثم لنضغط على التبويب </a:t>
            </a:r>
            <a:r>
              <a:rPr lang="fr-FR" sz="2800" dirty="0"/>
              <a:t>Diaporama</a:t>
            </a:r>
            <a:r>
              <a:rPr lang="ar-DZ" sz="2800" dirty="0"/>
              <a:t> ثم التعليمة </a:t>
            </a:r>
            <a:endParaRPr lang="ar-DZ" sz="2800" dirty="0" smtClean="0"/>
          </a:p>
          <a:p>
            <a:pPr marL="457200" lvl="0" indent="-457200" algn="r" rtl="1">
              <a:buFont typeface="Wingdings" panose="05000000000000000000" pitchFamily="2" charset="2"/>
              <a:buChar char="Ø"/>
            </a:pPr>
            <a:r>
              <a:rPr lang="fr-FR" sz="2800" dirty="0" smtClean="0"/>
              <a:t>A </a:t>
            </a:r>
            <a:r>
              <a:rPr lang="fr-FR" sz="2800" dirty="0"/>
              <a:t>partir du début</a:t>
            </a:r>
            <a:r>
              <a:rPr lang="ar-DZ" sz="2800" dirty="0"/>
              <a:t> الموجودة أقصى اليسار.</a:t>
            </a:r>
            <a:endParaRPr lang="fr-FR" sz="2800" dirty="0"/>
          </a:p>
          <a:p>
            <a:pPr marL="457200" lvl="0" indent="-457200" algn="r" rtl="1">
              <a:buFont typeface="Wingdings" panose="05000000000000000000" pitchFamily="2" charset="2"/>
              <a:buChar char="Ø"/>
            </a:pPr>
            <a:r>
              <a:rPr lang="ar-DZ" sz="2800" dirty="0"/>
              <a:t>برأيكم لماذا تم عرض الشريحة الأولى فقط و توقف العرض ؟</a:t>
            </a:r>
            <a:endParaRPr lang="fr-FR" sz="2800" dirty="0"/>
          </a:p>
          <a:p>
            <a:pPr marL="457200" lvl="0" indent="-457200" algn="r" rtl="1">
              <a:buFont typeface="Wingdings" panose="05000000000000000000" pitchFamily="2" charset="2"/>
              <a:buChar char="Ø"/>
            </a:pPr>
            <a:r>
              <a:rPr lang="ar-DZ" sz="2800" dirty="0"/>
              <a:t>أين يجب علي الضغط لعرض الشريحة الموالية ؟</a:t>
            </a:r>
            <a:endParaRPr lang="fr-FR" sz="2800" dirty="0"/>
          </a:p>
          <a:p>
            <a:pPr marL="457200" lvl="0" indent="-457200" algn="r" rtl="1">
              <a:buFont typeface="Wingdings" panose="05000000000000000000" pitchFamily="2" charset="2"/>
              <a:buChar char="Ø"/>
            </a:pPr>
            <a:r>
              <a:rPr lang="ar-DZ" sz="2800" dirty="0"/>
              <a:t>ما دور إذن الخيار </a:t>
            </a:r>
            <a:r>
              <a:rPr lang="fr-FR" sz="2800" dirty="0"/>
              <a:t>Manuellement</a:t>
            </a:r>
            <a:r>
              <a:rPr lang="ar-DZ" sz="2800" dirty="0"/>
              <a:t> ؟ </a:t>
            </a:r>
            <a:endParaRPr lang="fr-FR" sz="2800" dirty="0"/>
          </a:p>
          <a:p>
            <a:pPr marL="457200" lvl="0" indent="-457200" algn="r" rtl="1">
              <a:buFont typeface="Wingdings" panose="05000000000000000000" pitchFamily="2" charset="2"/>
              <a:buChar char="Ø"/>
            </a:pPr>
            <a:r>
              <a:rPr lang="ar-DZ" sz="2800" dirty="0"/>
              <a:t>لنضغط على المفتاح </a:t>
            </a:r>
            <a:r>
              <a:rPr lang="fr-FR" sz="2800" dirty="0" err="1"/>
              <a:t>Echap</a:t>
            </a:r>
            <a:r>
              <a:rPr lang="ar-DZ" sz="2800" dirty="0"/>
              <a:t> للخروج من هذا الوضع ثم نؤشر على الخيار </a:t>
            </a:r>
            <a:r>
              <a:rPr lang="fr-FR" sz="2800" dirty="0" err="1"/>
              <a:t>Aprés</a:t>
            </a:r>
            <a:r>
              <a:rPr lang="ar-DZ" sz="2800" dirty="0"/>
              <a:t>  و نختار </a:t>
            </a:r>
            <a:r>
              <a:rPr lang="fr-FR" sz="2800" dirty="0"/>
              <a:t>00:02,00</a:t>
            </a:r>
            <a:r>
              <a:rPr lang="ar-DZ" sz="2800" dirty="0"/>
              <a:t> مثلا</a:t>
            </a:r>
            <a:endParaRPr lang="fr-FR" sz="2800" dirty="0"/>
          </a:p>
          <a:p>
            <a:pPr marL="457200" lvl="0" indent="-457200" algn="r" rtl="1">
              <a:buFont typeface="Wingdings" panose="05000000000000000000" pitchFamily="2" charset="2"/>
              <a:buChar char="Ø"/>
            </a:pPr>
            <a:r>
              <a:rPr lang="ar-DZ" sz="2800" dirty="0"/>
              <a:t>نعيد الضغط على التبويب </a:t>
            </a:r>
            <a:r>
              <a:rPr lang="fr-FR" sz="2800" dirty="0"/>
              <a:t>Diaporama</a:t>
            </a:r>
            <a:r>
              <a:rPr lang="ar-DZ" sz="2800" dirty="0"/>
              <a:t> ثم التعليمة </a:t>
            </a:r>
            <a:r>
              <a:rPr lang="fr-FR" sz="2800" dirty="0"/>
              <a:t>A partir du début </a:t>
            </a:r>
          </a:p>
          <a:p>
            <a:pPr marL="457200" lvl="0" indent="-457200" algn="r" rtl="1">
              <a:buFont typeface="Wingdings" panose="05000000000000000000" pitchFamily="2" charset="2"/>
              <a:buChar char="Ø"/>
            </a:pPr>
            <a:r>
              <a:rPr lang="ar-DZ" sz="2800" dirty="0"/>
              <a:t>ما التغيير الذي طرأ ؟  ما دور الخيار </a:t>
            </a:r>
            <a:r>
              <a:rPr lang="fr-FR" sz="2800" dirty="0" err="1"/>
              <a:t>Aprés</a:t>
            </a:r>
            <a:r>
              <a:rPr lang="ar-DZ" sz="2800" dirty="0"/>
              <a:t> ؟</a:t>
            </a:r>
            <a:endParaRPr lang="fr-FR" sz="2800" dirty="0"/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2800" dirty="0"/>
              <a:t>ما دور التبويب </a:t>
            </a:r>
            <a:r>
              <a:rPr lang="fr-FR" sz="2800" dirty="0"/>
              <a:t>Diaporama</a:t>
            </a:r>
            <a:r>
              <a:rPr lang="ar-DZ" sz="2800" dirty="0"/>
              <a:t> إذن ؟</a:t>
            </a: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894EDA96-9226-5939-95FB-4A21ACC79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027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08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ag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89" y="3474714"/>
            <a:ext cx="197167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 de texte 6"/>
          <p:cNvSpPr txBox="1"/>
          <p:nvPr/>
        </p:nvSpPr>
        <p:spPr>
          <a:xfrm>
            <a:off x="3830204" y="3122924"/>
            <a:ext cx="2080895" cy="4571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16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786389" y="286473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280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0416" y="-230832"/>
            <a:ext cx="11761940" cy="701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 algn="r" rtl="1">
              <a:lnSpc>
                <a:spcPct val="200000"/>
              </a:lnSpc>
              <a:buFont typeface="+mj-lt"/>
              <a:buAutoNum type="arabicPeriod"/>
            </a:pPr>
            <a:r>
              <a:rPr lang="ar-DZ" sz="3000" b="1" u="sng" dirty="0" err="1" smtClean="0">
                <a:solidFill>
                  <a:srgbClr val="FF0000"/>
                </a:solidFill>
              </a:rPr>
              <a:t>الإنتقال</a:t>
            </a:r>
            <a:r>
              <a:rPr lang="ar-DZ" sz="3000" b="1" u="sng" dirty="0" smtClean="0">
                <a:solidFill>
                  <a:srgbClr val="FF0000"/>
                </a:solidFill>
              </a:rPr>
              <a:t> </a:t>
            </a:r>
            <a:r>
              <a:rPr lang="ar-DZ" sz="3000" b="1" u="sng" dirty="0">
                <a:solidFill>
                  <a:srgbClr val="FF0000"/>
                </a:solidFill>
              </a:rPr>
              <a:t>بين الشرائح : </a:t>
            </a:r>
            <a:endParaRPr lang="fr-FR" sz="3000" u="sng" dirty="0">
              <a:solidFill>
                <a:srgbClr val="FF0000"/>
              </a:solidFill>
            </a:endParaRPr>
          </a:p>
          <a:p>
            <a:pPr algn="r" rtl="1"/>
            <a:r>
              <a:rPr lang="ar-DZ" sz="3000" dirty="0"/>
              <a:t>يمكن إضافة تأثيرات </a:t>
            </a:r>
            <a:r>
              <a:rPr lang="ar-DZ" sz="3000" dirty="0" err="1"/>
              <a:t>الإنتقال</a:t>
            </a:r>
            <a:r>
              <a:rPr lang="ar-DZ" sz="3000" dirty="0"/>
              <a:t> من شريحة لأخرى و ضبطها في </a:t>
            </a:r>
            <a:r>
              <a:rPr lang="ar-DZ" sz="3000" dirty="0" smtClean="0"/>
              <a:t>التبويب</a:t>
            </a:r>
            <a:r>
              <a:rPr lang="fr-FR" sz="3000" dirty="0" smtClean="0"/>
              <a:t>Transitions </a:t>
            </a:r>
            <a:r>
              <a:rPr lang="ar-DZ" sz="3000" dirty="0" smtClean="0"/>
              <a:t> بحيث </a:t>
            </a:r>
            <a:r>
              <a:rPr lang="ar-DZ" sz="3000" dirty="0"/>
              <a:t>:</a:t>
            </a:r>
            <a:endParaRPr lang="fr-FR" sz="3000" dirty="0"/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ar-DZ" sz="3000" dirty="0" smtClean="0">
                <a:solidFill>
                  <a:srgbClr val="00B050"/>
                </a:solidFill>
              </a:rPr>
              <a:t>المجموعة</a:t>
            </a:r>
            <a:r>
              <a:rPr lang="fr-FR" sz="3000" dirty="0" smtClean="0">
                <a:solidFill>
                  <a:srgbClr val="00B050"/>
                </a:solidFill>
              </a:rPr>
              <a:t> Transition </a:t>
            </a:r>
            <a:r>
              <a:rPr lang="fr-FR" sz="3000" dirty="0">
                <a:solidFill>
                  <a:srgbClr val="00B050"/>
                </a:solidFill>
              </a:rPr>
              <a:t>vers cette diapositive </a:t>
            </a:r>
            <a:r>
              <a:rPr lang="ar-DZ" sz="3000" dirty="0">
                <a:solidFill>
                  <a:srgbClr val="00B050"/>
                </a:solidFill>
              </a:rPr>
              <a:t>: </a:t>
            </a:r>
            <a:r>
              <a:rPr lang="ar-DZ" sz="3000" dirty="0"/>
              <a:t>لضبط التأثير البصري الذي يسبق ظهور هذه الشريحة</a:t>
            </a:r>
            <a:endParaRPr lang="fr-FR" sz="3000" dirty="0"/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fr-FR" sz="3000" dirty="0">
                <a:solidFill>
                  <a:srgbClr val="00B050"/>
                </a:solidFill>
              </a:rPr>
              <a:t>Son</a:t>
            </a:r>
            <a:r>
              <a:rPr lang="ar-DZ" sz="3000" dirty="0">
                <a:solidFill>
                  <a:srgbClr val="00B050"/>
                </a:solidFill>
              </a:rPr>
              <a:t> : </a:t>
            </a:r>
            <a:r>
              <a:rPr lang="ar-DZ" sz="3000" dirty="0"/>
              <a:t>ضبط الصوت المصاحب لظهور الشريحة</a:t>
            </a:r>
            <a:endParaRPr lang="fr-FR" sz="3000" dirty="0"/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fr-FR" sz="3000" dirty="0">
                <a:solidFill>
                  <a:srgbClr val="00B050"/>
                </a:solidFill>
              </a:rPr>
              <a:t>Durée</a:t>
            </a:r>
            <a:r>
              <a:rPr lang="ar-DZ" sz="3000" dirty="0">
                <a:solidFill>
                  <a:srgbClr val="00B050"/>
                </a:solidFill>
              </a:rPr>
              <a:t> : </a:t>
            </a:r>
            <a:r>
              <a:rPr lang="ar-DZ" sz="3000" dirty="0"/>
              <a:t>ضبط الزمن الذي تستغرقه الشريحة للظهور</a:t>
            </a:r>
            <a:endParaRPr lang="fr-FR" sz="3000" dirty="0"/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fr-FR" sz="3000" dirty="0">
                <a:solidFill>
                  <a:srgbClr val="00B050"/>
                </a:solidFill>
              </a:rPr>
              <a:t>Manuellement</a:t>
            </a:r>
            <a:r>
              <a:rPr lang="ar-DZ" sz="3000" dirty="0">
                <a:solidFill>
                  <a:srgbClr val="00B050"/>
                </a:solidFill>
              </a:rPr>
              <a:t> :</a:t>
            </a:r>
            <a:r>
              <a:rPr lang="ar-DZ" sz="3000" dirty="0"/>
              <a:t> </a:t>
            </a:r>
            <a:r>
              <a:rPr lang="ar-DZ" sz="3000" dirty="0" err="1"/>
              <a:t>الإنتقال</a:t>
            </a:r>
            <a:r>
              <a:rPr lang="ar-DZ" sz="3000" dirty="0"/>
              <a:t> إلى الشريحة الموالية يدويا (بالضغط على أسهم لوحة المفاتيح)</a:t>
            </a:r>
            <a:endParaRPr lang="fr-FR" sz="3000" dirty="0"/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fr-FR" sz="3000" smtClean="0">
                <a:solidFill>
                  <a:srgbClr val="00B050"/>
                </a:solidFill>
              </a:rPr>
              <a:t>Après</a:t>
            </a:r>
            <a:r>
              <a:rPr lang="ar-DZ" sz="3000" dirty="0" smtClean="0">
                <a:solidFill>
                  <a:srgbClr val="00B050"/>
                </a:solidFill>
              </a:rPr>
              <a:t> </a:t>
            </a:r>
            <a:r>
              <a:rPr lang="ar-DZ" sz="3000" dirty="0">
                <a:solidFill>
                  <a:srgbClr val="00B050"/>
                </a:solidFill>
              </a:rPr>
              <a:t>: </a:t>
            </a:r>
            <a:r>
              <a:rPr lang="ar-DZ" sz="3000" dirty="0" err="1"/>
              <a:t>الإنتقال</a:t>
            </a:r>
            <a:r>
              <a:rPr lang="ar-DZ" sz="3000" dirty="0"/>
              <a:t> إلى الشريحة الموالية تلقائيا بعد مرور مدة زمنية يحددها المستخدم.</a:t>
            </a:r>
            <a:endParaRPr lang="fr-FR" sz="3000" dirty="0"/>
          </a:p>
          <a:p>
            <a:pPr algn="r" rtl="1"/>
            <a:r>
              <a:rPr lang="ar-DZ" sz="3000" dirty="0"/>
              <a:t> </a:t>
            </a:r>
            <a:endParaRPr lang="fr-FR" sz="3000" dirty="0"/>
          </a:p>
          <a:p>
            <a:pPr algn="r" rtl="1"/>
            <a:r>
              <a:rPr lang="ar-DZ" sz="3000" b="1" u="sng" dirty="0" smtClean="0">
                <a:solidFill>
                  <a:srgbClr val="FF0000"/>
                </a:solidFill>
              </a:rPr>
              <a:t>ملاحظات</a:t>
            </a:r>
            <a:r>
              <a:rPr lang="fr-FR" sz="3000" b="1" u="sng" dirty="0" smtClean="0">
                <a:solidFill>
                  <a:srgbClr val="FF0000"/>
                </a:solidFill>
              </a:rPr>
              <a:t> </a:t>
            </a:r>
            <a:r>
              <a:rPr lang="ar-DZ" sz="3000" b="1" u="sng" dirty="0" smtClean="0">
                <a:solidFill>
                  <a:srgbClr val="FF0000"/>
                </a:solidFill>
              </a:rPr>
              <a:t>:</a:t>
            </a:r>
            <a:endParaRPr lang="fr-FR" sz="3000" dirty="0">
              <a:solidFill>
                <a:srgbClr val="FF0000"/>
              </a:solidFill>
            </a:endParaRPr>
          </a:p>
          <a:p>
            <a:pPr marL="457200" lvl="0" indent="-457200" algn="r" rtl="1">
              <a:buFont typeface="Arial" panose="020B0604020202020204" pitchFamily="34" charset="0"/>
              <a:buChar char="•"/>
            </a:pPr>
            <a:r>
              <a:rPr lang="ar-DZ" sz="3000" dirty="0"/>
              <a:t>لتشغيل الوضع "العرض الكامل" ننقر على التبويب </a:t>
            </a:r>
            <a:r>
              <a:rPr lang="fr-FR" sz="3000" dirty="0"/>
              <a:t>Diaporama</a:t>
            </a:r>
            <a:r>
              <a:rPr lang="ar-DZ" sz="3000" dirty="0"/>
              <a:t> ثم </a:t>
            </a:r>
            <a:r>
              <a:rPr lang="ar-DZ" sz="3000" dirty="0" smtClean="0"/>
              <a:t>نختار</a:t>
            </a:r>
          </a:p>
          <a:p>
            <a:pPr lvl="1" algn="r" rtl="1"/>
            <a:r>
              <a:rPr lang="fr-FR" sz="3000" dirty="0" smtClean="0"/>
              <a:t>A </a:t>
            </a:r>
            <a:r>
              <a:rPr lang="fr-FR" sz="3000" dirty="0"/>
              <a:t>partir du </a:t>
            </a:r>
            <a:r>
              <a:rPr lang="fr-FR" sz="3000" dirty="0" smtClean="0"/>
              <a:t>début</a:t>
            </a:r>
            <a:endParaRPr lang="fr-FR" sz="3000" dirty="0"/>
          </a:p>
          <a:p>
            <a:pPr marL="457200" lvl="0" indent="-457200" algn="r" rtl="1">
              <a:buFont typeface="Arial" panose="020B0604020202020204" pitchFamily="34" charset="0"/>
              <a:buChar char="•"/>
            </a:pPr>
            <a:r>
              <a:rPr lang="ar-DZ" sz="3000" dirty="0"/>
              <a:t>للخروج من الوضع "العرض الكامل" نضغط على المفتاح </a:t>
            </a:r>
            <a:r>
              <a:rPr lang="fr-FR" sz="3000" dirty="0" err="1"/>
              <a:t>Echap</a:t>
            </a:r>
            <a:endParaRPr lang="fr-FR" sz="3000" dirty="0"/>
          </a:p>
        </p:txBody>
      </p:sp>
    </p:spTree>
    <p:extLst>
      <p:ext uri="{BB962C8B-B14F-4D97-AF65-F5344CB8AC3E}">
        <p14:creationId xmlns:p14="http://schemas.microsoft.com/office/powerpoint/2010/main" val="816850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0729" y="87714"/>
            <a:ext cx="115364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DZ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التدريب</a:t>
            </a:r>
            <a:r>
              <a:rPr kumimoji="0" lang="ar-DZ" sz="48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kumimoji="0" lang="ar-DZ" sz="4800" b="1" i="0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88686" y="918711"/>
            <a:ext cx="11698515" cy="46522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ar-DZ" sz="36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1.	افتح ملف </a:t>
            </a:r>
            <a:r>
              <a:rPr lang="fr-FR" sz="3600" b="1" dirty="0" smtClean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.</a:t>
            </a:r>
            <a:r>
              <a:rPr lang="fr-FR" sz="36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pptx</a:t>
            </a:r>
            <a:r>
              <a:rPr lang="ar-DZ" sz="3600" b="1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حيوانات الغابة </a:t>
            </a:r>
            <a:r>
              <a:rPr lang="ar-DZ" sz="36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المتواجد على سطح المكتب</a:t>
            </a: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ar-DZ" sz="36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2.	قم بإضافة تأثيرات </a:t>
            </a:r>
            <a:r>
              <a:rPr lang="ar-DZ" sz="3600" dirty="0" err="1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الإنتقال</a:t>
            </a:r>
            <a:r>
              <a:rPr lang="ar-DZ" sz="36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من شريحة لأخرى من اختيارك لجميع الشرائح</a:t>
            </a: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ar-DZ" sz="36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3.	قم بعملية الحفظ من نوع </a:t>
            </a:r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Diaporama </a:t>
            </a:r>
            <a:r>
              <a:rPr lang="fr-FR" sz="3600" dirty="0" smtClean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PowerPoint </a:t>
            </a:r>
            <a:r>
              <a:rPr lang="ar-DZ" sz="3600" dirty="0" smtClean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تحت </a:t>
            </a:r>
            <a:r>
              <a:rPr lang="ar-DZ" sz="36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أسمك ثم أعد فتح </a:t>
            </a:r>
            <a:r>
              <a:rPr lang="ar-DZ" sz="3600" dirty="0" smtClean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الملف ؟ </a:t>
            </a:r>
            <a:endParaRPr lang="ar-DZ" sz="36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ar-DZ" sz="36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4.	ماذا تلاحظ ؟</a:t>
            </a: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ar-DZ" sz="36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5.	ما دور </a:t>
            </a:r>
            <a:r>
              <a:rPr lang="ar-DZ" sz="3600" dirty="0" smtClean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التعليمة</a:t>
            </a:r>
            <a:r>
              <a:rPr lang="fr-FR" sz="3600" dirty="0" smtClean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Appliquer </a:t>
            </a:r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partout </a:t>
            </a:r>
            <a:r>
              <a:rPr lang="ar-DZ" sz="3600" dirty="0" smtClean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الموجودة </a:t>
            </a:r>
            <a:r>
              <a:rPr lang="ar-DZ" sz="36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في المجموعة </a:t>
            </a:r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Minutage </a:t>
            </a:r>
            <a:r>
              <a:rPr lang="ar-DZ" sz="3600" dirty="0" smtClean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 </a:t>
            </a:r>
            <a:r>
              <a:rPr lang="fr-FR" sz="3600" dirty="0" smtClean="0">
                <a:latin typeface="Calibri" panose="020F0502020204030204" pitchFamily="34" charset="0"/>
                <a:ea typeface="Calibri" panose="020F0502020204030204" pitchFamily="34" charset="0"/>
                <a:cs typeface="+mj-cs"/>
              </a:rPr>
              <a:t>؟</a:t>
            </a:r>
            <a:endParaRPr lang="fr-FR" sz="36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6755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</TotalTime>
  <Words>258</Words>
  <Application>Microsoft Office PowerPoint</Application>
  <PresentationFormat>Grand écran</PresentationFormat>
  <Paragraphs>41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347</cp:revision>
  <dcterms:created xsi:type="dcterms:W3CDTF">2024-02-06T22:26:16Z</dcterms:created>
  <dcterms:modified xsi:type="dcterms:W3CDTF">2025-03-18T22:35:26Z</dcterms:modified>
</cp:coreProperties>
</file>