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9" r:id="rId4"/>
    <p:sldId id="275" r:id="rId5"/>
    <p:sldId id="268" r:id="rId6"/>
    <p:sldId id="277" r:id="rId7"/>
    <p:sldId id="274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09ED0-CAD5-44E1-91E8-3616676F7223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633B-D051-4BE3-A8CB-7736F551B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7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4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29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71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4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2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2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2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739-B7D4-4EFD-BF14-44542778AB9F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1305" y="294669"/>
            <a:ext cx="11343860" cy="88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8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تغذية </a:t>
            </a:r>
            <a:r>
              <a:rPr lang="ar-DZ" sz="48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راجعة : </a:t>
            </a:r>
            <a:endParaRPr lang="fr-FR" sz="48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305" y="1688515"/>
            <a:ext cx="11460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ما </a:t>
            </a:r>
            <a:r>
              <a:rPr lang="ar-DZ" sz="3600" dirty="0"/>
              <a:t>هي العملية التي يجب القيام بها على الأشكال حتى تصبح شكلا واحدا ؟ </a:t>
            </a:r>
          </a:p>
        </p:txBody>
      </p:sp>
      <p:sp>
        <p:nvSpPr>
          <p:cNvPr id="5" name="Rectangle 4"/>
          <p:cNvSpPr/>
          <p:nvPr/>
        </p:nvSpPr>
        <p:spPr>
          <a:xfrm>
            <a:off x="331305" y="2458539"/>
            <a:ext cx="11460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ar-DZ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+mj-cs"/>
              </a:rPr>
              <a:t>عملية تجميع الأشكال</a:t>
            </a:r>
            <a:endParaRPr lang="ar-DZ" sz="3600" b="1" dirty="0">
              <a:solidFill>
                <a:srgbClr val="FF0000"/>
              </a:solidFill>
              <a:latin typeface="Arial" panose="020B0604020202020204" pitchFamily="34" charset="0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1305" y="3551728"/>
            <a:ext cx="114606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ما </a:t>
            </a:r>
            <a:r>
              <a:rPr lang="ar-DZ" sz="3600" dirty="0"/>
              <a:t>هي مراحلها </a:t>
            </a:r>
            <a:r>
              <a:rPr lang="ar-DZ" sz="3600" dirty="0" smtClean="0"/>
              <a:t>؟</a:t>
            </a:r>
            <a:endParaRPr lang="ar-DZ" sz="3600" dirty="0"/>
          </a:p>
        </p:txBody>
      </p:sp>
      <p:sp>
        <p:nvSpPr>
          <p:cNvPr id="6" name="Rectangle 5"/>
          <p:cNvSpPr/>
          <p:nvPr/>
        </p:nvSpPr>
        <p:spPr>
          <a:xfrm>
            <a:off x="331306" y="4238653"/>
            <a:ext cx="11460644" cy="1878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DZ" sz="3200" b="1" dirty="0">
                <a:solidFill>
                  <a:srgbClr val="FF0000"/>
                </a:solidFill>
              </a:rPr>
              <a:t>نحدد الأشكال</a:t>
            </a:r>
          </a:p>
          <a:p>
            <a:pPr marL="971550" lvl="1" indent="-51435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DZ" sz="3200" b="1" dirty="0">
                <a:solidFill>
                  <a:srgbClr val="FF0000"/>
                </a:solidFill>
              </a:rPr>
              <a:t>نضغط بالزر الأيمن للفأرة عليها</a:t>
            </a:r>
          </a:p>
          <a:p>
            <a:pPr marL="971550" lvl="1" indent="-51435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DZ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نختار من القائمة التعليمة </a:t>
            </a:r>
            <a:r>
              <a:rPr lang="fr-FR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Grouper</a:t>
            </a:r>
            <a:r>
              <a:rPr lang="ar-DZ" sz="32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ar-DZ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ثم </a:t>
            </a:r>
            <a:r>
              <a:rPr lang="fr-FR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Grouper</a:t>
            </a:r>
            <a:r>
              <a:rPr lang="ar-DZ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3200" b="1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584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-11090"/>
            <a:ext cx="12191999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36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6006" y="625751"/>
            <a:ext cx="118799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/>
              <a:t>إ</a:t>
            </a:r>
            <a:r>
              <a:rPr lang="ar-DZ" sz="3200" dirty="0" smtClean="0"/>
              <a:t>ليك </a:t>
            </a:r>
            <a:r>
              <a:rPr lang="ar-DZ" sz="3200" dirty="0"/>
              <a:t>هذا البحث أنجزه أحد التلاميذ في مادة الفيزياء بواسطة </a:t>
            </a:r>
            <a:r>
              <a:rPr lang="ar-DZ" sz="3200" dirty="0" smtClean="0"/>
              <a:t>برنامج </a:t>
            </a:r>
            <a:r>
              <a:rPr lang="fr-FR" sz="3200" dirty="0" smtClean="0"/>
              <a:t>Word</a:t>
            </a:r>
            <a:endParaRPr lang="fr-FR" sz="3200" dirty="0"/>
          </a:p>
        </p:txBody>
      </p:sp>
      <p:grpSp>
        <p:nvGrpSpPr>
          <p:cNvPr id="6" name="Groupe 5"/>
          <p:cNvGrpSpPr/>
          <p:nvPr/>
        </p:nvGrpSpPr>
        <p:grpSpPr>
          <a:xfrm>
            <a:off x="291545" y="1355181"/>
            <a:ext cx="7447722" cy="5341463"/>
            <a:chOff x="0" y="0"/>
            <a:chExt cx="4719273" cy="3689053"/>
          </a:xfrm>
        </p:grpSpPr>
        <p:grpSp>
          <p:nvGrpSpPr>
            <p:cNvPr id="7" name="Groupe 6"/>
            <p:cNvGrpSpPr/>
            <p:nvPr/>
          </p:nvGrpSpPr>
          <p:grpSpPr>
            <a:xfrm>
              <a:off x="0" y="0"/>
              <a:ext cx="4689446" cy="2615199"/>
              <a:chOff x="0" y="0"/>
              <a:chExt cx="4728757" cy="2573657"/>
            </a:xfrm>
          </p:grpSpPr>
          <p:grpSp>
            <p:nvGrpSpPr>
              <p:cNvPr id="12" name="Groupe 11"/>
              <p:cNvGrpSpPr/>
              <p:nvPr/>
            </p:nvGrpSpPr>
            <p:grpSpPr>
              <a:xfrm>
                <a:off x="0" y="914401"/>
                <a:ext cx="4710432" cy="1659256"/>
                <a:chOff x="0" y="0"/>
                <a:chExt cx="4710513" cy="1659310"/>
              </a:xfrm>
            </p:grpSpPr>
            <p:sp>
              <p:nvSpPr>
                <p:cNvPr id="14" name="Rectangle à coins arrondis 13"/>
                <p:cNvSpPr/>
                <p:nvPr/>
              </p:nvSpPr>
              <p:spPr>
                <a:xfrm>
                  <a:off x="3776869" y="569843"/>
                  <a:ext cx="913765" cy="526211"/>
                </a:xfrm>
                <a:prstGeom prst="round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ar-DZ" sz="1100" b="1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ea typeface="Calibri" panose="020F0502020204030204" pitchFamily="34" charset="0"/>
                      <a:cs typeface="Arial" panose="020B0604020202020204" pitchFamily="34" charset="0"/>
                    </a:rPr>
                    <a:t>غاز ثاني أكسيد الكربون</a:t>
                  </a:r>
                  <a:endParaRPr lang="fr-FR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Rectangle à coins arrondis 14"/>
                <p:cNvSpPr/>
                <p:nvPr/>
              </p:nvSpPr>
              <p:spPr>
                <a:xfrm>
                  <a:off x="3790122" y="1285461"/>
                  <a:ext cx="913765" cy="28467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ar-DZ" sz="1100" b="1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ea typeface="Calibri" panose="020F0502020204030204" pitchFamily="34" charset="0"/>
                      <a:cs typeface="Arial" panose="020B0604020202020204" pitchFamily="34" charset="0"/>
                    </a:rPr>
                    <a:t>غاز الميثان</a:t>
                  </a:r>
                  <a:endParaRPr lang="fr-FR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ectangle à coins arrondis 15"/>
                <p:cNvSpPr/>
                <p:nvPr/>
              </p:nvSpPr>
              <p:spPr>
                <a:xfrm>
                  <a:off x="3796748" y="79513"/>
                  <a:ext cx="913765" cy="293298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ar-DZ" sz="1100" b="1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ea typeface="Calibri" panose="020F0502020204030204" pitchFamily="34" charset="0"/>
                      <a:cs typeface="Arial" panose="020B0604020202020204" pitchFamily="34" charset="0"/>
                    </a:rPr>
                    <a:t>الماء</a:t>
                  </a:r>
                  <a:endParaRPr lang="fr-FR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 b="1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ea typeface="Calibri" panose="020F0502020204030204" pitchFamily="34" charset="0"/>
                      <a:cs typeface="Arial" panose="020B0604020202020204" pitchFamily="34" charset="0"/>
                    </a:rPr>
                    <a:t> </a:t>
                  </a:r>
                  <a:endParaRPr lang="fr-FR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Arrondir un rectangle avec un coin diagonal 16"/>
                <p:cNvSpPr/>
                <p:nvPr/>
              </p:nvSpPr>
              <p:spPr>
                <a:xfrm>
                  <a:off x="1868556" y="0"/>
                  <a:ext cx="1242060" cy="500332"/>
                </a:xfrm>
                <a:prstGeom prst="round2Diag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ar-DZ" sz="1100" b="1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ذرة من الأكسجين</a:t>
                  </a:r>
                  <a:endParaRPr lang="fr-FR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ar-DZ" sz="1100" b="1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ذرتين من الهيدروجين</a:t>
                  </a:r>
                  <a:endParaRPr lang="fr-FR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 </a:t>
                  </a:r>
                </a:p>
              </p:txBody>
            </p:sp>
            <p:sp>
              <p:nvSpPr>
                <p:cNvPr id="18" name="Arrondir un rectangle avec un coin diagonal 17"/>
                <p:cNvSpPr/>
                <p:nvPr/>
              </p:nvSpPr>
              <p:spPr>
                <a:xfrm>
                  <a:off x="1861930" y="576469"/>
                  <a:ext cx="1242060" cy="500332"/>
                </a:xfrm>
                <a:prstGeom prst="round2Diag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ar-DZ" sz="1100" b="1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ذرة من الكربون</a:t>
                  </a:r>
                  <a:endParaRPr lang="fr-FR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ar-DZ" sz="1100" b="1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ذرتين من الأكسجين</a:t>
                  </a:r>
                  <a:endParaRPr lang="fr-FR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 </a:t>
                  </a:r>
                </a:p>
              </p:txBody>
            </p:sp>
            <p:sp>
              <p:nvSpPr>
                <p:cNvPr id="19" name="Arrondir un rectangle avec un coin diagonal 18"/>
                <p:cNvSpPr/>
                <p:nvPr/>
              </p:nvSpPr>
              <p:spPr>
                <a:xfrm>
                  <a:off x="1808922" y="1159565"/>
                  <a:ext cx="1362973" cy="499745"/>
                </a:xfrm>
                <a:prstGeom prst="round2Diag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ar-DZ" sz="1100" b="1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ذرة من الكربون</a:t>
                  </a:r>
                  <a:endParaRPr lang="fr-FR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ar-DZ" sz="1100" b="1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4 ذرات من الهيدروجين</a:t>
                  </a:r>
                  <a:endParaRPr lang="fr-FR" sz="1100">
                    <a:effectLst/>
                    <a:ea typeface="Calibri" panose="020F0502020204030204" pitchFamily="34" charset="0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100">
                      <a:effectLst/>
                      <a:ea typeface="Calibri" panose="020F0502020204030204" pitchFamily="34" charset="0"/>
                      <a:cs typeface="Arial" panose="020B0604020202020204" pitchFamily="34" charset="0"/>
                    </a:rPr>
                    <a:t> </a:t>
                  </a:r>
                </a:p>
              </p:txBody>
            </p:sp>
            <p:grpSp>
              <p:nvGrpSpPr>
                <p:cNvPr id="20" name="Groupe 19"/>
                <p:cNvGrpSpPr/>
                <p:nvPr/>
              </p:nvGrpSpPr>
              <p:grpSpPr>
                <a:xfrm>
                  <a:off x="86139" y="72887"/>
                  <a:ext cx="605790" cy="318135"/>
                  <a:chOff x="0" y="0"/>
                  <a:chExt cx="605850" cy="318351"/>
                </a:xfrm>
              </p:grpSpPr>
              <p:sp>
                <p:nvSpPr>
                  <p:cNvPr id="37" name="Ellipse 36"/>
                  <p:cNvSpPr/>
                  <p:nvPr/>
                </p:nvSpPr>
                <p:spPr>
                  <a:xfrm>
                    <a:off x="66261" y="0"/>
                    <a:ext cx="456889" cy="31835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8" name="Ellipse 37"/>
                  <p:cNvSpPr/>
                  <p:nvPr/>
                </p:nvSpPr>
                <p:spPr>
                  <a:xfrm>
                    <a:off x="450574" y="192156"/>
                    <a:ext cx="155276" cy="103517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9" name="Ellipse 38"/>
                  <p:cNvSpPr/>
                  <p:nvPr/>
                </p:nvSpPr>
                <p:spPr>
                  <a:xfrm>
                    <a:off x="0" y="198782"/>
                    <a:ext cx="146098" cy="103517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</p:grpSp>
            <p:grpSp>
              <p:nvGrpSpPr>
                <p:cNvPr id="21" name="Groupe 20"/>
                <p:cNvGrpSpPr/>
                <p:nvPr/>
              </p:nvGrpSpPr>
              <p:grpSpPr>
                <a:xfrm>
                  <a:off x="66261" y="1232452"/>
                  <a:ext cx="592455" cy="361315"/>
                  <a:chOff x="0" y="0"/>
                  <a:chExt cx="592598" cy="361935"/>
                </a:xfrm>
              </p:grpSpPr>
              <p:sp>
                <p:nvSpPr>
                  <p:cNvPr id="32" name="Ellipse 31"/>
                  <p:cNvSpPr/>
                  <p:nvPr/>
                </p:nvSpPr>
                <p:spPr>
                  <a:xfrm>
                    <a:off x="86140" y="39757"/>
                    <a:ext cx="431321" cy="301565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3" name="Ellipse 32"/>
                  <p:cNvSpPr/>
                  <p:nvPr/>
                </p:nvSpPr>
                <p:spPr>
                  <a:xfrm>
                    <a:off x="437322" y="19879"/>
                    <a:ext cx="155276" cy="103517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4" name="Ellipse 33"/>
                  <p:cNvSpPr/>
                  <p:nvPr/>
                </p:nvSpPr>
                <p:spPr>
                  <a:xfrm>
                    <a:off x="424070" y="258418"/>
                    <a:ext cx="155276" cy="103517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5" name="Ellipse 34"/>
                  <p:cNvSpPr/>
                  <p:nvPr/>
                </p:nvSpPr>
                <p:spPr>
                  <a:xfrm>
                    <a:off x="39757" y="0"/>
                    <a:ext cx="155276" cy="103517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6" name="Ellipse 35"/>
                  <p:cNvSpPr/>
                  <p:nvPr/>
                </p:nvSpPr>
                <p:spPr>
                  <a:xfrm>
                    <a:off x="0" y="258418"/>
                    <a:ext cx="155276" cy="103517"/>
                  </a:xfrm>
                  <a:prstGeom prst="ellipse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22" name="Flèche droite à entaille 21"/>
                <p:cNvSpPr/>
                <p:nvPr/>
              </p:nvSpPr>
              <p:spPr>
                <a:xfrm rot="10800000">
                  <a:off x="3173896" y="165652"/>
                  <a:ext cx="568960" cy="155275"/>
                </a:xfrm>
                <a:prstGeom prst="notchedRight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3" name="Flèche droite à entaille 22"/>
                <p:cNvSpPr/>
                <p:nvPr/>
              </p:nvSpPr>
              <p:spPr>
                <a:xfrm rot="10800000">
                  <a:off x="3167269" y="775252"/>
                  <a:ext cx="568960" cy="155275"/>
                </a:xfrm>
                <a:prstGeom prst="notchedRight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Flèche droite à entaille 23"/>
                <p:cNvSpPr/>
                <p:nvPr/>
              </p:nvSpPr>
              <p:spPr>
                <a:xfrm rot="10800000">
                  <a:off x="3207026" y="1358348"/>
                  <a:ext cx="517585" cy="154941"/>
                </a:xfrm>
                <a:prstGeom prst="notchedRight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Flèche droite à entaille 24"/>
                <p:cNvSpPr/>
                <p:nvPr/>
              </p:nvSpPr>
              <p:spPr>
                <a:xfrm rot="10800000">
                  <a:off x="927652" y="185530"/>
                  <a:ext cx="853632" cy="154941"/>
                </a:xfrm>
                <a:prstGeom prst="notched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Flèche droite à entaille 25"/>
                <p:cNvSpPr/>
                <p:nvPr/>
              </p:nvSpPr>
              <p:spPr>
                <a:xfrm rot="10800000">
                  <a:off x="887896" y="768626"/>
                  <a:ext cx="853632" cy="154941"/>
                </a:xfrm>
                <a:prstGeom prst="notched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7" name="Flèche droite à entaille 26"/>
                <p:cNvSpPr/>
                <p:nvPr/>
              </p:nvSpPr>
              <p:spPr>
                <a:xfrm rot="10800000">
                  <a:off x="848139" y="1345095"/>
                  <a:ext cx="853632" cy="154941"/>
                </a:xfrm>
                <a:prstGeom prst="notched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1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28" name="Groupe 27"/>
                <p:cNvGrpSpPr/>
                <p:nvPr/>
              </p:nvGrpSpPr>
              <p:grpSpPr>
                <a:xfrm>
                  <a:off x="0" y="622852"/>
                  <a:ext cx="698500" cy="396240"/>
                  <a:chOff x="0" y="0"/>
                  <a:chExt cx="698754" cy="396629"/>
                </a:xfrm>
              </p:grpSpPr>
              <p:sp>
                <p:nvSpPr>
                  <p:cNvPr id="29" name="Ellipse 28"/>
                  <p:cNvSpPr/>
                  <p:nvPr/>
                </p:nvSpPr>
                <p:spPr>
                  <a:xfrm>
                    <a:off x="112643" y="0"/>
                    <a:ext cx="491550" cy="318243"/>
                  </a:xfrm>
                  <a:prstGeom prst="ellipse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0" name="Ellipse 29"/>
                  <p:cNvSpPr/>
                  <p:nvPr/>
                </p:nvSpPr>
                <p:spPr>
                  <a:xfrm>
                    <a:off x="0" y="225287"/>
                    <a:ext cx="215050" cy="1713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1" name="Ellipse 30"/>
                  <p:cNvSpPr/>
                  <p:nvPr/>
                </p:nvSpPr>
                <p:spPr>
                  <a:xfrm>
                    <a:off x="483704" y="218661"/>
                    <a:ext cx="215050" cy="1713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1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fr-FR"/>
                  </a:p>
                </p:txBody>
              </p:sp>
            </p:grpSp>
          </p:grpSp>
          <p:sp>
            <p:nvSpPr>
              <p:cNvPr id="13" name="Zone de texte 1"/>
              <p:cNvSpPr txBox="1"/>
              <p:nvPr/>
            </p:nvSpPr>
            <p:spPr>
              <a:xfrm>
                <a:off x="58723" y="0"/>
                <a:ext cx="4670034" cy="873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  <a:scene3d>
                  <a:camera prst="isometricOffAxis1Right"/>
                  <a:lightRig rig="threePt" dir="t"/>
                </a:scene3d>
              </a:bodyPr>
              <a:lstStyle/>
              <a:p>
                <a:pPr algn="ctr" rtl="1"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ar-DZ" sz="4400" b="1" dirty="0">
                    <a:ln w="6604" cap="flat" cmpd="sng" algn="ctr">
                      <a:solidFill>
                        <a:srgbClr val="FFFF00"/>
                      </a:solidFill>
                      <a:prstDash val="solid"/>
                      <a:round/>
                    </a:ln>
                    <a:solidFill>
                      <a:srgbClr val="0070C0"/>
                    </a:solidFill>
                    <a:effectLst>
                      <a:outerShdw dist="38100" dir="2700000" algn="tl">
                        <a:schemeClr val="accent2"/>
                      </a:outerShdw>
                      <a:reflection blurRad="6350" stA="60000" endA="900" endPos="60000" dist="29997" dir="5400000" sy="-100000" algn="bl"/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النموذج الجزيئي</a:t>
                </a:r>
                <a:endParaRPr lang="fr-FR" sz="1400" b="1" dirty="0">
                  <a:ln w="6604" cap="flat" cmpd="sng" algn="ctr">
                    <a:solidFill>
                      <a:srgbClr val="FFFF00"/>
                    </a:solidFill>
                    <a:prstDash val="solid"/>
                    <a:round/>
                  </a:ln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01" y="2843868"/>
              <a:ext cx="1365885" cy="845185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6873" y="2835479"/>
              <a:ext cx="1422400" cy="828040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2965" y="2860646"/>
              <a:ext cx="1497330" cy="776605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7841286" y="1535137"/>
            <a:ext cx="4228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ar-DZ" sz="2400" b="1" dirty="0" smtClean="0">
                <a:cs typeface="+mj-cs"/>
              </a:rPr>
              <a:t>على </a:t>
            </a:r>
            <a:r>
              <a:rPr lang="ar-DZ" sz="2400" b="1" dirty="0">
                <a:cs typeface="+mj-cs"/>
              </a:rPr>
              <a:t>ماذا يحتوي البحث ؟ 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ar-DZ" sz="2400" b="1" dirty="0" smtClean="0">
                <a:cs typeface="+mj-cs"/>
              </a:rPr>
              <a:t>ما </a:t>
            </a:r>
            <a:r>
              <a:rPr lang="ar-DZ" sz="2400" b="1" dirty="0">
                <a:cs typeface="+mj-cs"/>
              </a:rPr>
              <a:t>هي العناصر التي رأيناها سابقا </a:t>
            </a:r>
            <a:r>
              <a:rPr lang="ar-DZ" sz="2400" b="1" dirty="0" smtClean="0">
                <a:cs typeface="+mj-cs"/>
              </a:rPr>
              <a:t>؟</a:t>
            </a:r>
            <a:endParaRPr lang="fr-FR" sz="2400" b="1" dirty="0" smtClean="0">
              <a:cs typeface="+mj-cs"/>
            </a:endParaRP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ar-DZ" sz="2400" b="1" dirty="0" smtClean="0">
                <a:cs typeface="+mj-cs"/>
              </a:rPr>
              <a:t>ما </a:t>
            </a:r>
            <a:r>
              <a:rPr lang="ar-DZ" sz="2400" b="1" dirty="0">
                <a:cs typeface="+mj-cs"/>
              </a:rPr>
              <a:t>هي العناصر التي لم نتطرق إليها ؟</a:t>
            </a:r>
          </a:p>
        </p:txBody>
      </p:sp>
    </p:spTree>
    <p:extLst>
      <p:ext uri="{BB962C8B-B14F-4D97-AF65-F5344CB8AC3E}">
        <p14:creationId xmlns:p14="http://schemas.microsoft.com/office/powerpoint/2010/main" val="220983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01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391" y="914073"/>
            <a:ext cx="11966713" cy="295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/>
              <a:t>كيف </a:t>
            </a:r>
            <a:r>
              <a:rPr lang="ar-DZ" sz="3200" dirty="0"/>
              <a:t>نسمي صورة باللغة الفرنسية ؟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/>
              <a:t>قم </a:t>
            </a:r>
            <a:r>
              <a:rPr lang="ar-DZ" sz="3200" dirty="0"/>
              <a:t>إلى حاسوبك وحاول إدراج صورة من اختيارك</a:t>
            </a:r>
            <a:r>
              <a:rPr lang="ar-DZ" sz="3200" dirty="0" smtClean="0"/>
              <a:t>.</a:t>
            </a:r>
            <a:endParaRPr lang="ar-DZ" sz="3200" dirty="0"/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/>
              <a:t>في </a:t>
            </a:r>
            <a:r>
              <a:rPr lang="ar-DZ" sz="3200" dirty="0"/>
              <a:t>رأيك، ما دور الأداة </a:t>
            </a:r>
            <a:r>
              <a:rPr lang="fr-FR" sz="3200" dirty="0"/>
              <a:t>images en </a:t>
            </a:r>
            <a:r>
              <a:rPr lang="fr-FR" sz="3200" dirty="0" smtClean="0"/>
              <a:t>ligne</a:t>
            </a:r>
            <a:r>
              <a:rPr lang="ar-DZ" sz="3200" dirty="0" smtClean="0"/>
              <a:t> </a:t>
            </a:r>
            <a:r>
              <a:rPr lang="fr-FR" sz="3200" dirty="0" smtClean="0"/>
              <a:t>؟ </a:t>
            </a:r>
            <a:endParaRPr lang="fr-FR" sz="3200" dirty="0"/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/>
              <a:t>برأيك ما </a:t>
            </a:r>
            <a:r>
              <a:rPr lang="ar-DZ" sz="3200" dirty="0"/>
              <a:t>هي مختلف العمليات الممكن القيام بها على الصور ؟</a:t>
            </a:r>
          </a:p>
        </p:txBody>
      </p:sp>
    </p:spTree>
    <p:extLst>
      <p:ext uri="{BB962C8B-B14F-4D97-AF65-F5344CB8AC3E}">
        <p14:creationId xmlns:p14="http://schemas.microsoft.com/office/powerpoint/2010/main" val="369224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02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391" y="914073"/>
            <a:ext cx="119667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ما هو الفرق بين الصور</a:t>
            </a:r>
            <a:endParaRPr lang="ar-DZ" sz="3200" dirty="0"/>
          </a:p>
        </p:txBody>
      </p:sp>
      <p:pic>
        <p:nvPicPr>
          <p:cNvPr id="21" name="Image 2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2" y="1654837"/>
            <a:ext cx="2975153" cy="1989510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22" name="Image 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56" y="1799028"/>
            <a:ext cx="2955235" cy="1845319"/>
          </a:xfrm>
          <a:prstGeom prst="rect">
            <a:avLst/>
          </a:prstGeom>
          <a:ln w="57150">
            <a:solidFill>
              <a:srgbClr val="FF0000"/>
            </a:solidFill>
            <a:prstDash val="sysDash"/>
          </a:ln>
        </p:spPr>
      </p:pic>
      <p:pic>
        <p:nvPicPr>
          <p:cNvPr id="23" name="Image 2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609" y="1799028"/>
            <a:ext cx="3025968" cy="1845319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54767" y="4941909"/>
            <a:ext cx="113736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عند </a:t>
            </a:r>
            <a:r>
              <a:rPr lang="ar-DZ" sz="3200" dirty="0"/>
              <a:t>إدراجك للصورة لاحظت ظهور تبويب جديد ما اسمه ؟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من </a:t>
            </a:r>
            <a:r>
              <a:rPr lang="ar-DZ" sz="3200" dirty="0"/>
              <a:t>خلال التبويب </a:t>
            </a:r>
            <a:r>
              <a:rPr lang="fr-FR" sz="3200" dirty="0"/>
              <a:t>Format </a:t>
            </a:r>
            <a:r>
              <a:rPr lang="ar-DZ" sz="3200" dirty="0" smtClean="0"/>
              <a:t> حاول </a:t>
            </a:r>
            <a:r>
              <a:rPr lang="ar-DZ" sz="3200" dirty="0"/>
              <a:t>تنسيق الصورة التي أدرجتها </a:t>
            </a:r>
            <a:r>
              <a:rPr lang="ar-DZ" sz="3200" dirty="0">
                <a:solidFill>
                  <a:srgbClr val="00B050"/>
                </a:solidFill>
              </a:rPr>
              <a:t>(</a:t>
            </a:r>
            <a:r>
              <a:rPr lang="ar-DZ" sz="3200" dirty="0" smtClean="0">
                <a:solidFill>
                  <a:srgbClr val="00B050"/>
                </a:solidFill>
              </a:rPr>
              <a:t>تغير </a:t>
            </a:r>
            <a:r>
              <a:rPr lang="ar-DZ" sz="3200" dirty="0">
                <a:solidFill>
                  <a:srgbClr val="00B050"/>
                </a:solidFill>
              </a:rPr>
              <a:t>الحدود و إضافة التأثيرات</a:t>
            </a:r>
            <a:r>
              <a:rPr lang="ar-DZ" sz="3200" dirty="0" smtClean="0">
                <a:solidFill>
                  <a:srgbClr val="00B050"/>
                </a:solidFill>
              </a:rPr>
              <a:t>)</a:t>
            </a:r>
            <a:endParaRPr lang="ar-DZ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0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413" y="14600"/>
            <a:ext cx="1178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r" rtl="1">
              <a:buClr>
                <a:srgbClr val="FF0000"/>
              </a:buClr>
              <a:buFont typeface="+mj-lt"/>
              <a:buAutoNum type="arabicPeriod"/>
            </a:pPr>
            <a:r>
              <a:rPr lang="ar-DZ" sz="3600" b="1" u="sng" dirty="0">
                <a:solidFill>
                  <a:srgbClr val="FF0000"/>
                </a:solidFill>
                <a:cs typeface="+mj-cs"/>
              </a:rPr>
              <a:t>إدراج صورة </a:t>
            </a:r>
            <a:r>
              <a:rPr lang="fr-FR" sz="3600" b="1" u="sng" dirty="0" smtClean="0">
                <a:solidFill>
                  <a:srgbClr val="FF0000"/>
                </a:solidFill>
                <a:cs typeface="+mj-cs"/>
              </a:rPr>
              <a:t>Image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 :</a:t>
            </a:r>
            <a:endParaRPr lang="fr-FR" sz="3600" b="1" u="sng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60931"/>
            <a:ext cx="117808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ar-DZ" sz="2800" dirty="0" smtClean="0">
                <a:cs typeface="+mj-cs"/>
              </a:rPr>
              <a:t>التبويب إدراج </a:t>
            </a:r>
            <a:r>
              <a:rPr lang="fr-FR" sz="2800" dirty="0" smtClean="0">
                <a:cs typeface="+mj-cs"/>
              </a:rPr>
              <a:t>Insertion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DZ" sz="2800" dirty="0" smtClean="0">
                <a:cs typeface="+mj-cs"/>
              </a:rPr>
              <a:t>التعليمة صور </a:t>
            </a:r>
            <a:r>
              <a:rPr lang="fr-FR" sz="2800" dirty="0" smtClean="0">
                <a:cs typeface="+mj-cs"/>
              </a:rPr>
              <a:t>Images 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DZ" sz="2800" dirty="0" smtClean="0">
                <a:cs typeface="+mj-cs"/>
              </a:rPr>
              <a:t>تظهر علبة حوار نبحث عن الصورة التي نريدها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ar-DZ" sz="2800" dirty="0" smtClean="0">
                <a:cs typeface="+mj-cs"/>
              </a:rPr>
              <a:t>نضغط على </a:t>
            </a:r>
            <a:r>
              <a:rPr lang="fr-FR" sz="2800" dirty="0" smtClean="0">
                <a:cs typeface="+mj-cs"/>
              </a:rPr>
              <a:t>Insérer</a:t>
            </a:r>
            <a:endParaRPr lang="fr-FR" sz="2800" dirty="0"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2413" y="2695746"/>
            <a:ext cx="11780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r" rtl="1">
              <a:buClr>
                <a:srgbClr val="FF0000"/>
              </a:buClr>
              <a:buFont typeface="+mj-lt"/>
              <a:buAutoNum type="arabicPeriod" startAt="2"/>
            </a:pPr>
            <a:r>
              <a:rPr lang="ar-DZ" sz="36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تنسيق الصور</a:t>
            </a:r>
            <a:r>
              <a:rPr lang="ar-DZ" sz="36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ar-DZ" sz="3600" b="1" u="sng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314789"/>
            <a:ext cx="117808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ar-DZ" sz="2800" dirty="0" smtClean="0">
                <a:cs typeface="+mj-cs"/>
              </a:rPr>
              <a:t>نحدد </a:t>
            </a:r>
            <a:r>
              <a:rPr lang="ar-DZ" sz="2800" dirty="0">
                <a:cs typeface="+mj-cs"/>
              </a:rPr>
              <a:t>الصورة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sz="2800" dirty="0" smtClean="0">
                <a:cs typeface="+mj-cs"/>
              </a:rPr>
              <a:t>تبويب </a:t>
            </a:r>
            <a:r>
              <a:rPr lang="ar-DZ" sz="2800" dirty="0">
                <a:cs typeface="+mj-cs"/>
              </a:rPr>
              <a:t>التنسيق </a:t>
            </a:r>
            <a:r>
              <a:rPr lang="fr-FR" sz="2800" dirty="0">
                <a:cs typeface="+mj-cs"/>
              </a:rPr>
              <a:t>Format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sz="2800" dirty="0" smtClean="0">
                <a:cs typeface="+mj-cs"/>
              </a:rPr>
              <a:t>نختار </a:t>
            </a:r>
            <a:r>
              <a:rPr lang="ar-DZ" sz="2800" dirty="0">
                <a:cs typeface="+mj-cs"/>
              </a:rPr>
              <a:t>الأداة </a:t>
            </a:r>
            <a:r>
              <a:rPr lang="fr-FR" sz="2800" dirty="0" smtClean="0">
                <a:cs typeface="+mj-cs"/>
              </a:rPr>
              <a:t> bordure </a:t>
            </a:r>
            <a:r>
              <a:rPr lang="fr-FR" sz="2800" dirty="0">
                <a:cs typeface="+mj-cs"/>
              </a:rPr>
              <a:t>de l’image </a:t>
            </a:r>
            <a:r>
              <a:rPr lang="ar-DZ" sz="2800" dirty="0">
                <a:cs typeface="+mj-cs"/>
              </a:rPr>
              <a:t>لتنسيق حدود الصورة ، ثم نختار :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fr-FR" sz="2800" dirty="0" smtClean="0">
                <a:cs typeface="+mj-cs"/>
              </a:rPr>
              <a:t>Couleurs</a:t>
            </a:r>
            <a:r>
              <a:rPr lang="ar-DZ" sz="2800" dirty="0" smtClean="0">
                <a:cs typeface="+mj-cs"/>
              </a:rPr>
              <a:t> </a:t>
            </a:r>
            <a:r>
              <a:rPr lang="ar-DZ" sz="2800" dirty="0">
                <a:cs typeface="+mj-cs"/>
              </a:rPr>
              <a:t>ت</a:t>
            </a:r>
            <a:r>
              <a:rPr lang="ar-DZ" sz="2800" dirty="0" smtClean="0">
                <a:cs typeface="+mj-cs"/>
              </a:rPr>
              <a:t>لوين </a:t>
            </a:r>
            <a:r>
              <a:rPr lang="ar-DZ" sz="2800" dirty="0">
                <a:cs typeface="+mj-cs"/>
              </a:rPr>
              <a:t>حدود </a:t>
            </a:r>
            <a:r>
              <a:rPr lang="ar-DZ" sz="2800" dirty="0" smtClean="0">
                <a:cs typeface="+mj-cs"/>
              </a:rPr>
              <a:t>الصورة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fr-FR" sz="2800" dirty="0" smtClean="0">
                <a:cs typeface="+mj-cs"/>
              </a:rPr>
              <a:t>Épaisseur</a:t>
            </a:r>
            <a:r>
              <a:rPr lang="ar-DZ" sz="2800" dirty="0" smtClean="0">
                <a:cs typeface="+mj-cs"/>
              </a:rPr>
              <a:t> لتحديد </a:t>
            </a:r>
            <a:r>
              <a:rPr lang="ar-DZ" sz="2800" dirty="0">
                <a:cs typeface="+mj-cs"/>
              </a:rPr>
              <a:t>سمك الحدود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fr-FR" sz="2800" dirty="0">
                <a:cs typeface="+mj-cs"/>
              </a:rPr>
              <a:t> </a:t>
            </a:r>
            <a:r>
              <a:rPr lang="fr-FR" sz="2800" dirty="0" smtClean="0">
                <a:cs typeface="+mj-cs"/>
              </a:rPr>
              <a:t>Tirets</a:t>
            </a:r>
            <a:r>
              <a:rPr lang="ar-DZ" sz="2800" dirty="0" smtClean="0">
                <a:cs typeface="+mj-cs"/>
              </a:rPr>
              <a:t>لتحديد </a:t>
            </a:r>
            <a:r>
              <a:rPr lang="ar-DZ" sz="2800" dirty="0">
                <a:cs typeface="+mj-cs"/>
              </a:rPr>
              <a:t>نمط الحدود </a:t>
            </a:r>
          </a:p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DZ" sz="2800" dirty="0" smtClean="0">
                <a:cs typeface="+mj-cs"/>
              </a:rPr>
              <a:t>كما </a:t>
            </a:r>
            <a:r>
              <a:rPr lang="ar-DZ" sz="2800" dirty="0">
                <a:cs typeface="+mj-cs"/>
              </a:rPr>
              <a:t>يمكن إضافة تأثيرات للصورة كالظل و الانعكاس و ذلك من خلال الأداة </a:t>
            </a:r>
            <a:r>
              <a:rPr lang="fr-FR" sz="2800" dirty="0" smtClean="0">
                <a:cs typeface="+mj-cs"/>
              </a:rPr>
              <a:t> Effets </a:t>
            </a:r>
            <a:r>
              <a:rPr lang="fr-FR" sz="2800" dirty="0">
                <a:cs typeface="+mj-cs"/>
              </a:rPr>
              <a:t>de l’image </a:t>
            </a:r>
            <a:r>
              <a:rPr lang="ar-DZ" sz="2800" dirty="0">
                <a:cs typeface="+mj-cs"/>
              </a:rPr>
              <a:t>من التبويب </a:t>
            </a:r>
            <a:r>
              <a:rPr lang="fr-FR" sz="2800" dirty="0" smtClean="0">
                <a:cs typeface="+mj-cs"/>
              </a:rPr>
              <a:t>Forma</a:t>
            </a:r>
            <a:r>
              <a:rPr lang="fr-FR" sz="2800" dirty="0">
                <a:cs typeface="+mj-cs"/>
              </a:rPr>
              <a:t>t</a:t>
            </a:r>
            <a:endParaRPr lang="en-US" sz="4400" b="1" dirty="0">
              <a:latin typeface="Arial" panose="020B06040202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016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03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7775" y="960057"/>
            <a:ext cx="1064417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ا</a:t>
            </a:r>
            <a:r>
              <a:rPr lang="ar-DZ" sz="3200" dirty="0" smtClean="0"/>
              <a:t>تصل </a:t>
            </a:r>
            <a:r>
              <a:rPr lang="ar-DZ" sz="3200" dirty="0"/>
              <a:t>بالإجابة الصحيحة لإيجاد كيفية تسمية النص الجميل باللغة الفرنسية : </a:t>
            </a:r>
          </a:p>
          <a:p>
            <a:pPr algn="r" rtl="1"/>
            <a:r>
              <a:rPr lang="ar-DZ" sz="3200" dirty="0"/>
              <a:t>4318215</a:t>
            </a:r>
          </a:p>
        </p:txBody>
      </p:sp>
      <p:sp>
        <p:nvSpPr>
          <p:cNvPr id="5" name="Rectangle 4"/>
          <p:cNvSpPr/>
          <p:nvPr/>
        </p:nvSpPr>
        <p:spPr>
          <a:xfrm>
            <a:off x="4015409" y="2550540"/>
            <a:ext cx="800431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هذه </a:t>
            </a:r>
            <a:r>
              <a:rPr lang="ar-DZ" sz="3200" dirty="0"/>
              <a:t>الكلمة مشتقة من كلمتين </a:t>
            </a:r>
            <a:r>
              <a:rPr lang="fr-FR" sz="3200" dirty="0" err="1"/>
              <a:t>word</a:t>
            </a:r>
            <a:r>
              <a:rPr lang="fr-FR" sz="3200" dirty="0"/>
              <a:t> </a:t>
            </a:r>
            <a:r>
              <a:rPr lang="ar-DZ" sz="3200" dirty="0" smtClean="0"/>
              <a:t> و </a:t>
            </a:r>
            <a:r>
              <a:rPr lang="fr-FR" sz="3200" dirty="0"/>
              <a:t>art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ماذا </a:t>
            </a:r>
            <a:r>
              <a:rPr lang="ar-DZ" sz="3200" dirty="0"/>
              <a:t>تعنيان </a:t>
            </a:r>
            <a:r>
              <a:rPr lang="ar-DZ" sz="3200" dirty="0" smtClean="0"/>
              <a:t>؟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استنتج </a:t>
            </a:r>
            <a:r>
              <a:rPr lang="ar-DZ" sz="3200" dirty="0"/>
              <a:t>إذن كيف نسمي هذا النص الجميل باللغة العربية</a:t>
            </a:r>
            <a:r>
              <a:rPr lang="ar-DZ" sz="3200" dirty="0" smtClean="0"/>
              <a:t>.</a:t>
            </a:r>
          </a:p>
          <a:p>
            <a:pPr algn="r" rtl="1"/>
            <a:r>
              <a:rPr lang="ar-DZ" sz="3200" dirty="0" smtClean="0"/>
              <a:t> </a:t>
            </a:r>
            <a:endParaRPr lang="ar-DZ" sz="3200" dirty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حاول </a:t>
            </a:r>
            <a:r>
              <a:rPr lang="ar-DZ" sz="3200" dirty="0"/>
              <a:t>إدراج النص الفني "النموذج الجزيئي" </a:t>
            </a:r>
          </a:p>
          <a:p>
            <a:pPr lvl="1" algn="r" rtl="1"/>
            <a:r>
              <a:rPr lang="ar-DZ" sz="3200" b="1" u="sng" dirty="0"/>
              <a:t>السند :</a:t>
            </a:r>
            <a:r>
              <a:rPr lang="ar-DZ" sz="3200" b="1" dirty="0"/>
              <a:t> </a:t>
            </a:r>
            <a:r>
              <a:rPr lang="ar-DZ" sz="3200" dirty="0"/>
              <a:t>التبويب </a:t>
            </a:r>
            <a:r>
              <a:rPr lang="fr-FR" sz="3200" dirty="0" smtClean="0"/>
              <a:t>Insertion</a:t>
            </a:r>
            <a:endParaRPr lang="fr-FR" sz="3200" dirty="0"/>
          </a:p>
        </p:txBody>
      </p:sp>
      <p:pic>
        <p:nvPicPr>
          <p:cNvPr id="14" name="Imag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94" y="1779628"/>
            <a:ext cx="3365292" cy="4588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4513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4651" y="135082"/>
            <a:ext cx="10822674" cy="82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ar-DZ" sz="44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إ</a:t>
            </a: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دراج نص فني </a:t>
            </a:r>
            <a:r>
              <a:rPr lang="fr-FR" sz="4400" b="1" u="sng" dirty="0" err="1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WordArt</a:t>
            </a: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44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545910" y="26041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69843" y="956782"/>
            <a:ext cx="11467482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fr-FR" sz="3600" dirty="0" smtClean="0"/>
              <a:t> </a:t>
            </a:r>
            <a:r>
              <a:rPr lang="ar-DZ" sz="3600" dirty="0"/>
              <a:t>التبويب إدراج </a:t>
            </a:r>
            <a:r>
              <a:rPr lang="fr-FR" sz="3600" dirty="0"/>
              <a:t>Insertion 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DZ" sz="3600" dirty="0" smtClean="0"/>
              <a:t>التعليمة </a:t>
            </a:r>
            <a:r>
              <a:rPr lang="ar-DZ" sz="3600" dirty="0"/>
              <a:t>نص فني </a:t>
            </a:r>
            <a:r>
              <a:rPr lang="fr-FR" sz="3600" dirty="0" err="1"/>
              <a:t>WordArt</a:t>
            </a:r>
            <a:r>
              <a:rPr lang="fr-FR" sz="3600" dirty="0"/>
              <a:t> 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DZ" sz="3600" dirty="0" smtClean="0"/>
              <a:t>نختار </a:t>
            </a:r>
            <a:r>
              <a:rPr lang="ar-DZ" sz="3600" dirty="0"/>
              <a:t>نوع النص الفني الذي نريد </a:t>
            </a:r>
            <a:r>
              <a:rPr lang="ar-DZ" sz="3600" dirty="0" smtClean="0"/>
              <a:t>إدراجه</a:t>
            </a:r>
            <a:endParaRPr lang="fr-FR" sz="3600" dirty="0" smtClean="0"/>
          </a:p>
          <a:p>
            <a:pPr marL="742950" indent="-742950" algn="r" rtl="1">
              <a:buFont typeface="+mj-lt"/>
              <a:buAutoNum type="arabicPeriod"/>
            </a:pPr>
            <a:r>
              <a:rPr lang="ar-DZ" sz="3600" dirty="0" smtClean="0"/>
              <a:t>يظهر </a:t>
            </a:r>
            <a:r>
              <a:rPr lang="ar-DZ" sz="3600" dirty="0"/>
              <a:t>إطار نكتب فيه النص </a:t>
            </a:r>
            <a:r>
              <a:rPr lang="ar-DZ" sz="3600" dirty="0" smtClean="0"/>
              <a:t>الفني</a:t>
            </a:r>
          </a:p>
        </p:txBody>
      </p:sp>
    </p:spTree>
    <p:extLst>
      <p:ext uri="{BB962C8B-B14F-4D97-AF65-F5344CB8AC3E}">
        <p14:creationId xmlns:p14="http://schemas.microsoft.com/office/powerpoint/2010/main" val="23041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765" y="122989"/>
            <a:ext cx="11859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تدريب :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0" y="873751"/>
            <a:ext cx="585666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ü"/>
            </a:pPr>
            <a:r>
              <a:rPr lang="ar-DZ" sz="3200" dirty="0" smtClean="0"/>
              <a:t>قم </a:t>
            </a:r>
            <a:r>
              <a:rPr lang="ar-DZ" sz="3200" dirty="0"/>
              <a:t>بإدراج صورة </a:t>
            </a:r>
            <a:r>
              <a:rPr lang="ar-DZ" sz="3200" b="1" dirty="0" smtClean="0"/>
              <a:t>مؤسستك</a:t>
            </a:r>
          </a:p>
          <a:p>
            <a:pPr lvl="1" algn="r" rtl="1"/>
            <a:r>
              <a:rPr lang="ar-DZ" sz="3200" b="1" dirty="0" smtClean="0"/>
              <a:t>و </a:t>
            </a:r>
            <a:r>
              <a:rPr lang="ar-DZ" sz="3200" b="1" dirty="0"/>
              <a:t>اكتب اسم المؤسسة بطريقة جميلة. </a:t>
            </a:r>
          </a:p>
          <a:p>
            <a:pPr marL="571500" indent="-571500" algn="r" rtl="1">
              <a:buFont typeface="Wingdings" panose="05000000000000000000" pitchFamily="2" charset="2"/>
              <a:buChar char="ü"/>
            </a:pPr>
            <a:r>
              <a:rPr lang="ar-DZ" sz="3200" b="1" dirty="0" smtClean="0"/>
              <a:t>حاول </a:t>
            </a:r>
            <a:r>
              <a:rPr lang="ar-DZ" sz="3200" b="1" dirty="0"/>
              <a:t>تنسيق النص الفني </a:t>
            </a:r>
            <a:endParaRPr lang="ar-DZ" sz="3200" b="1" dirty="0" smtClean="0"/>
          </a:p>
          <a:p>
            <a:pPr lvl="1" algn="r" rtl="1"/>
            <a:r>
              <a:rPr lang="ar-DZ" sz="3200" b="1" dirty="0" smtClean="0"/>
              <a:t>و </a:t>
            </a:r>
            <a:r>
              <a:rPr lang="ar-DZ" sz="3200" b="1" dirty="0"/>
              <a:t>الصورة بتنسيقات من اختيارك</a:t>
            </a:r>
            <a:r>
              <a:rPr lang="ar-DZ" sz="3200" dirty="0"/>
              <a:t>.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-1" y="981472"/>
            <a:ext cx="6713697" cy="4740042"/>
            <a:chOff x="-1" y="981472"/>
            <a:chExt cx="6713697" cy="4740042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435" y="2003184"/>
              <a:ext cx="3746824" cy="3718330"/>
            </a:xfrm>
            <a:prstGeom prst="rect">
              <a:avLst/>
            </a:prstGeom>
            <a:ln w="38100">
              <a:solidFill>
                <a:srgbClr val="92D050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reflection blurRad="6350" stA="50000" endA="300" endPos="38500" dist="50800" dir="5400000" sy="-100000" algn="bl" rotWithShape="0"/>
            </a:effectLst>
          </p:spPr>
        </p:pic>
        <p:sp>
          <p:nvSpPr>
            <p:cNvPr id="13" name="Rectangle 12"/>
            <p:cNvSpPr/>
            <p:nvPr/>
          </p:nvSpPr>
          <p:spPr>
            <a:xfrm>
              <a:off x="-1" y="981472"/>
              <a:ext cx="671369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ar-DZ" sz="54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reflection blurRad="6350" stA="55000" endA="50" endPos="85000" dir="5400000" sy="-100000" algn="bl" rotWithShape="0"/>
                  </a:effectLst>
                </a:rPr>
                <a:t>متوسطة الشهيد </a:t>
              </a:r>
              <a:r>
                <a:rPr lang="ar-DZ" sz="5400" b="1" dirty="0" err="1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reflection blurRad="6350" stA="55000" endA="50" endPos="85000" dir="5400000" sy="-100000" algn="bl" rotWithShape="0"/>
                  </a:effectLst>
                </a:rPr>
                <a:t>أولمان</a:t>
              </a:r>
              <a:r>
                <a:rPr lang="ar-DZ" sz="54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>
                    <a:reflection blurRad="6350" stA="55000" endA="50" endPos="85000" dir="5400000" sy="-100000" algn="bl" rotWithShape="0"/>
                  </a:effectLst>
                </a:rPr>
                <a:t> محمد</a:t>
              </a:r>
              <a:endParaRPr lang="fr-F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5000" endA="50" endPos="85000" dir="5400000" sy="-100000" algn="bl" rotWithShape="0"/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6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353</Words>
  <Application>Microsoft Office PowerPoint</Application>
  <PresentationFormat>Grand écran</PresentationFormat>
  <Paragraphs>72</Paragraphs>
  <Slides>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373</cp:revision>
  <dcterms:created xsi:type="dcterms:W3CDTF">2024-09-28T14:01:15Z</dcterms:created>
  <dcterms:modified xsi:type="dcterms:W3CDTF">2025-02-15T18:25:39Z</dcterms:modified>
</cp:coreProperties>
</file>