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63" r:id="rId3"/>
    <p:sldId id="262" r:id="rId4"/>
    <p:sldId id="265" r:id="rId5"/>
    <p:sldId id="261" r:id="rId6"/>
    <p:sldId id="271" r:id="rId7"/>
    <p:sldId id="270" r:id="rId8"/>
    <p:sldId id="268" r:id="rId9"/>
    <p:sldId id="259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46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3217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579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82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41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280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33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1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432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952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072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7635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67544" y="386110"/>
            <a:ext cx="11269344" cy="6552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sz="3600" b="1" u="sng" dirty="0">
                <a:solidFill>
                  <a:srgbClr val="00B0F0"/>
                </a:solidFill>
              </a:rPr>
              <a:t>تغذية راجعة </a:t>
            </a:r>
            <a:r>
              <a:rPr lang="ar-SA" sz="3600" b="1" u="sng" dirty="0" smtClean="0">
                <a:solidFill>
                  <a:srgbClr val="00B0F0"/>
                </a:solidFill>
              </a:rPr>
              <a:t>:</a:t>
            </a:r>
            <a:endParaRPr lang="fr-FR" sz="3600" b="1" u="sng" dirty="0" smtClean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67544" y="1402834"/>
            <a:ext cx="112693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buFont typeface="Wingdings" panose="05000000000000000000" pitchFamily="2" charset="2"/>
              <a:buChar char="ü"/>
            </a:pPr>
            <a:r>
              <a:rPr lang="ar-SA" sz="3200" dirty="0"/>
              <a:t>ما هي البرامج الملحقة التي تعرفها </a:t>
            </a:r>
            <a:r>
              <a:rPr lang="ar-SA" sz="3200" dirty="0" smtClean="0"/>
              <a:t>؟</a:t>
            </a:r>
            <a:endParaRPr lang="ar-DZ" sz="3200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ar-SA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ما </a:t>
            </a:r>
            <a:r>
              <a:rPr lang="ar-SA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هي طرق تشغيلها ؟</a:t>
            </a:r>
            <a:endParaRPr lang="ar-DZ" sz="3200" b="1" dirty="0">
              <a:cs typeface="+mj-cs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838200" y="3756983"/>
            <a:ext cx="21672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9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00B050"/>
                </a:solidFill>
              </a:rPr>
              <a:t>الوضعية</a:t>
            </a:r>
            <a:r>
              <a:rPr lang="ar-DZ" sz="4400" u="sng" dirty="0" smtClean="0">
                <a:solidFill>
                  <a:srgbClr val="00B050"/>
                </a:solidFill>
              </a:rPr>
              <a:t> </a:t>
            </a:r>
            <a:r>
              <a:rPr lang="ar-DZ" sz="4400" b="1" u="sng" dirty="0" err="1" smtClean="0">
                <a:solidFill>
                  <a:srgbClr val="00B050"/>
                </a:solidFill>
              </a:rPr>
              <a:t>الإنطلاقية</a:t>
            </a:r>
            <a:endParaRPr lang="ar-DZ" sz="4400" b="1" u="sng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88929" y="1749991"/>
            <a:ext cx="11285951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lvl="0" indent="-571500" algn="r" rtl="1">
              <a:buFont typeface="Wingdings" panose="05000000000000000000" pitchFamily="2" charset="2"/>
              <a:buChar char="v"/>
            </a:pPr>
            <a:r>
              <a:rPr lang="ar-DZ" sz="3600" dirty="0" smtClean="0"/>
              <a:t>توزيع </a:t>
            </a:r>
            <a:r>
              <a:rPr lang="ar-DZ" sz="3600" dirty="0"/>
              <a:t>مجموعة من الأوراق ( صور، نصوص) و حافظتين لكل واحدة اسم "صور" و" نصوص" على المكتب و يطلب من أحد المتعلمين أن يرتب المكتب.</a:t>
            </a:r>
          </a:p>
          <a:p>
            <a:pPr lvl="1" algn="r" rtl="1"/>
            <a:r>
              <a:rPr lang="ar-DZ" sz="3600" dirty="0" smtClean="0"/>
              <a:t>• ماذا </a:t>
            </a:r>
            <a:r>
              <a:rPr lang="ar-DZ" sz="3600" dirty="0"/>
              <a:t>يعمل زميلكم </a:t>
            </a:r>
            <a:r>
              <a:rPr lang="ar-DZ" sz="3600" dirty="0" smtClean="0"/>
              <a:t>؟ </a:t>
            </a:r>
            <a:r>
              <a:rPr lang="ar-DZ" sz="3600" dirty="0" smtClean="0">
                <a:solidFill>
                  <a:srgbClr val="00B0F0"/>
                </a:solidFill>
              </a:rPr>
              <a:t>ينضم، يرتب، يصنف أوراق المكتب</a:t>
            </a:r>
            <a:endParaRPr lang="ar-DZ" sz="3600" dirty="0">
              <a:solidFill>
                <a:srgbClr val="00B0F0"/>
              </a:solidFill>
            </a:endParaRPr>
          </a:p>
          <a:p>
            <a:pPr lvl="1" algn="r" rtl="1"/>
            <a:r>
              <a:rPr lang="ar-DZ" sz="3600" dirty="0" smtClean="0"/>
              <a:t>• ما </a:t>
            </a:r>
            <a:r>
              <a:rPr lang="ar-DZ" sz="3600" dirty="0"/>
              <a:t>هو دور الحافظة </a:t>
            </a:r>
            <a:r>
              <a:rPr lang="ar-DZ" sz="3600" dirty="0" smtClean="0"/>
              <a:t>؟ </a:t>
            </a:r>
            <a:r>
              <a:rPr lang="ar-DZ" sz="3600" dirty="0">
                <a:solidFill>
                  <a:srgbClr val="00B0F0"/>
                </a:solidFill>
              </a:rPr>
              <a:t>تنظيم </a:t>
            </a:r>
            <a:r>
              <a:rPr lang="ar-DZ" sz="3600" dirty="0" smtClean="0">
                <a:solidFill>
                  <a:srgbClr val="00B0F0"/>
                </a:solidFill>
              </a:rPr>
              <a:t>الأوراق ليسهل الوصول إليها</a:t>
            </a:r>
            <a:endParaRPr lang="ar-DZ" sz="3600" dirty="0">
              <a:solidFill>
                <a:srgbClr val="00B0F0"/>
              </a:solidFill>
            </a:endParaRPr>
          </a:p>
          <a:p>
            <a:pPr lvl="1" algn="r" rtl="1"/>
            <a:r>
              <a:rPr lang="ar-DZ" sz="3600" dirty="0" smtClean="0"/>
              <a:t>• ماذا </a:t>
            </a:r>
            <a:r>
              <a:rPr lang="ar-DZ" sz="3600" dirty="0"/>
              <a:t>يمكن أن نضع في </a:t>
            </a:r>
            <a:r>
              <a:rPr lang="ar-DZ" sz="3600" dirty="0" smtClean="0"/>
              <a:t>الحافظة ؟ </a:t>
            </a:r>
            <a:r>
              <a:rPr lang="ar-DZ" sz="3600" dirty="0" smtClean="0">
                <a:solidFill>
                  <a:srgbClr val="00B0F0"/>
                </a:solidFill>
              </a:rPr>
              <a:t>نضع في حافظة الصور </a:t>
            </a:r>
            <a:r>
              <a:rPr lang="ar-DZ" sz="3600" dirty="0" err="1" smtClean="0">
                <a:solidFill>
                  <a:srgbClr val="00B0F0"/>
                </a:solidFill>
              </a:rPr>
              <a:t>الصور</a:t>
            </a:r>
            <a:r>
              <a:rPr lang="ar-DZ" sz="3600" dirty="0" smtClean="0">
                <a:solidFill>
                  <a:srgbClr val="00B0F0"/>
                </a:solidFill>
              </a:rPr>
              <a:t> و في حافظة النصوص </a:t>
            </a:r>
            <a:r>
              <a:rPr lang="ar-DZ" sz="3600" dirty="0" err="1" smtClean="0">
                <a:solidFill>
                  <a:srgbClr val="00B0F0"/>
                </a:solidFill>
              </a:rPr>
              <a:t>النصوص</a:t>
            </a:r>
            <a:endParaRPr lang="ar-DZ" sz="3600" dirty="0">
              <a:solidFill>
                <a:srgbClr val="00B0F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45155" y="3730945"/>
            <a:ext cx="11348581" cy="2862322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algn="r" rtl="1"/>
            <a:r>
              <a:rPr lang="ar-DZ" sz="3600" dirty="0" smtClean="0"/>
              <a:t>املا </a:t>
            </a:r>
            <a:r>
              <a:rPr lang="ar-DZ" sz="3600" dirty="0"/>
              <a:t>الفراغ بما يناسب لتشكل مفهوم الملف : </a:t>
            </a:r>
          </a:p>
          <a:p>
            <a:pPr algn="r" rtl="1"/>
            <a:r>
              <a:rPr lang="ar-DZ" sz="3600" dirty="0">
                <a:solidFill>
                  <a:srgbClr val="00B0F0"/>
                </a:solidFill>
              </a:rPr>
              <a:t>المعلومات </a:t>
            </a:r>
            <a:r>
              <a:rPr lang="ar-DZ" sz="3600" dirty="0"/>
              <a:t>ــ</a:t>
            </a:r>
            <a:r>
              <a:rPr lang="ar-DZ" sz="3600" dirty="0">
                <a:solidFill>
                  <a:srgbClr val="00B0F0"/>
                </a:solidFill>
              </a:rPr>
              <a:t> تسجيلات صوتية </a:t>
            </a:r>
            <a:r>
              <a:rPr lang="ar-DZ" sz="3600" dirty="0" smtClean="0"/>
              <a:t>ــ</a:t>
            </a:r>
            <a:r>
              <a:rPr lang="ar-DZ" sz="3600" dirty="0" smtClean="0">
                <a:solidFill>
                  <a:srgbClr val="00B0F0"/>
                </a:solidFill>
              </a:rPr>
              <a:t> </a:t>
            </a:r>
            <a:r>
              <a:rPr lang="ar-DZ" sz="3600" dirty="0">
                <a:solidFill>
                  <a:srgbClr val="00B0F0"/>
                </a:solidFill>
              </a:rPr>
              <a:t>فيديوهات </a:t>
            </a:r>
            <a:r>
              <a:rPr lang="ar-DZ" sz="3600" dirty="0" smtClean="0"/>
              <a:t>ــ</a:t>
            </a:r>
            <a:r>
              <a:rPr lang="fr-FR" sz="3600" dirty="0" smtClean="0">
                <a:solidFill>
                  <a:srgbClr val="00B0F0"/>
                </a:solidFill>
              </a:rPr>
              <a:t>Fichier </a:t>
            </a:r>
            <a:r>
              <a:rPr lang="ar-DZ" sz="3600" dirty="0" smtClean="0">
                <a:solidFill>
                  <a:srgbClr val="00B0F0"/>
                </a:solidFill>
              </a:rPr>
              <a:t> </a:t>
            </a:r>
            <a:r>
              <a:rPr lang="fr-FR" sz="3600" dirty="0" smtClean="0"/>
              <a:t>ــ</a:t>
            </a:r>
            <a:r>
              <a:rPr lang="fr-FR" sz="3600" dirty="0" smtClean="0">
                <a:solidFill>
                  <a:srgbClr val="00B0F0"/>
                </a:solidFill>
              </a:rPr>
              <a:t> </a:t>
            </a:r>
            <a:r>
              <a:rPr lang="ar-DZ" sz="3600" dirty="0">
                <a:solidFill>
                  <a:srgbClr val="00B0F0"/>
                </a:solidFill>
              </a:rPr>
              <a:t>صور </a:t>
            </a:r>
            <a:r>
              <a:rPr lang="ar-DZ" sz="3600" dirty="0"/>
              <a:t>ــ</a:t>
            </a:r>
            <a:r>
              <a:rPr lang="ar-DZ" sz="3600" dirty="0">
                <a:solidFill>
                  <a:srgbClr val="00B0F0"/>
                </a:solidFill>
              </a:rPr>
              <a:t> نصوص </a:t>
            </a:r>
          </a:p>
          <a:p>
            <a:pPr algn="r" rtl="1"/>
            <a:r>
              <a:rPr lang="ar-DZ" sz="3600" dirty="0"/>
              <a:t>الملف (............) هو مجموعة من ..............، قد تكون ..............، أو ...............، أو </a:t>
            </a:r>
            <a:r>
              <a:rPr lang="ar-DZ" sz="3600" dirty="0" smtClean="0"/>
              <a:t>.................... أو </a:t>
            </a:r>
            <a:r>
              <a:rPr lang="ar-DZ" sz="3600" dirty="0"/>
              <a:t>.................. أو برامج</a:t>
            </a:r>
            <a:r>
              <a:rPr lang="ar-DZ" sz="3600" dirty="0" smtClean="0"/>
              <a:t>.</a:t>
            </a:r>
          </a:p>
          <a:p>
            <a:pPr algn="r" rtl="1"/>
            <a:endParaRPr lang="ar-DZ" sz="3600" dirty="0"/>
          </a:p>
        </p:txBody>
      </p:sp>
      <p:sp>
        <p:nvSpPr>
          <p:cNvPr id="13" name="Rectangle 12"/>
          <p:cNvSpPr/>
          <p:nvPr/>
        </p:nvSpPr>
        <p:spPr>
          <a:xfrm>
            <a:off x="375781" y="36812"/>
            <a:ext cx="11511419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endParaRPr lang="fr-FR" sz="3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45155" y="1021575"/>
            <a:ext cx="1134858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600" dirty="0">
                <a:cs typeface="+mj-cs"/>
              </a:rPr>
              <a:t>كيف نسمي هذه العناصر </a:t>
            </a:r>
            <a:r>
              <a:rPr lang="ar-DZ" sz="3600" dirty="0" smtClean="0">
                <a:cs typeface="+mj-cs"/>
              </a:rPr>
              <a:t>؟ </a:t>
            </a:r>
            <a:endParaRPr lang="ar-DZ" sz="3600" dirty="0">
              <a:cs typeface="+mj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936417" y="4822477"/>
            <a:ext cx="19617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fr-FR" sz="3600" b="1" dirty="0" smtClean="0">
                <a:solidFill>
                  <a:srgbClr val="FF0000"/>
                </a:solidFill>
                <a:cs typeface="+mj-cs"/>
              </a:rPr>
              <a:t>(</a:t>
            </a:r>
            <a:r>
              <a:rPr lang="fr-FR" sz="3600" dirty="0" smtClean="0">
                <a:solidFill>
                  <a:srgbClr val="FF0000"/>
                </a:solidFill>
                <a:cs typeface="+mj-cs"/>
              </a:rPr>
              <a:t>Fichier</a:t>
            </a:r>
            <a:r>
              <a:rPr lang="fr-FR" sz="3600" b="1" dirty="0" smtClean="0">
                <a:solidFill>
                  <a:srgbClr val="FF0000"/>
                </a:solidFill>
                <a:cs typeface="+mj-cs"/>
              </a:rPr>
              <a:t>)</a:t>
            </a:r>
            <a:endParaRPr lang="ar-DZ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4661055" y="4885107"/>
            <a:ext cx="195268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dirty="0" smtClean="0">
                <a:solidFill>
                  <a:srgbClr val="FF0000"/>
                </a:solidFill>
                <a:cs typeface="+mj-cs"/>
              </a:rPr>
              <a:t>المعلومات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9917298" y="5388330"/>
            <a:ext cx="196990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dirty="0" smtClean="0">
                <a:solidFill>
                  <a:srgbClr val="FF0000"/>
                </a:solidFill>
                <a:cs typeface="+mj-cs"/>
              </a:rPr>
              <a:t>صور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413249" y="4827998"/>
            <a:ext cx="179341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dirty="0" smtClean="0">
                <a:solidFill>
                  <a:srgbClr val="FF0000"/>
                </a:solidFill>
                <a:cs typeface="+mj-cs"/>
              </a:rPr>
              <a:t>نصوص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012390" y="1021575"/>
            <a:ext cx="13048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الملفات</a:t>
            </a:r>
            <a:endParaRPr lang="ar-DZ" sz="3600" b="1" dirty="0">
              <a:solidFill>
                <a:srgbClr val="FF0000"/>
              </a:solidFill>
              <a:cs typeface="+mj-cs"/>
            </a:endParaRPr>
          </a:p>
        </p:txBody>
      </p:sp>
      <p:grpSp>
        <p:nvGrpSpPr>
          <p:cNvPr id="11" name="Groupe 10"/>
          <p:cNvGrpSpPr/>
          <p:nvPr/>
        </p:nvGrpSpPr>
        <p:grpSpPr>
          <a:xfrm>
            <a:off x="2241741" y="1613323"/>
            <a:ext cx="8919485" cy="1758135"/>
            <a:chOff x="2241741" y="1613323"/>
            <a:chExt cx="8919485" cy="1758135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6662" y="1695196"/>
              <a:ext cx="1524564" cy="1594391"/>
            </a:xfrm>
            <a:prstGeom prst="rect">
              <a:avLst/>
            </a:prstGeom>
          </p:spPr>
        </p:pic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741" y="1664464"/>
              <a:ext cx="1348165" cy="1586779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559" y="1912393"/>
              <a:ext cx="1472833" cy="1160019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8045" y="1613323"/>
              <a:ext cx="1059698" cy="1758135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396" y="1903195"/>
              <a:ext cx="1663613" cy="1178392"/>
            </a:xfrm>
            <a:prstGeom prst="rect">
              <a:avLst/>
            </a:prstGeom>
          </p:spPr>
        </p:pic>
      </p:grpSp>
      <p:sp>
        <p:nvSpPr>
          <p:cNvPr id="22" name="ZoneTexte 21"/>
          <p:cNvSpPr txBox="1"/>
          <p:nvPr/>
        </p:nvSpPr>
        <p:spPr>
          <a:xfrm>
            <a:off x="6613742" y="5392938"/>
            <a:ext cx="267872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dirty="0" smtClean="0">
                <a:solidFill>
                  <a:srgbClr val="FF0000"/>
                </a:solidFill>
                <a:cs typeface="+mj-cs"/>
              </a:rPr>
              <a:t>تسجيلات</a:t>
            </a:r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ar-DZ" sz="3600" dirty="0" smtClean="0">
                <a:solidFill>
                  <a:srgbClr val="FF0000"/>
                </a:solidFill>
                <a:cs typeface="+mj-cs"/>
              </a:rPr>
              <a:t>صوتية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3831495" y="5425908"/>
            <a:ext cx="234112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dirty="0" smtClean="0">
                <a:solidFill>
                  <a:srgbClr val="FF0000"/>
                </a:solidFill>
                <a:cs typeface="+mj-cs"/>
              </a:rPr>
              <a:t>فيديوهات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176131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 animBg="1"/>
      <p:bldP spid="17" grpId="0" animBg="1"/>
      <p:bldP spid="9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366846"/>
            <a:ext cx="11511419" cy="6227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2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endParaRPr lang="fr-FR" sz="3200" dirty="0"/>
          </a:p>
        </p:txBody>
      </p:sp>
      <p:sp>
        <p:nvSpPr>
          <p:cNvPr id="2" name="Rectangle 1"/>
          <p:cNvSpPr/>
          <p:nvPr/>
        </p:nvSpPr>
        <p:spPr>
          <a:xfrm>
            <a:off x="2655517" y="1302800"/>
            <a:ext cx="92316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buFont typeface="Arial" panose="020B0604020202020204" pitchFamily="34" charset="0"/>
              <a:buChar char="•"/>
            </a:pPr>
            <a:r>
              <a:rPr lang="ar-DZ" sz="3600" dirty="0"/>
              <a:t>ما هي أنواع الملفات إذن ؟</a:t>
            </a:r>
            <a:endParaRPr lang="fr-FR" sz="3600" dirty="0"/>
          </a:p>
          <a:p>
            <a:pPr marL="571500" lvl="0" indent="-571500" algn="r" rtl="1">
              <a:buFont typeface="Arial" panose="020B0604020202020204" pitchFamily="34" charset="0"/>
              <a:buChar char="•"/>
            </a:pPr>
            <a:r>
              <a:rPr lang="ar-DZ" sz="3600" dirty="0"/>
              <a:t>ما هو الاختلاف بينها ؟</a:t>
            </a:r>
            <a:endParaRPr lang="fr-FR" sz="3600" dirty="0"/>
          </a:p>
        </p:txBody>
      </p:sp>
      <p:sp>
        <p:nvSpPr>
          <p:cNvPr id="3" name="Rectangle 2"/>
          <p:cNvSpPr/>
          <p:nvPr/>
        </p:nvSpPr>
        <p:spPr>
          <a:xfrm>
            <a:off x="6156144" y="5486493"/>
            <a:ext cx="57310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DZ" sz="4000" dirty="0">
                <a:ea typeface="Calibri" panose="020F0502020204030204" pitchFamily="34" charset="0"/>
                <a:cs typeface="Times New Roman" panose="02020603050405020304" pitchFamily="18" charset="0"/>
              </a:rPr>
              <a:t>بما ينتهي كل نوع من الملفات ؟</a:t>
            </a:r>
            <a:endParaRPr lang="fr-FR" sz="4000" dirty="0"/>
          </a:p>
        </p:txBody>
      </p:sp>
      <p:grpSp>
        <p:nvGrpSpPr>
          <p:cNvPr id="5" name="Groupe 4"/>
          <p:cNvGrpSpPr/>
          <p:nvPr/>
        </p:nvGrpSpPr>
        <p:grpSpPr>
          <a:xfrm>
            <a:off x="2554892" y="2816284"/>
            <a:ext cx="8919485" cy="1758135"/>
            <a:chOff x="2241741" y="1613323"/>
            <a:chExt cx="8919485" cy="1758135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6662" y="1695196"/>
              <a:ext cx="1524564" cy="1594391"/>
            </a:xfrm>
            <a:prstGeom prst="rect">
              <a:avLst/>
            </a:prstGeom>
          </p:spPr>
        </p:pic>
        <p:pic>
          <p:nvPicPr>
            <p:cNvPr id="7" name="Imag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741" y="1664464"/>
              <a:ext cx="1348165" cy="1586779"/>
            </a:xfrm>
            <a:prstGeom prst="rect">
              <a:avLst/>
            </a:prstGeom>
          </p:spPr>
        </p:pic>
        <p:pic>
          <p:nvPicPr>
            <p:cNvPr id="8" name="Imag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2559" y="1912393"/>
              <a:ext cx="1472833" cy="1160019"/>
            </a:xfrm>
            <a:prstGeom prst="rect">
              <a:avLst/>
            </a:prstGeom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88045" y="1613323"/>
              <a:ext cx="1059698" cy="1758135"/>
            </a:xfrm>
            <a:prstGeom prst="rect">
              <a:avLst/>
            </a:prstGeom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396" y="1903195"/>
              <a:ext cx="1663613" cy="11783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1078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88900" y="813855"/>
            <a:ext cx="1170257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600" b="1" dirty="0">
                <a:cs typeface="+mj-cs"/>
              </a:rPr>
              <a:t>هو مجموعة من المعلومات، قد تكون نصوص أو صور أو أصوات أو فيديوهات أو برامج.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371708" y="32280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مفهوم ملف </a:t>
            </a:r>
            <a:r>
              <a:rPr lang="fr-FR" sz="3600" b="1" u="sng" dirty="0">
                <a:solidFill>
                  <a:srgbClr val="FF0000"/>
                </a:solidFill>
                <a:cs typeface="+mj-cs"/>
              </a:rPr>
              <a:t>:</a:t>
            </a:r>
            <a:r>
              <a:rPr lang="fr-FR" sz="3600" b="1" u="sng" dirty="0" smtClean="0">
                <a:solidFill>
                  <a:srgbClr val="FF0000"/>
                </a:solidFill>
                <a:cs typeface="+mj-cs"/>
              </a:rPr>
              <a:t> (Fichier)</a:t>
            </a:r>
            <a:endParaRPr lang="ar-DZ" sz="3600" b="1" u="sng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3371707" y="2140161"/>
            <a:ext cx="841976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indent="-742950" algn="r" rtl="1">
              <a:buFont typeface="+mj-lt"/>
              <a:buAutoNum type="arabicPeriod" startAt="2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أنواع الملفات </a:t>
            </a:r>
            <a:r>
              <a:rPr lang="ar-DZ" sz="3600" b="1" u="sng" dirty="0">
                <a:solidFill>
                  <a:srgbClr val="FF0000"/>
                </a:solidFill>
                <a:cs typeface="+mj-cs"/>
              </a:rPr>
              <a:t>: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65760" y="2739995"/>
            <a:ext cx="11425711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النصوص </a:t>
            </a:r>
            <a:r>
              <a:rPr lang="ar-DZ" sz="3600" b="1" dirty="0"/>
              <a:t>: تنتهي بـ </a:t>
            </a:r>
            <a:r>
              <a:rPr lang="ar-DZ" sz="3600" b="1" dirty="0" smtClean="0"/>
              <a:t>:</a:t>
            </a:r>
            <a:r>
              <a:rPr lang="fr-FR" sz="3600" b="1" dirty="0" smtClean="0"/>
              <a:t>.</a:t>
            </a:r>
            <a:r>
              <a:rPr lang="fr-FR" sz="3600" b="1" dirty="0" err="1" smtClean="0"/>
              <a:t>docx</a:t>
            </a:r>
            <a:r>
              <a:rPr lang="fr-FR" sz="3600" b="1" dirty="0" smtClean="0"/>
              <a:t> </a:t>
            </a:r>
            <a:r>
              <a:rPr lang="ar-DZ" sz="3600" b="1" dirty="0" smtClean="0"/>
              <a:t> أو</a:t>
            </a:r>
            <a:r>
              <a:rPr lang="fr-FR" sz="3600" b="1" dirty="0" smtClean="0"/>
              <a:t> .</a:t>
            </a:r>
            <a:r>
              <a:rPr lang="fr-FR" sz="3600" b="1" dirty="0" err="1" smtClean="0"/>
              <a:t>txt</a:t>
            </a:r>
            <a:r>
              <a:rPr lang="fr-FR" sz="3600" b="1" dirty="0" smtClean="0"/>
              <a:t> </a:t>
            </a:r>
            <a:r>
              <a:rPr lang="ar-DZ" sz="3600" b="1" dirty="0" smtClean="0"/>
              <a:t> </a:t>
            </a:r>
            <a:endParaRPr lang="fr-FR" sz="3600" b="1" dirty="0" smtClean="0"/>
          </a:p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الصور : تنتهي بـ : </a:t>
            </a:r>
            <a:r>
              <a:rPr lang="fr-FR" sz="3600" b="1" dirty="0" smtClean="0"/>
              <a:t> .</a:t>
            </a:r>
            <a:r>
              <a:rPr lang="fr-FR" sz="3600" b="1" dirty="0" err="1" smtClean="0"/>
              <a:t>jpg</a:t>
            </a:r>
            <a:r>
              <a:rPr lang="ar-DZ" sz="3600" b="1" dirty="0" smtClean="0"/>
              <a:t>أو </a:t>
            </a:r>
            <a:r>
              <a:rPr lang="fr-FR" sz="3600" b="1" dirty="0" smtClean="0"/>
              <a:t>.</a:t>
            </a:r>
            <a:r>
              <a:rPr lang="fr-FR" sz="3600" b="1" dirty="0" err="1" smtClean="0"/>
              <a:t>png</a:t>
            </a:r>
            <a:endParaRPr lang="fr-FR" sz="3600" b="1" dirty="0" smtClean="0"/>
          </a:p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الأصوات </a:t>
            </a:r>
            <a:r>
              <a:rPr lang="ar-DZ" sz="3600" b="1" dirty="0"/>
              <a:t>: تنتهي بـ : </a:t>
            </a:r>
            <a:r>
              <a:rPr lang="fr-FR" sz="3600" b="1" dirty="0" smtClean="0"/>
              <a:t>.mp3</a:t>
            </a:r>
          </a:p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الفيديو </a:t>
            </a:r>
            <a:r>
              <a:rPr lang="ar-DZ" sz="3600" b="1" dirty="0"/>
              <a:t>: تنتهي بـ </a:t>
            </a:r>
            <a:r>
              <a:rPr lang="ar-DZ" sz="3600" b="1" dirty="0" smtClean="0"/>
              <a:t>:</a:t>
            </a:r>
            <a:r>
              <a:rPr lang="fr-FR" sz="3600" b="1" dirty="0" smtClean="0"/>
              <a:t>.mp4 </a:t>
            </a:r>
            <a:endParaRPr lang="fr-FR" sz="3600" b="1" dirty="0"/>
          </a:p>
          <a:p>
            <a:pPr marL="1028700" lvl="1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البرامج </a:t>
            </a:r>
            <a:r>
              <a:rPr lang="ar-DZ" sz="3600" b="1" dirty="0"/>
              <a:t>: تنتهي بـ : </a:t>
            </a:r>
            <a:r>
              <a:rPr lang="fr-FR" sz="3600" b="1" dirty="0"/>
              <a:t>.</a:t>
            </a:r>
            <a:r>
              <a:rPr lang="fr-FR" sz="3600" b="1" dirty="0" err="1" smtClean="0"/>
              <a:t>exe</a:t>
            </a:r>
            <a:endParaRPr lang="fr-FR" sz="3600" b="1" dirty="0" smtClean="0"/>
          </a:p>
          <a:p>
            <a:pPr algn="r" rtl="1"/>
            <a:endParaRPr lang="fr-FR" sz="3600" b="1" dirty="0"/>
          </a:p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DZ" sz="3600" b="1" u="sng" dirty="0" smtClean="0">
                <a:solidFill>
                  <a:srgbClr val="00B050"/>
                </a:solidFill>
              </a:rPr>
              <a:t>أمثلة :</a:t>
            </a:r>
            <a:endParaRPr lang="fr-FR" sz="2800" b="1" u="sng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244" y="872544"/>
            <a:ext cx="5450156" cy="466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033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75781" y="36812"/>
            <a:ext cx="11511419" cy="689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</a:t>
            </a:r>
            <a:r>
              <a:rPr lang="ar-DZ" sz="3600" b="1" u="sng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03 :</a:t>
            </a:r>
            <a:endParaRPr lang="fr-FR" sz="3600" dirty="0"/>
          </a:p>
        </p:txBody>
      </p:sp>
      <p:sp>
        <p:nvSpPr>
          <p:cNvPr id="19" name="ZoneTexte 18"/>
          <p:cNvSpPr txBox="1"/>
          <p:nvPr/>
        </p:nvSpPr>
        <p:spPr>
          <a:xfrm>
            <a:off x="545155" y="1021575"/>
            <a:ext cx="11348581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SA" sz="3600" dirty="0"/>
              <a:t>كيف نسمي الحافظة ؟ </a:t>
            </a:r>
            <a:endParaRPr lang="ar-DZ" sz="3600" dirty="0"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6562364" y="1021575"/>
            <a:ext cx="130489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b="1" dirty="0" smtClean="0">
                <a:solidFill>
                  <a:srgbClr val="FF0000"/>
                </a:solidFill>
                <a:cs typeface="+mj-cs"/>
              </a:rPr>
              <a:t>المجلد</a:t>
            </a:r>
            <a:endParaRPr lang="ar-DZ" sz="3600" b="1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8619" y="1963570"/>
            <a:ext cx="11348581" cy="452431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571500" lvl="0" indent="-5715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SA" sz="3600" dirty="0"/>
              <a:t>ضع المفاهيم في المكان المناسب لتشكل مفهوما للمجلد </a:t>
            </a:r>
            <a:r>
              <a:rPr lang="ar-SA" sz="3600" dirty="0" smtClean="0"/>
              <a:t>:</a:t>
            </a:r>
            <a:endParaRPr lang="fr-FR" sz="3600" dirty="0"/>
          </a:p>
          <a:p>
            <a:pPr algn="r" rtl="1"/>
            <a:r>
              <a:rPr lang="ar-SA" sz="3600" dirty="0">
                <a:solidFill>
                  <a:srgbClr val="0070C0"/>
                </a:solidFill>
              </a:rPr>
              <a:t>مساحة</a:t>
            </a:r>
            <a:r>
              <a:rPr lang="ar-SA" sz="3600" dirty="0"/>
              <a:t> ــ </a:t>
            </a:r>
            <a:r>
              <a:rPr lang="fr-FR" sz="3600" dirty="0">
                <a:solidFill>
                  <a:srgbClr val="0070C0"/>
                </a:solidFill>
              </a:rPr>
              <a:t>Dossier</a:t>
            </a:r>
            <a:r>
              <a:rPr lang="ar-SA" sz="3600" dirty="0"/>
              <a:t> ـــ </a:t>
            </a:r>
            <a:r>
              <a:rPr lang="ar-DZ" sz="3600" dirty="0">
                <a:solidFill>
                  <a:srgbClr val="0070C0"/>
                </a:solidFill>
              </a:rPr>
              <a:t>الملفات</a:t>
            </a:r>
            <a:r>
              <a:rPr lang="ar-SA" sz="3600" dirty="0"/>
              <a:t> ــ </a:t>
            </a:r>
            <a:r>
              <a:rPr lang="ar-SA" sz="3600" dirty="0">
                <a:solidFill>
                  <a:srgbClr val="0070C0"/>
                </a:solidFill>
              </a:rPr>
              <a:t>المجلدات </a:t>
            </a:r>
            <a:r>
              <a:rPr lang="ar-SA" sz="3600" dirty="0" smtClean="0">
                <a:solidFill>
                  <a:srgbClr val="0070C0"/>
                </a:solidFill>
              </a:rPr>
              <a:t>الأخرى</a:t>
            </a:r>
            <a:endParaRPr lang="ar-DZ" sz="3600" dirty="0">
              <a:solidFill>
                <a:srgbClr val="0070C0"/>
              </a:solidFill>
            </a:endParaRPr>
          </a:p>
          <a:p>
            <a:pPr algn="r" rtl="1">
              <a:lnSpc>
                <a:spcPct val="150000"/>
              </a:lnSpc>
            </a:pPr>
            <a:r>
              <a:rPr lang="ar-SA" sz="3600" dirty="0" smtClean="0"/>
              <a:t>المجلد</a:t>
            </a:r>
            <a:r>
              <a:rPr lang="ar-DZ" sz="3600" dirty="0" smtClean="0"/>
              <a:t> </a:t>
            </a:r>
            <a:r>
              <a:rPr lang="ar-SA" sz="3600" dirty="0" smtClean="0"/>
              <a:t>(.............) </a:t>
            </a:r>
            <a:r>
              <a:rPr lang="ar-SA" sz="3600" dirty="0"/>
              <a:t>هو .............. لجمع ............. و .................</a:t>
            </a:r>
            <a:endParaRPr lang="fr-FR" sz="3600" dirty="0"/>
          </a:p>
          <a:p>
            <a:pPr algn="r" rtl="1"/>
            <a:r>
              <a:rPr lang="ar-SA" sz="3600" dirty="0"/>
              <a:t> </a:t>
            </a:r>
            <a:endParaRPr lang="fr-FR" sz="3600" dirty="0"/>
          </a:p>
          <a:p>
            <a:pPr marL="571500" lvl="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هل يمكن وضع ملف داخل مجلد ؟ </a:t>
            </a:r>
            <a:endParaRPr lang="fr-FR" sz="3600" dirty="0"/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SA" sz="3600" dirty="0"/>
              <a:t>و العكس </a:t>
            </a:r>
            <a:r>
              <a:rPr lang="ar-SA" sz="3600" dirty="0" smtClean="0"/>
              <a:t>؟</a:t>
            </a:r>
            <a:endParaRPr lang="ar-DZ" sz="3600" dirty="0" smtClean="0"/>
          </a:p>
          <a:p>
            <a:pPr algn="r" rtl="1"/>
            <a:endParaRPr lang="ar-DZ" sz="3600" dirty="0" smtClean="0"/>
          </a:p>
        </p:txBody>
      </p:sp>
      <p:sp>
        <p:nvSpPr>
          <p:cNvPr id="20" name="ZoneTexte 19"/>
          <p:cNvSpPr txBox="1"/>
          <p:nvPr/>
        </p:nvSpPr>
        <p:spPr>
          <a:xfrm>
            <a:off x="8798660" y="3549742"/>
            <a:ext cx="208437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fr-FR" sz="3600" dirty="0" smtClean="0">
                <a:solidFill>
                  <a:srgbClr val="FF0000"/>
                </a:solidFill>
                <a:cs typeface="+mj-cs"/>
              </a:rPr>
              <a:t>(Dossier)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413217" y="3549743"/>
            <a:ext cx="188665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dirty="0" smtClean="0">
                <a:solidFill>
                  <a:srgbClr val="FF0000"/>
                </a:solidFill>
                <a:cs typeface="+mj-cs"/>
              </a:rPr>
              <a:t>مساحة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694906" y="3549741"/>
            <a:ext cx="278101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dirty="0" smtClean="0">
                <a:solidFill>
                  <a:srgbClr val="FF0000"/>
                </a:solidFill>
                <a:cs typeface="+mj-cs"/>
              </a:rPr>
              <a:t>المجلدات الأخرى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25" name="ZoneTexte 24"/>
          <p:cNvSpPr txBox="1"/>
          <p:nvPr/>
        </p:nvSpPr>
        <p:spPr>
          <a:xfrm>
            <a:off x="3759201" y="3549741"/>
            <a:ext cx="175965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ctr" rtl="1"/>
            <a:r>
              <a:rPr lang="ar-DZ" sz="3600" dirty="0" smtClean="0">
                <a:solidFill>
                  <a:srgbClr val="FF0000"/>
                </a:solidFill>
                <a:cs typeface="+mj-cs"/>
              </a:rPr>
              <a:t>الملفات</a:t>
            </a:r>
            <a:endParaRPr lang="ar-DZ" sz="36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106060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  <p:bldP spid="21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526094" y="364712"/>
            <a:ext cx="1126537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742950" lvl="0" indent="-742950" algn="r" rtl="1">
              <a:buFont typeface="+mj-lt"/>
              <a:buAutoNum type="arabicPeriod" startAt="3"/>
            </a:pPr>
            <a:r>
              <a:rPr lang="ar-DZ" sz="3600" b="1" u="sng" dirty="0" smtClean="0">
                <a:solidFill>
                  <a:srgbClr val="FF0000"/>
                </a:solidFill>
                <a:cs typeface="+mj-cs"/>
              </a:rPr>
              <a:t>مفهوم المجلد </a:t>
            </a:r>
            <a:r>
              <a:rPr lang="fr-FR" sz="3600" b="1" u="sng" dirty="0" smtClean="0">
                <a:solidFill>
                  <a:srgbClr val="FF0000"/>
                </a:solidFill>
                <a:cs typeface="+mj-cs"/>
              </a:rPr>
              <a:t>: (Dossier)</a:t>
            </a:r>
            <a:endParaRPr lang="ar-DZ" sz="3600" b="1" u="sng" dirty="0">
              <a:solidFill>
                <a:srgbClr val="0070C0"/>
              </a:solidFill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35463" y="3828534"/>
            <a:ext cx="86565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600" b="1" dirty="0">
                <a:cs typeface="+mj-cs"/>
              </a:rPr>
              <a:t> </a:t>
            </a:r>
            <a:r>
              <a:rPr lang="ar-DZ" sz="3600" b="1" u="sng" dirty="0">
                <a:solidFill>
                  <a:srgbClr val="FF0000"/>
                </a:solidFill>
                <a:cs typeface="+mj-cs"/>
              </a:rPr>
              <a:t>ملاحظة :</a:t>
            </a:r>
            <a:r>
              <a:rPr lang="ar-DZ" sz="3600" b="1" dirty="0">
                <a:solidFill>
                  <a:srgbClr val="FF0000"/>
                </a:solidFill>
                <a:cs typeface="+mj-cs"/>
              </a:rPr>
              <a:t> </a:t>
            </a:r>
            <a:r>
              <a:rPr lang="ar-DZ" sz="3600" b="1" dirty="0">
                <a:cs typeface="+mj-cs"/>
              </a:rPr>
              <a:t>يمكن وضع ملف داخل مجلد، و لا يمكن العكس.</a:t>
            </a:r>
            <a:endParaRPr lang="fr-FR" sz="3600" b="1" dirty="0">
              <a:cs typeface="+mj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1943" y="1057210"/>
            <a:ext cx="7394973" cy="655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</a:pPr>
            <a:r>
              <a:rPr lang="ar-DZ" sz="3600" b="1" dirty="0" smtClean="0"/>
              <a:t>هو </a:t>
            </a:r>
            <a:r>
              <a:rPr lang="ar-DZ" sz="3600" b="1" dirty="0"/>
              <a:t>مساحة لجمع الملفات و المجلدات الأخرى.</a:t>
            </a:r>
            <a:endParaRPr lang="fr-FR" sz="2800" b="1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213" y="1901134"/>
            <a:ext cx="1524170" cy="121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5954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587634"/>
              </p:ext>
            </p:extLst>
          </p:nvPr>
        </p:nvGraphicFramePr>
        <p:xfrm>
          <a:off x="315399" y="3088480"/>
          <a:ext cx="11518901" cy="2982120"/>
        </p:xfrm>
        <a:graphic>
          <a:graphicData uri="http://schemas.openxmlformats.org/drawingml/2006/table">
            <a:tbl>
              <a:tblPr rtl="1" firstRow="1" firstCol="1" bandRow="1">
                <a:effectLst/>
                <a:tableStyleId>{2D5ABB26-0587-4C30-8999-92F81FD0307C}</a:tableStyleId>
              </a:tblPr>
              <a:tblGrid>
                <a:gridCol w="2302809"/>
                <a:gridCol w="2304023"/>
                <a:gridCol w="2224718"/>
                <a:gridCol w="2438400"/>
                <a:gridCol w="2248951"/>
              </a:tblGrid>
              <a:tr h="554317"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ar-DZ" sz="3200" b="1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نص</a:t>
                      </a: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ar-DZ" sz="3200" b="1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صورة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ar-DZ" sz="3200" b="1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صوت</a:t>
                      </a: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ar-DZ" sz="3200" b="1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فيديو</a:t>
                      </a:r>
                      <a:endParaRPr lang="fr-FR" sz="32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ar-DZ" sz="3200" b="1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برنامج</a:t>
                      </a: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2427803">
                <a:tc>
                  <a:txBody>
                    <a:bodyPr/>
                    <a:lstStyle/>
                    <a:p>
                      <a:pPr marL="342900" indent="-3429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 smtClean="0">
                          <a:cs typeface="+mj-cs"/>
                        </a:rPr>
                        <a:t>.doc</a:t>
                      </a:r>
                      <a:r>
                        <a:rPr lang="fr-FR" sz="2400" b="1" dirty="0" smtClean="0">
                          <a:cs typeface="+mj-cs"/>
                        </a:rPr>
                        <a:t>x</a:t>
                      </a:r>
                      <a:r>
                        <a:rPr lang="ar-SA" sz="2400" b="1" dirty="0" smtClean="0">
                          <a:cs typeface="+mj-cs"/>
                        </a:rPr>
                        <a:t>فرض </a:t>
                      </a:r>
                      <a:endParaRPr lang="ar-DZ" sz="2400" b="1" dirty="0" smtClean="0">
                        <a:cs typeface="+mj-cs"/>
                      </a:endParaRP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 smtClean="0">
                          <a:cs typeface="+mj-cs"/>
                        </a:rPr>
                        <a:t>.txt</a:t>
                      </a:r>
                      <a:r>
                        <a:rPr lang="ar-SA" sz="2400" b="1" dirty="0" smtClean="0">
                          <a:cs typeface="+mj-cs"/>
                        </a:rPr>
                        <a:t>النظافة</a:t>
                      </a:r>
                      <a:endParaRPr lang="fr-F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 smtClean="0">
                          <a:cs typeface="+mj-cs"/>
                        </a:rPr>
                        <a:t>jpg</a:t>
                      </a:r>
                      <a:r>
                        <a:rPr lang="ar-SA" sz="2400" b="1" dirty="0" smtClean="0">
                          <a:cs typeface="+mj-cs"/>
                        </a:rPr>
                        <a:t>.بحر</a:t>
                      </a:r>
                      <a:endParaRPr lang="ar-DZ" sz="2400" b="1" dirty="0" smtClean="0">
                        <a:cs typeface="+mj-cs"/>
                      </a:endParaRP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 smtClean="0">
                          <a:cs typeface="+mj-cs"/>
                        </a:rPr>
                        <a:t>.jpg</a:t>
                      </a:r>
                      <a:r>
                        <a:rPr lang="ar-SA" sz="2400" b="1" dirty="0" smtClean="0">
                          <a:cs typeface="+mj-cs"/>
                        </a:rPr>
                        <a:t>بجاية  </a:t>
                      </a:r>
                      <a:r>
                        <a:rPr lang="ar-DZ" sz="2400" b="1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 </a:t>
                      </a:r>
                      <a:endParaRPr lang="ar-DZ" sz="2400" b="1" dirty="0" smtClean="0">
                        <a:solidFill>
                          <a:schemeClr val="tx1"/>
                        </a:solidFill>
                        <a:effectLst/>
                        <a:cs typeface="+mj-cs"/>
                      </a:endParaRP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 smtClean="0">
                          <a:cs typeface="+mj-cs"/>
                        </a:rPr>
                        <a:t>.jpg</a:t>
                      </a:r>
                      <a:r>
                        <a:rPr lang="ar-SA" sz="2400" b="1" dirty="0" smtClean="0">
                          <a:cs typeface="+mj-cs"/>
                        </a:rPr>
                        <a:t>قط </a:t>
                      </a:r>
                      <a:endParaRPr lang="ar-DZ" sz="2400" b="1" dirty="0" smtClean="0">
                        <a:cs typeface="+mj-cs"/>
                      </a:endParaRP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 smtClean="0">
                          <a:cs typeface="+mj-cs"/>
                        </a:rPr>
                        <a:t>.</a:t>
                      </a:r>
                      <a:r>
                        <a:rPr lang="en-US" sz="2400" b="1" dirty="0" err="1" smtClean="0">
                          <a:cs typeface="+mj-cs"/>
                        </a:rPr>
                        <a:t>png</a:t>
                      </a:r>
                      <a:r>
                        <a:rPr lang="ar-SA" sz="2400" b="1" dirty="0" smtClean="0">
                          <a:cs typeface="+mj-cs"/>
                        </a:rPr>
                        <a:t>جبال </a:t>
                      </a:r>
                      <a:endParaRPr lang="fr-F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 smtClean="0">
                          <a:cs typeface="+mj-cs"/>
                        </a:rPr>
                        <a:t>.mp3</a:t>
                      </a:r>
                      <a:r>
                        <a:rPr lang="ar-SA" sz="2400" b="1" dirty="0" smtClean="0">
                          <a:cs typeface="+mj-cs"/>
                        </a:rPr>
                        <a:t>قرآن</a:t>
                      </a:r>
                      <a:endParaRPr lang="ar-DZ" sz="2400" b="1" dirty="0" smtClean="0">
                        <a:cs typeface="+mj-cs"/>
                      </a:endParaRP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 smtClean="0">
                          <a:cs typeface="+mj-cs"/>
                        </a:rPr>
                        <a:t>.mp3</a:t>
                      </a:r>
                      <a:r>
                        <a:rPr lang="ar-SA" sz="2400" b="1" dirty="0" err="1" smtClean="0">
                          <a:cs typeface="+mj-cs"/>
                        </a:rPr>
                        <a:t>اديراسندو</a:t>
                      </a:r>
                      <a:endParaRPr lang="fr-F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 smtClean="0">
                          <a:cs typeface="+mj-cs"/>
                        </a:rPr>
                        <a:t>.mp4</a:t>
                      </a:r>
                      <a:r>
                        <a:rPr lang="ar-SA" sz="2400" b="1" dirty="0" smtClean="0">
                          <a:cs typeface="+mj-cs"/>
                        </a:rPr>
                        <a:t>توم وجيري</a:t>
                      </a:r>
                      <a:endParaRPr lang="fr-FR" sz="2400" b="1" dirty="0">
                        <a:cs typeface="+mj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 algn="r" rtl="1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DZ" sz="2400" b="1" dirty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 </a:t>
                      </a:r>
                      <a:r>
                        <a:rPr lang="fr-FR" sz="2400" b="1" dirty="0" smtClean="0">
                          <a:solidFill>
                            <a:schemeClr val="tx1"/>
                          </a:solidFill>
                          <a:effectLst/>
                          <a:cs typeface="+mj-cs"/>
                        </a:rPr>
                        <a:t>.</a:t>
                      </a:r>
                      <a:r>
                        <a:rPr lang="en-US" sz="2400" b="1" dirty="0" smtClean="0">
                          <a:cs typeface="+mj-cs"/>
                        </a:rPr>
                        <a:t>exe</a:t>
                      </a:r>
                      <a:r>
                        <a:rPr lang="ar-SA" sz="2400" b="1" dirty="0" smtClean="0">
                          <a:cs typeface="+mj-cs"/>
                        </a:rPr>
                        <a:t>لعبة</a:t>
                      </a:r>
                      <a:endParaRPr lang="fr-FR" sz="24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3471350" y="135676"/>
            <a:ext cx="836295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4400" b="1" u="sng" dirty="0" smtClean="0">
                <a:solidFill>
                  <a:srgbClr val="FF0000"/>
                </a:solidFill>
              </a:rPr>
              <a:t>تدريب :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15900" y="701917"/>
            <a:ext cx="11618400" cy="206210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lvl="0" indent="-457200" algn="r" rtl="1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ar-SA" sz="3200" dirty="0"/>
              <a:t>قم بتصنيف الملفات التالية حسب نوعها في الجدول التالي </a:t>
            </a:r>
            <a:r>
              <a:rPr lang="ar-SA" sz="3200" dirty="0" smtClean="0"/>
              <a:t>:</a:t>
            </a:r>
            <a:endParaRPr lang="fr-FR" sz="3200" dirty="0"/>
          </a:p>
          <a:p>
            <a:pPr algn="r" rtl="1"/>
            <a:r>
              <a:rPr lang="en-US" sz="3200" dirty="0"/>
              <a:t>.mp3 </a:t>
            </a:r>
            <a:r>
              <a:rPr lang="ar-SA" sz="3200" dirty="0"/>
              <a:t>قرآن – </a:t>
            </a:r>
            <a:r>
              <a:rPr lang="en-US" sz="3200" dirty="0"/>
              <a:t>jpg</a:t>
            </a:r>
            <a:r>
              <a:rPr lang="ar-SA" sz="3200" dirty="0"/>
              <a:t>.بحر – </a:t>
            </a:r>
            <a:r>
              <a:rPr lang="en-US" sz="3200" dirty="0"/>
              <a:t>.exe </a:t>
            </a:r>
            <a:r>
              <a:rPr lang="ar-SA" sz="3200" dirty="0"/>
              <a:t>لعبة –</a:t>
            </a:r>
            <a:r>
              <a:rPr lang="en-US" sz="3200" dirty="0"/>
              <a:t>.mp3 </a:t>
            </a:r>
            <a:r>
              <a:rPr lang="ar-SA" sz="3200" dirty="0" err="1"/>
              <a:t>اديراسندو</a:t>
            </a:r>
            <a:r>
              <a:rPr lang="ar-SA" sz="3200" dirty="0"/>
              <a:t>  – </a:t>
            </a:r>
            <a:r>
              <a:rPr lang="en-US" sz="3200" dirty="0"/>
              <a:t>.jpg </a:t>
            </a:r>
            <a:r>
              <a:rPr lang="ar-SA" sz="3200" dirty="0"/>
              <a:t>بجاية – </a:t>
            </a:r>
            <a:r>
              <a:rPr lang="en-US" sz="3200" dirty="0"/>
              <a:t>.</a:t>
            </a:r>
            <a:r>
              <a:rPr lang="en-US" sz="3200" dirty="0" err="1"/>
              <a:t>docx</a:t>
            </a:r>
            <a:r>
              <a:rPr lang="ar-SA" sz="3200" dirty="0"/>
              <a:t>فرض – </a:t>
            </a:r>
            <a:r>
              <a:rPr lang="en-US" sz="3200" dirty="0"/>
              <a:t>.jpg </a:t>
            </a:r>
            <a:r>
              <a:rPr lang="ar-SA" sz="3200" dirty="0"/>
              <a:t>قط – </a:t>
            </a:r>
            <a:r>
              <a:rPr lang="en-US" sz="3200" dirty="0"/>
              <a:t>.txt</a:t>
            </a:r>
            <a:r>
              <a:rPr lang="ar-SA" sz="3200" dirty="0"/>
              <a:t>النظافة – </a:t>
            </a:r>
            <a:r>
              <a:rPr lang="en-US" sz="3200" dirty="0"/>
              <a:t>.</a:t>
            </a:r>
            <a:r>
              <a:rPr lang="en-US" sz="3200" dirty="0" err="1"/>
              <a:t>png</a:t>
            </a:r>
            <a:r>
              <a:rPr lang="en-US" sz="3200" dirty="0"/>
              <a:t> </a:t>
            </a:r>
            <a:r>
              <a:rPr lang="ar-SA" sz="3200" dirty="0"/>
              <a:t>جبال  – </a:t>
            </a:r>
            <a:r>
              <a:rPr lang="en-US" sz="3200" dirty="0"/>
              <a:t>.mp4 </a:t>
            </a:r>
            <a:r>
              <a:rPr lang="ar-SA" sz="3200" dirty="0"/>
              <a:t>توم وجيري</a:t>
            </a:r>
            <a:endParaRPr lang="fr-FR" sz="3200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265474"/>
              </p:ext>
            </p:extLst>
          </p:nvPr>
        </p:nvGraphicFramePr>
        <p:xfrm>
          <a:off x="315399" y="3647281"/>
          <a:ext cx="11518901" cy="2438400"/>
        </p:xfrm>
        <a:graphic>
          <a:graphicData uri="http://schemas.openxmlformats.org/drawingml/2006/table">
            <a:tbl>
              <a:tblPr rtl="1" firstRow="1" firstCol="1" bandRow="1">
                <a:effectLst/>
                <a:tableStyleId>{2D5ABB26-0587-4C30-8999-92F81FD0307C}</a:tableStyleId>
              </a:tblPr>
              <a:tblGrid>
                <a:gridCol w="2302809"/>
                <a:gridCol w="2304023"/>
                <a:gridCol w="2224718"/>
                <a:gridCol w="2438400"/>
                <a:gridCol w="2248951"/>
              </a:tblGrid>
              <a:tr h="2194719"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fr-FR" sz="32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fr-FR" sz="32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fr-FR" sz="32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fr-FR" sz="32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fr-FR" sz="3200" b="1" dirty="0" smtClean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fr-FR" sz="3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+mj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209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1631</TotalTime>
  <Words>383</Words>
  <Application>Microsoft Office PowerPoint</Application>
  <PresentationFormat>Grand écran</PresentationFormat>
  <Paragraphs>72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424</cp:revision>
  <dcterms:created xsi:type="dcterms:W3CDTF">2024-02-06T22:26:16Z</dcterms:created>
  <dcterms:modified xsi:type="dcterms:W3CDTF">2025-02-08T11:24:51Z</dcterms:modified>
</cp:coreProperties>
</file>