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9" r:id="rId4"/>
    <p:sldId id="275" r:id="rId5"/>
    <p:sldId id="276" r:id="rId6"/>
    <p:sldId id="268" r:id="rId7"/>
    <p:sldId id="277" r:id="rId8"/>
    <p:sldId id="274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09ED0-CAD5-44E1-91E8-3616676F7223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C633B-D051-4BE3-A8CB-7736F551B5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774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55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946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8293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38053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6716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04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23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12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3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9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31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2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88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33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02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80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4F739-B7D4-4EFD-BF14-44542778AB9F}" type="datetimeFigureOut">
              <a:rPr lang="fr-FR" smtClean="0"/>
              <a:t>04/02/2025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91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5762" y="401707"/>
            <a:ext cx="8524047" cy="9417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48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تغذية </a:t>
            </a:r>
            <a:r>
              <a:rPr lang="ar-DZ" sz="48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راجعة : </a:t>
            </a:r>
            <a:endParaRPr lang="fr-FR" sz="4800" b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1305" y="1688515"/>
            <a:ext cx="11460645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r" rtl="1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ar-SA" sz="3600" b="1" dirty="0">
                <a:cs typeface="+mj-cs"/>
              </a:rPr>
              <a:t>ماذا نقصد بترتيب الأشكال </a:t>
            </a:r>
            <a:r>
              <a:rPr lang="ar-SA" sz="3600" b="1" dirty="0" smtClean="0">
                <a:cs typeface="+mj-cs"/>
              </a:rPr>
              <a:t>؟</a:t>
            </a:r>
            <a:endParaRPr lang="ar-SA" sz="3600" b="1" dirty="0">
              <a:cs typeface="+mj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1305" y="2458539"/>
            <a:ext cx="114606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r" rtl="1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ar-DZ" sz="36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j-cs"/>
              </a:rPr>
              <a:t>هو تقدم أو تأخر شكل عن شكل آخر.</a:t>
            </a:r>
            <a:endParaRPr lang="ar-DZ" sz="3600" b="1" dirty="0">
              <a:solidFill>
                <a:srgbClr val="FF0000"/>
              </a:solidFill>
              <a:latin typeface="Arial" panose="020B0604020202020204" pitchFamily="34" charset="0"/>
              <a:cs typeface="+mj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1305" y="3551728"/>
            <a:ext cx="114606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v"/>
            </a:pPr>
            <a:r>
              <a:rPr lang="ar-SA" sz="3600" b="1" dirty="0">
                <a:ea typeface="Calibri" panose="020F0502020204030204" pitchFamily="34" charset="0"/>
                <a:cs typeface="+mj-cs"/>
              </a:rPr>
              <a:t>ما الفرق بين </a:t>
            </a:r>
            <a:r>
              <a:rPr lang="fr-FR" sz="3600" b="1" dirty="0"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Avancer</a:t>
            </a:r>
            <a:r>
              <a:rPr lang="ar-DZ" sz="3600" b="1" dirty="0">
                <a:ea typeface="Calibri" panose="020F0502020204030204" pitchFamily="34" charset="0"/>
                <a:cs typeface="+mj-cs"/>
              </a:rPr>
              <a:t> و </a:t>
            </a:r>
            <a:r>
              <a:rPr lang="fr-FR" sz="3600" b="1" dirty="0"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Mettre au premier plan</a:t>
            </a:r>
            <a:r>
              <a:rPr lang="ar-DZ" sz="3600" b="1" dirty="0">
                <a:ea typeface="Calibri" panose="020F0502020204030204" pitchFamily="34" charset="0"/>
                <a:cs typeface="+mj-cs"/>
              </a:rPr>
              <a:t> ؟</a:t>
            </a:r>
            <a:endParaRPr lang="ar-DZ" sz="3600" b="1" dirty="0">
              <a:cs typeface="+mj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1306" y="4238653"/>
            <a:ext cx="11460644" cy="12228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3200" b="1" dirty="0" smtClean="0">
                <a:solidFill>
                  <a:srgbClr val="FF0000"/>
                </a:solidFill>
                <a:cs typeface="+mj-cs"/>
              </a:rPr>
              <a:t>Avancer</a:t>
            </a:r>
            <a:r>
              <a:rPr lang="ar-DZ" sz="3200" b="1" dirty="0" smtClean="0">
                <a:solidFill>
                  <a:srgbClr val="FF0000"/>
                </a:solidFill>
                <a:cs typeface="+mj-cs"/>
              </a:rPr>
              <a:t> </a:t>
            </a:r>
            <a:r>
              <a:rPr lang="ar-DZ" sz="3200" b="1" dirty="0">
                <a:solidFill>
                  <a:srgbClr val="FF0000"/>
                </a:solidFill>
                <a:cs typeface="+mj-cs"/>
              </a:rPr>
              <a:t>:</a:t>
            </a:r>
            <a:r>
              <a:rPr lang="ar-SA" sz="3200" b="1" dirty="0">
                <a:solidFill>
                  <a:srgbClr val="FF0000"/>
                </a:solidFill>
                <a:cs typeface="+mj-cs"/>
              </a:rPr>
              <a:t> تقديم الشكل إلى الأمام بخطوة واحدة</a:t>
            </a:r>
            <a:endParaRPr lang="en-US" sz="3200" b="1" dirty="0">
              <a:solidFill>
                <a:srgbClr val="FF0000"/>
              </a:solidFill>
              <a:cs typeface="+mj-cs"/>
            </a:endParaRPr>
          </a:p>
          <a:p>
            <a:pPr marL="800100" lvl="1" indent="-342900" algn="r" rtl="1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fr-FR" sz="3200" b="1" dirty="0">
                <a:solidFill>
                  <a:srgbClr val="FF0000"/>
                </a:solidFill>
                <a:cs typeface="+mj-cs"/>
              </a:rPr>
              <a:t>Mettre au premier plan</a:t>
            </a:r>
            <a:r>
              <a:rPr lang="ar-SA" sz="3200" b="1" dirty="0">
                <a:solidFill>
                  <a:srgbClr val="FF0000"/>
                </a:solidFill>
                <a:cs typeface="+mj-cs"/>
              </a:rPr>
              <a:t> </a:t>
            </a:r>
            <a:r>
              <a:rPr lang="ar-DZ" sz="3200" b="1" dirty="0" smtClean="0">
                <a:solidFill>
                  <a:srgbClr val="FF0000"/>
                </a:solidFill>
                <a:cs typeface="+mj-cs"/>
              </a:rPr>
              <a:t>: </a:t>
            </a:r>
            <a:r>
              <a:rPr lang="ar-SA" sz="3200" b="1" dirty="0">
                <a:solidFill>
                  <a:srgbClr val="FF0000"/>
                </a:solidFill>
                <a:cs typeface="+mj-cs"/>
              </a:rPr>
              <a:t>تقديم الشكل كليا إلى الأمام (المرتبة الأولى</a:t>
            </a:r>
            <a:r>
              <a:rPr lang="ar-SA" sz="3200" b="1" dirty="0" smtClean="0">
                <a:solidFill>
                  <a:srgbClr val="FF0000"/>
                </a:solidFill>
                <a:cs typeface="+mj-cs"/>
              </a:rPr>
              <a:t>)</a:t>
            </a:r>
            <a:endParaRPr lang="en-US" sz="3200" b="1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84584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52066"/>
            <a:ext cx="12191999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الوضعية </a:t>
            </a:r>
            <a:r>
              <a:rPr lang="ar-DZ" sz="4000" b="1" u="sng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الإنطلاقية</a:t>
            </a:r>
            <a:r>
              <a:rPr lang="ar-DZ" sz="4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6007" y="1766096"/>
            <a:ext cx="11879984" cy="1934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DZ" sz="3600" b="1" dirty="0">
                <a:cs typeface="+mj-cs"/>
              </a:rPr>
              <a:t>يقوم تلميذ بواسطة جهاز العرض محاولة تكبير علم الجزائر المتكون من أربعة أشكال.</a:t>
            </a:r>
            <a:endParaRPr lang="en-US" sz="3600" b="1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  <a:p>
            <a:pPr marL="571500" lvl="0" indent="-571500" algn="r" rtl="1">
              <a:spcAft>
                <a:spcPts val="1000"/>
              </a:spcAft>
              <a:buFont typeface="Wingdings" panose="05000000000000000000" pitchFamily="2" charset="2"/>
              <a:buChar char="v"/>
            </a:pPr>
            <a:r>
              <a:rPr lang="ar-DZ" sz="36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ما </a:t>
            </a:r>
            <a:r>
              <a:rPr lang="ar-DZ" sz="3600" b="1" dirty="0"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المشكل المصادف </a:t>
            </a:r>
            <a:r>
              <a:rPr lang="ar-DZ" sz="3600" b="1" dirty="0" smtClean="0">
                <a:latin typeface="Calibri" panose="020F0502020204030204" pitchFamily="34" charset="0"/>
                <a:ea typeface="Times New Roman" panose="02020603050405020304" pitchFamily="18" charset="0"/>
                <a:cs typeface="+mj-cs"/>
              </a:rPr>
              <a:t>؟ </a:t>
            </a:r>
            <a:endParaRPr lang="ar-DZ" sz="3600" b="1" dirty="0">
              <a:latin typeface="Calibri" panose="020F0502020204030204" pitchFamily="34" charset="0"/>
              <a:ea typeface="Times New Roman" panose="02020603050405020304" pitchFamily="18" charset="0"/>
              <a:cs typeface="+mj-cs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56008" y="3700600"/>
            <a:ext cx="1163421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ü"/>
            </a:pPr>
            <a:r>
              <a:rPr lang="ar-DZ" sz="3600" b="1" dirty="0" smtClean="0">
                <a:solidFill>
                  <a:srgbClr val="00B0F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عدم القدرة علي تكبير الأشكال الربعة في نفس الوقت</a:t>
            </a:r>
            <a:endParaRPr lang="ar-DZ" sz="3600" b="1" dirty="0">
              <a:solidFill>
                <a:srgbClr val="00B0F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839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96" y="2684"/>
            <a:ext cx="12182504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النشاط 01 </a:t>
            </a:r>
            <a:r>
              <a:rPr lang="ar-DZ" sz="4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391" y="914073"/>
            <a:ext cx="11966713" cy="1248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DZ" sz="3200" b="1" dirty="0">
                <a:cs typeface="+mj-cs"/>
              </a:rPr>
              <a:t>قم بفتح "علم الجزائر" الذي أنشأته في الحصص الماضية</a:t>
            </a:r>
            <a:endParaRPr lang="en-US" sz="3200" b="1" dirty="0">
              <a:cs typeface="+mj-cs"/>
            </a:endParaRPr>
          </a:p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DZ" sz="3200" b="1" dirty="0">
                <a:cs typeface="+mj-cs"/>
              </a:rPr>
              <a:t>اعتمادا على الوثيقة أدناه، أوجد اسم العملية الواجب القيام بها أولا قبل عملية </a:t>
            </a:r>
            <a:r>
              <a:rPr lang="ar-DZ" sz="3200" b="1" dirty="0" smtClean="0">
                <a:cs typeface="+mj-cs"/>
              </a:rPr>
              <a:t>التكبير؟</a:t>
            </a:r>
            <a:endParaRPr lang="ar-DZ" sz="3200" b="1" dirty="0">
              <a:latin typeface="Calibri" panose="020F0502020204030204" pitchFamily="34" charset="0"/>
              <a:ea typeface="Times New Roman" panose="02020603050405020304" pitchFamily="18" charset="0"/>
              <a:cs typeface="+mj-cs"/>
            </a:endParaRPr>
          </a:p>
        </p:txBody>
      </p:sp>
      <p:pic>
        <p:nvPicPr>
          <p:cNvPr id="14" name="Image 13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70662" y="2347400"/>
            <a:ext cx="2799823" cy="19266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Flèche droite à entaille 14"/>
          <p:cNvSpPr/>
          <p:nvPr/>
        </p:nvSpPr>
        <p:spPr>
          <a:xfrm rot="10800000">
            <a:off x="5379411" y="3053751"/>
            <a:ext cx="1476751" cy="513918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ar-SA"/>
          </a:p>
        </p:txBody>
      </p:sp>
      <p:pic>
        <p:nvPicPr>
          <p:cNvPr id="16" name="Image 1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84309" y="2007856"/>
            <a:ext cx="2980602" cy="2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7339" y="4396987"/>
            <a:ext cx="117967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v"/>
            </a:pPr>
            <a:r>
              <a:rPr lang="ar-DZ" sz="3200" b="1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استعن </a:t>
            </a:r>
            <a:r>
              <a:rPr lang="ar-DZ" sz="3200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بورقة العمل</a:t>
            </a:r>
            <a:r>
              <a:rPr lang="ar-SA" sz="3200" b="1" dirty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التالية لإيجاد طريقة تحديد </a:t>
            </a:r>
            <a:r>
              <a:rPr lang="ar-SA" sz="3200" b="1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جميع</a:t>
            </a:r>
            <a:r>
              <a:rPr lang="ar-DZ" sz="3200" b="1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الأشكال</a:t>
            </a:r>
            <a:r>
              <a:rPr lang="ar-SA" sz="3200" b="1" dirty="0" smtClean="0">
                <a:solidFill>
                  <a:srgbClr val="00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ar-DZ" sz="3200" b="1" dirty="0"/>
          </a:p>
        </p:txBody>
      </p:sp>
      <p:sp>
        <p:nvSpPr>
          <p:cNvPr id="17" name="Chevron 16"/>
          <p:cNvSpPr>
            <a:spLocks noChangeArrowheads="1"/>
          </p:cNvSpPr>
          <p:nvPr/>
        </p:nvSpPr>
        <p:spPr bwMode="auto">
          <a:xfrm rot="10800000" flipV="1">
            <a:off x="3710608" y="5514042"/>
            <a:ext cx="7920797" cy="575476"/>
          </a:xfrm>
          <a:prstGeom prst="chevron">
            <a:avLst>
              <a:gd name="adj" fmla="val 261571"/>
            </a:avLst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ar-DZ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نضغط على المفتاح </a:t>
            </a:r>
            <a:r>
              <a:rPr lang="fr-FR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Shift</a:t>
            </a:r>
            <a:r>
              <a:rPr lang="ar-DZ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دون رفع اليد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642937" y="5470484"/>
            <a:ext cx="1941237" cy="66259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00"/>
              </a:spcAft>
              <a:buClrTx/>
              <a:buSzTx/>
              <a:buFontTx/>
              <a:buNone/>
              <a:tabLst/>
            </a:pPr>
            <a:r>
              <a:rPr kumimoji="0" lang="fr-FR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Arial" panose="020B0604020202020204" pitchFamily="34" charset="0"/>
              </a:rPr>
              <a:t>Shift = </a:t>
            </a:r>
            <a:endParaRPr kumimoji="0" lang="fr-FR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AutoShape 6"/>
          <p:cNvSpPr>
            <a:spLocks noChangeArrowheads="1"/>
          </p:cNvSpPr>
          <p:nvPr/>
        </p:nvSpPr>
        <p:spPr bwMode="auto">
          <a:xfrm rot="10800000">
            <a:off x="2078314" y="5470483"/>
            <a:ext cx="320329" cy="470996"/>
          </a:xfrm>
          <a:prstGeom prst="downArrow">
            <a:avLst>
              <a:gd name="adj1" fmla="val 50000"/>
              <a:gd name="adj2" fmla="val 38261"/>
            </a:avLst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vert="eaVert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245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96" y="2684"/>
            <a:ext cx="12182504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النشاط 02 </a:t>
            </a:r>
            <a:r>
              <a:rPr lang="ar-DZ" sz="4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391" y="914073"/>
            <a:ext cx="1196671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v"/>
            </a:pPr>
            <a:r>
              <a:rPr lang="ar-DZ" sz="3200" b="1" dirty="0" smtClean="0"/>
              <a:t>قم </a:t>
            </a:r>
            <a:r>
              <a:rPr lang="ar-DZ" sz="3200" b="1" dirty="0"/>
              <a:t>بتكبير حجم العلم الآن. ما المشكل الذي صادفك ؟ </a:t>
            </a:r>
          </a:p>
          <a:p>
            <a:pPr marL="457200" indent="-457200" algn="r" rtl="1">
              <a:buFont typeface="Wingdings" panose="05000000000000000000" pitchFamily="2" charset="2"/>
              <a:buChar char="v"/>
            </a:pPr>
            <a:r>
              <a:rPr lang="ar-DZ" sz="3200" b="1" dirty="0" smtClean="0"/>
              <a:t>اعتمادا </a:t>
            </a:r>
            <a:r>
              <a:rPr lang="ar-DZ" sz="3200" b="1" dirty="0"/>
              <a:t>على الوثيقة أدناه، أوجد اسم العملية الواجب القيام بها أولا قبل عملية التكبير؟</a:t>
            </a:r>
          </a:p>
        </p:txBody>
      </p:sp>
      <p:sp>
        <p:nvSpPr>
          <p:cNvPr id="15" name="Flèche droite à entaille 14"/>
          <p:cNvSpPr/>
          <p:nvPr/>
        </p:nvSpPr>
        <p:spPr>
          <a:xfrm rot="10800000">
            <a:off x="5379411" y="3053751"/>
            <a:ext cx="1476751" cy="513918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ar-SA"/>
          </a:p>
        </p:txBody>
      </p:sp>
      <p:pic>
        <p:nvPicPr>
          <p:cNvPr id="16" name="Image 1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8848" y="2009241"/>
            <a:ext cx="2980602" cy="2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7339" y="4641232"/>
            <a:ext cx="11796765" cy="1248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DZ" sz="3200" b="1" dirty="0"/>
              <a:t>كيف أصبحت الأشكال في الصورة 2 ؟</a:t>
            </a:r>
            <a:endParaRPr lang="en-US" sz="2400" b="1" dirty="0"/>
          </a:p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DZ" sz="3200" b="1" dirty="0"/>
              <a:t>كيف نسمي تجميع باللغة الفرنسية </a:t>
            </a:r>
            <a:r>
              <a:rPr lang="ar-DZ" sz="3200" b="1" dirty="0" smtClean="0"/>
              <a:t>؟</a:t>
            </a:r>
            <a:endParaRPr lang="en-US" sz="2400" b="1" dirty="0"/>
          </a:p>
        </p:txBody>
      </p:sp>
      <p:pic>
        <p:nvPicPr>
          <p:cNvPr id="66" name="Image 65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80661" y="1991291"/>
            <a:ext cx="3135895" cy="21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4302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96" y="2684"/>
            <a:ext cx="12182504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النشاط 02 </a:t>
            </a:r>
            <a:r>
              <a:rPr lang="ar-DZ" sz="4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02365" y="1210874"/>
            <a:ext cx="11796765" cy="592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DZ" sz="3200" b="1" dirty="0" smtClean="0"/>
              <a:t>رتب </a:t>
            </a:r>
            <a:r>
              <a:rPr lang="ar-DZ" sz="3200" b="1" dirty="0"/>
              <a:t>القصاصات التالية لإيجاد كيفية تجميع الأشكال :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e 8"/>
          <p:cNvGrpSpPr/>
          <p:nvPr/>
        </p:nvGrpSpPr>
        <p:grpSpPr>
          <a:xfrm flipV="1">
            <a:off x="485776" y="2728912"/>
            <a:ext cx="10787062" cy="2114549"/>
            <a:chOff x="0" y="0"/>
            <a:chExt cx="4810125" cy="934754"/>
          </a:xfrm>
        </p:grpSpPr>
        <p:sp>
          <p:nvSpPr>
            <p:cNvPr id="10" name="AutoShape 35"/>
            <p:cNvSpPr>
              <a:spLocks noChangeArrowheads="1"/>
            </p:cNvSpPr>
            <p:nvPr/>
          </p:nvSpPr>
          <p:spPr bwMode="auto">
            <a:xfrm rot="10800000">
              <a:off x="702259" y="0"/>
              <a:ext cx="3480526" cy="260488"/>
            </a:xfrm>
            <a:prstGeom prst="chevron">
              <a:avLst>
                <a:gd name="adj" fmla="val 289461"/>
              </a:avLst>
            </a:prstGeom>
            <a:solidFill>
              <a:srgbClr val="FFC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 rtl="1">
                <a:lnSpc>
                  <a:spcPct val="107000"/>
                </a:lnSpc>
                <a:spcAft>
                  <a:spcPts val="800"/>
                </a:spcAft>
              </a:pPr>
              <a:r>
                <a:rPr lang="ar-DZ" sz="24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نحدد جميع الأشكال التي نريد تجميعها</a:t>
              </a:r>
              <a:endParaRPr lang="en-US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AutoShape 36"/>
            <p:cNvSpPr>
              <a:spLocks noChangeArrowheads="1"/>
            </p:cNvSpPr>
            <p:nvPr/>
          </p:nvSpPr>
          <p:spPr bwMode="auto">
            <a:xfrm rot="10800000">
              <a:off x="768096" y="343814"/>
              <a:ext cx="3318366" cy="260488"/>
            </a:xfrm>
            <a:prstGeom prst="chevron">
              <a:avLst>
                <a:gd name="adj" fmla="val 275995"/>
              </a:avLst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 rtl="1">
                <a:lnSpc>
                  <a:spcPct val="107000"/>
                </a:lnSpc>
                <a:spcAft>
                  <a:spcPts val="800"/>
                </a:spcAft>
              </a:pPr>
              <a:r>
                <a:rPr lang="ar-DZ" sz="2400" b="1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ننقر على الأشكال بالزر الأيمن للفأرة</a:t>
              </a:r>
              <a:endParaRPr lang="en-US" sz="240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AutoShape 37"/>
            <p:cNvSpPr>
              <a:spLocks noChangeArrowheads="1"/>
            </p:cNvSpPr>
            <p:nvPr/>
          </p:nvSpPr>
          <p:spPr bwMode="auto">
            <a:xfrm rot="10800000">
              <a:off x="0" y="680313"/>
              <a:ext cx="4810125" cy="254441"/>
            </a:xfrm>
            <a:prstGeom prst="chevron">
              <a:avLst>
                <a:gd name="adj" fmla="val 398068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pPr algn="ctr" rtl="1">
                <a:lnSpc>
                  <a:spcPct val="107000"/>
                </a:lnSpc>
                <a:spcAft>
                  <a:spcPts val="800"/>
                </a:spcAft>
              </a:pPr>
              <a:r>
                <a:rPr lang="ar-DZ" sz="24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نختار من القائمة التعليمة </a:t>
              </a:r>
              <a:r>
                <a:rPr lang="fr-FR" sz="24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grouper</a:t>
              </a:r>
              <a:r>
                <a:rPr lang="ar-DZ" sz="24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 ثم نختار </a:t>
              </a:r>
              <a:r>
                <a:rPr lang="fr-FR" sz="2400" b="1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grouper</a:t>
              </a:r>
              <a:endPara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ZoneTexte 1"/>
          <p:cNvSpPr txBox="1"/>
          <p:nvPr/>
        </p:nvSpPr>
        <p:spPr>
          <a:xfrm>
            <a:off x="11541930" y="4247942"/>
            <a:ext cx="457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3200" b="1" dirty="0" smtClean="0">
                <a:solidFill>
                  <a:srgbClr val="FF0000"/>
                </a:solidFill>
              </a:rPr>
              <a:t>1</a:t>
            </a:r>
            <a:endParaRPr lang="ar-DZ" sz="3200" b="1" dirty="0">
              <a:solidFill>
                <a:srgbClr val="FF0000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11541930" y="3480930"/>
            <a:ext cx="457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3200" b="1" dirty="0" smtClean="0">
                <a:solidFill>
                  <a:srgbClr val="FF0000"/>
                </a:solidFill>
              </a:rPr>
              <a:t>2</a:t>
            </a:r>
            <a:endParaRPr lang="ar-DZ" sz="3200" b="1" dirty="0">
              <a:solidFill>
                <a:srgbClr val="FF0000"/>
              </a:solidFill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11541930" y="2728911"/>
            <a:ext cx="4572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 rtl="1"/>
            <a:r>
              <a:rPr lang="ar-DZ" sz="3200" b="1" dirty="0" smtClean="0">
                <a:solidFill>
                  <a:srgbClr val="FF0000"/>
                </a:solidFill>
              </a:rPr>
              <a:t>3</a:t>
            </a:r>
            <a:endParaRPr lang="ar-DZ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27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2413" y="323713"/>
            <a:ext cx="117808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 algn="r" rtl="1">
              <a:buClr>
                <a:srgbClr val="FF0000"/>
              </a:buClr>
              <a:buFont typeface="+mj-lt"/>
              <a:buAutoNum type="arabicPeriod"/>
            </a:pPr>
            <a:r>
              <a:rPr lang="ar-DZ" sz="4400" b="1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تحديد عدة أ</a:t>
            </a:r>
            <a:r>
              <a:rPr lang="ar-SA" sz="4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شكال</a:t>
            </a:r>
            <a:r>
              <a:rPr lang="ar-DZ" sz="4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DZ" sz="4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endParaRPr lang="ar-DZ" sz="4400" b="1" u="sng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2413" y="1314821"/>
            <a:ext cx="11780804" cy="5927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sz="3200" b="1" dirty="0"/>
              <a:t>نضغط على المفتاح </a:t>
            </a:r>
            <a:r>
              <a:rPr lang="fr-FR" sz="3200" b="1" dirty="0"/>
              <a:t>Shift</a:t>
            </a:r>
            <a:r>
              <a:rPr lang="ar-DZ" sz="3200" b="1" dirty="0"/>
              <a:t> ونحدد الشكل تلو الآخر دون رفع اليد عن المفتاح </a:t>
            </a:r>
            <a:r>
              <a:rPr lang="fr-FR" sz="3200" b="1" dirty="0"/>
              <a:t>Shift</a:t>
            </a:r>
            <a:r>
              <a:rPr lang="ar-SA" sz="3200" b="1" dirty="0"/>
              <a:t>.</a:t>
            </a:r>
            <a:endParaRPr lang="en-US" sz="24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7638" y="2129214"/>
            <a:ext cx="117808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0" indent="-742950" algn="r" rtl="1">
              <a:buClr>
                <a:srgbClr val="FF0000"/>
              </a:buClr>
              <a:buFont typeface="+mj-lt"/>
              <a:buAutoNum type="arabicPeriod" startAt="2"/>
            </a:pPr>
            <a:r>
              <a:rPr lang="ar-DZ" sz="4400" b="1" u="sng" dirty="0">
                <a:solidFill>
                  <a:srgbClr val="FF0000"/>
                </a:solidFill>
                <a:cs typeface="Times New Roman" panose="02020603050405020304" pitchFamily="18" charset="0"/>
              </a:rPr>
              <a:t>ت</a:t>
            </a:r>
            <a:r>
              <a:rPr lang="ar-DZ" sz="4400" b="1" u="sng" dirty="0" smtClean="0">
                <a:solidFill>
                  <a:srgbClr val="FF0000"/>
                </a:solidFill>
                <a:cs typeface="Times New Roman" panose="02020603050405020304" pitchFamily="18" charset="0"/>
              </a:rPr>
              <a:t>جميع </a:t>
            </a:r>
            <a:r>
              <a:rPr lang="ar-DZ" sz="4400" b="1" u="sng" dirty="0" err="1" smtClean="0">
                <a:solidFill>
                  <a:srgbClr val="FF0000"/>
                </a:solidFill>
                <a:cs typeface="Times New Roman" panose="02020603050405020304" pitchFamily="18" charset="0"/>
              </a:rPr>
              <a:t>الأ</a:t>
            </a:r>
            <a:r>
              <a:rPr lang="ar-SA" sz="4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شكال</a:t>
            </a:r>
            <a:r>
              <a:rPr lang="ar-DZ" sz="4400" b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DZ" sz="4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:</a:t>
            </a:r>
            <a:endParaRPr lang="ar-DZ" sz="4400" b="1" u="sng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7638" y="2970469"/>
            <a:ext cx="11780804" cy="1851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ar-DZ" sz="3200" b="1" dirty="0">
                <a:cs typeface="+mj-cs"/>
              </a:rPr>
              <a:t>نحدد </a:t>
            </a:r>
            <a:r>
              <a:rPr lang="ar-DZ" sz="3200" b="1" dirty="0" smtClean="0">
                <a:cs typeface="+mj-cs"/>
              </a:rPr>
              <a:t>الأشكال</a:t>
            </a:r>
          </a:p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ar-DZ" sz="3200" b="1" dirty="0">
                <a:cs typeface="+mj-cs"/>
              </a:rPr>
              <a:t>نضغط بالزر الأيمن للفأرة </a:t>
            </a:r>
            <a:r>
              <a:rPr lang="ar-DZ" sz="3200" b="1" dirty="0" smtClean="0">
                <a:cs typeface="+mj-cs"/>
              </a:rPr>
              <a:t>عليها</a:t>
            </a:r>
          </a:p>
          <a:p>
            <a:pPr marL="45720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ar-DZ" sz="3200" b="1" dirty="0"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نختار من القائمة </a:t>
            </a:r>
            <a:r>
              <a:rPr lang="ar-DZ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التعليمة </a:t>
            </a:r>
            <a:r>
              <a:rPr lang="fr-FR" sz="32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 </a:t>
            </a:r>
            <a:r>
              <a:rPr lang="fr-FR" sz="3200" b="1" dirty="0"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Grouper</a:t>
            </a:r>
            <a:r>
              <a:rPr lang="ar-DZ" sz="3200" b="1" dirty="0"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 ثم</a:t>
            </a:r>
            <a:r>
              <a:rPr lang="fr-FR" sz="3200" b="1" dirty="0">
                <a:latin typeface="Times New Roman" panose="02020603050405020304" pitchFamily="18" charset="0"/>
                <a:ea typeface="Calibri" panose="020F0502020204030204" pitchFamily="34" charset="0"/>
                <a:cs typeface="+mj-cs"/>
              </a:rPr>
              <a:t> Grouper</a:t>
            </a:r>
            <a:r>
              <a:rPr lang="en-US" sz="3200" b="1" dirty="0">
                <a:cs typeface="+mj-cs"/>
              </a:rPr>
              <a:t> </a:t>
            </a:r>
            <a:endParaRPr lang="en-US" sz="3200" b="1" dirty="0">
              <a:latin typeface="Arial" panose="020B060402020202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016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496" y="2684"/>
            <a:ext cx="12182504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النشاط 03 </a:t>
            </a:r>
            <a:r>
              <a:rPr lang="ar-DZ" sz="40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7391" y="914073"/>
            <a:ext cx="11966713" cy="1116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DZ" sz="2800" b="1" dirty="0"/>
              <a:t>نريد الآن تكبير شكل النجمة فقط. هل يمكن فعل ذلك ؟</a:t>
            </a:r>
            <a:endParaRPr lang="en-US" sz="2800" b="1" dirty="0"/>
          </a:p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DZ" sz="2800" b="1" dirty="0"/>
              <a:t>اعتمادا على الوثيقة أدناه، أوجد اسم العملية الواجب القيام بها أولا قبل عملية تكبير النجمة فقط ؟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Flèche droite à entaille 14"/>
          <p:cNvSpPr/>
          <p:nvPr/>
        </p:nvSpPr>
        <p:spPr>
          <a:xfrm rot="10800000">
            <a:off x="5379411" y="3053751"/>
            <a:ext cx="1476751" cy="513918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1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ar-SA"/>
          </a:p>
        </p:txBody>
      </p:sp>
      <p:pic>
        <p:nvPicPr>
          <p:cNvPr id="16" name="Image 1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99255" y="1990961"/>
            <a:ext cx="2980602" cy="2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87339" y="4396987"/>
            <a:ext cx="11796765" cy="1116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DZ" sz="2800" b="1" dirty="0"/>
              <a:t>كيف أصبحت الأشكال في الصورة 2 ؟</a:t>
            </a:r>
            <a:endParaRPr lang="en-US" sz="2800" b="1" dirty="0"/>
          </a:p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DZ" sz="2800" b="1" dirty="0"/>
              <a:t>أوجد المراحل التي تسمح بفك الشكل المجمع</a:t>
            </a: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Image 11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948103" y="2031045"/>
            <a:ext cx="3135895" cy="219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Chevron 17"/>
          <p:cNvSpPr>
            <a:spLocks noChangeArrowheads="1"/>
          </p:cNvSpPr>
          <p:nvPr/>
        </p:nvSpPr>
        <p:spPr bwMode="auto">
          <a:xfrm rot="10800000" flipV="1">
            <a:off x="5608569" y="5775397"/>
            <a:ext cx="5642106" cy="524075"/>
          </a:xfrm>
          <a:prstGeom prst="chevron">
            <a:avLst>
              <a:gd name="adj" fmla="val 173536"/>
            </a:avLst>
          </a:prstGeom>
          <a:solidFill>
            <a:srgbClr val="FFC00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 rtl="1">
              <a:lnSpc>
                <a:spcPct val="107000"/>
              </a:lnSpc>
              <a:spcAft>
                <a:spcPts val="800"/>
              </a:spcAft>
            </a:pPr>
            <a:r>
              <a:rPr lang="ar-DZ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التعليمة </a:t>
            </a:r>
            <a:r>
              <a:rPr lang="fr-FR" sz="2800" b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Dissocier</a:t>
            </a:r>
            <a:endParaRPr lang="en-US" sz="240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137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14651" y="135082"/>
            <a:ext cx="10822674" cy="82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indent="-742950" algn="r" rtl="1">
              <a:lnSpc>
                <a:spcPct val="115000"/>
              </a:lnSpc>
              <a:spcAft>
                <a:spcPts val="1000"/>
              </a:spcAft>
              <a:buFont typeface="+mj-lt"/>
              <a:buAutoNum type="arabicPeriod" startAt="3"/>
            </a:pPr>
            <a:r>
              <a:rPr lang="ar-DZ" sz="4400" b="1" u="sng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فك التجميع</a:t>
            </a:r>
            <a:r>
              <a:rPr lang="ar-DZ" sz="4400" b="1" u="sng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SA" sz="4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4400" b="1" dirty="0">
              <a:solidFill>
                <a:srgbClr val="FF0000"/>
              </a:solidFill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545910" y="260413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569843" y="1073426"/>
            <a:ext cx="11467482" cy="193899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§"/>
            </a:pPr>
            <a:r>
              <a:rPr lang="ar-DZ" sz="4000" b="1" dirty="0" smtClean="0"/>
              <a:t>نحدد </a:t>
            </a:r>
            <a:r>
              <a:rPr lang="ar-DZ" sz="4000" b="1" dirty="0"/>
              <a:t>الشكل المجمع </a:t>
            </a:r>
          </a:p>
          <a:p>
            <a:pPr marL="457200" indent="-457200" algn="r" rtl="1">
              <a:buFont typeface="Wingdings" panose="05000000000000000000" pitchFamily="2" charset="2"/>
              <a:buChar char="§"/>
            </a:pPr>
            <a:r>
              <a:rPr lang="ar-DZ" sz="4000" b="1" dirty="0" smtClean="0"/>
              <a:t>نضغط </a:t>
            </a:r>
            <a:r>
              <a:rPr lang="ar-DZ" sz="4000" b="1" dirty="0"/>
              <a:t>بالزر الأيمن للفأرة عليها </a:t>
            </a:r>
          </a:p>
          <a:p>
            <a:pPr marL="457200" indent="-457200" algn="r" rtl="1">
              <a:buFont typeface="Wingdings" panose="05000000000000000000" pitchFamily="2" charset="2"/>
              <a:buChar char="§"/>
            </a:pPr>
            <a:r>
              <a:rPr lang="ar-DZ" sz="4000" b="1" dirty="0" smtClean="0"/>
              <a:t>نختار </a:t>
            </a:r>
            <a:r>
              <a:rPr lang="ar-DZ" sz="4000" b="1" dirty="0"/>
              <a:t>من القائمة التعليمة </a:t>
            </a:r>
            <a:r>
              <a:rPr lang="fr-FR" sz="4000" b="1" dirty="0" smtClean="0"/>
              <a:t> Grouper </a:t>
            </a:r>
            <a:r>
              <a:rPr lang="ar-DZ" sz="4000" b="1" dirty="0"/>
              <a:t>ثم </a:t>
            </a:r>
            <a:r>
              <a:rPr lang="fr-FR" sz="4000" b="1" dirty="0"/>
              <a:t>Dissocie </a:t>
            </a:r>
          </a:p>
        </p:txBody>
      </p:sp>
    </p:spTree>
    <p:extLst>
      <p:ext uri="{BB962C8B-B14F-4D97-AF65-F5344CB8AC3E}">
        <p14:creationId xmlns:p14="http://schemas.microsoft.com/office/powerpoint/2010/main" val="230419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22990"/>
            <a:ext cx="11859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1000"/>
              </a:spcAft>
            </a:pPr>
            <a:r>
              <a:rPr lang="ar-DZ" sz="4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تدريب :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1067509"/>
            <a:ext cx="11859904" cy="1248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algn="r" rt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v"/>
            </a:pPr>
            <a:r>
              <a:rPr lang="ar-DZ" sz="3600" b="1" dirty="0" smtClean="0">
                <a:cs typeface="+mj-cs"/>
              </a:rPr>
              <a:t>قم </a:t>
            </a:r>
            <a:r>
              <a:rPr lang="ar-DZ" sz="3600" b="1" dirty="0">
                <a:cs typeface="+mj-cs"/>
              </a:rPr>
              <a:t>بفتح علم الجزائر الذي أنشأته في الحصص الماضية و قم بتجميعه ليصبح شكلا واحدا.</a:t>
            </a:r>
            <a:endParaRPr lang="en-US" sz="3600" b="1" dirty="0">
              <a:cs typeface="+mj-cs"/>
            </a:endParaRPr>
          </a:p>
        </p:txBody>
      </p:sp>
      <p:grpSp>
        <p:nvGrpSpPr>
          <p:cNvPr id="12" name="Groupe 11"/>
          <p:cNvGrpSpPr/>
          <p:nvPr/>
        </p:nvGrpSpPr>
        <p:grpSpPr>
          <a:xfrm>
            <a:off x="3551083" y="2759097"/>
            <a:ext cx="4757738" cy="2798741"/>
            <a:chOff x="3900487" y="2873397"/>
            <a:chExt cx="4757738" cy="2798741"/>
          </a:xfrm>
        </p:grpSpPr>
        <p:sp>
          <p:nvSpPr>
            <p:cNvPr id="2" name="Rectangle 1"/>
            <p:cNvSpPr/>
            <p:nvPr/>
          </p:nvSpPr>
          <p:spPr>
            <a:xfrm>
              <a:off x="3900487" y="2873397"/>
              <a:ext cx="2378869" cy="2798741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DZ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79356" y="2873397"/>
              <a:ext cx="2378869" cy="27987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DZ"/>
            </a:p>
          </p:txBody>
        </p:sp>
        <p:sp>
          <p:nvSpPr>
            <p:cNvPr id="5" name="Lune 4"/>
            <p:cNvSpPr/>
            <p:nvPr/>
          </p:nvSpPr>
          <p:spPr>
            <a:xfrm>
              <a:off x="4787842" y="3445866"/>
              <a:ext cx="2341110" cy="1537188"/>
            </a:xfrm>
            <a:prstGeom prst="moon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DZ"/>
            </a:p>
          </p:txBody>
        </p:sp>
        <p:sp>
          <p:nvSpPr>
            <p:cNvPr id="10" name="Étoile à 5 branches 9"/>
            <p:cNvSpPr/>
            <p:nvPr/>
          </p:nvSpPr>
          <p:spPr>
            <a:xfrm>
              <a:off x="6354876" y="3734751"/>
              <a:ext cx="774077" cy="832201"/>
            </a:xfrm>
            <a:prstGeom prst="star5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ar-DZ"/>
            </a:p>
          </p:txBody>
        </p:sp>
      </p:grpSp>
    </p:spTree>
    <p:extLst>
      <p:ext uri="{BB962C8B-B14F-4D97-AF65-F5344CB8AC3E}">
        <p14:creationId xmlns:p14="http://schemas.microsoft.com/office/powerpoint/2010/main" val="148363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332</Words>
  <Application>Microsoft Office PowerPoint</Application>
  <PresentationFormat>Grand écran</PresentationFormat>
  <Paragraphs>52</Paragraphs>
  <Slides>9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288</cp:revision>
  <dcterms:created xsi:type="dcterms:W3CDTF">2024-09-28T14:01:15Z</dcterms:created>
  <dcterms:modified xsi:type="dcterms:W3CDTF">2025-02-04T14:06:46Z</dcterms:modified>
</cp:coreProperties>
</file>