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63" r:id="rId2"/>
    <p:sldId id="271" r:id="rId3"/>
    <p:sldId id="264" r:id="rId4"/>
    <p:sldId id="273" r:id="rId5"/>
    <p:sldId id="272" r:id="rId6"/>
    <p:sldId id="260" r:id="rId7"/>
    <p:sldId id="269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986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0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29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370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5787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444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73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624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80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47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DZ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6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fr-FR" smtClean="0"/>
              <a:t>Modifiez le style du titre</a:t>
            </a:r>
            <a:endParaRPr lang="ar-DZ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ar-DZ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46DBA-FA3B-4C5F-B700-4671668DAB72}" type="datetimeFigureOut">
              <a:rPr lang="fr-FR" smtClean="0"/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FB400-9542-4209-8750-C58872F72AA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18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DZ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FF0000"/>
                </a:solidFill>
              </a:rPr>
              <a:t>تغذية راجعة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 : coins arrondis 12">
            <a:extLst>
              <a:ext uri="{FF2B5EF4-FFF2-40B4-BE49-F238E27FC236}">
                <a16:creationId xmlns:a16="http://schemas.microsoft.com/office/drawing/2014/main" xmlns="" id="{2A52F28A-4066-7F20-F61B-78B99AF33888}"/>
              </a:ext>
            </a:extLst>
          </p:cNvPr>
          <p:cNvSpPr/>
          <p:nvPr/>
        </p:nvSpPr>
        <p:spPr>
          <a:xfrm>
            <a:off x="523906" y="1365336"/>
            <a:ext cx="11567886" cy="1064713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571500" indent="-571500" algn="r" rtl="1">
              <a:buFont typeface="Wingdings" panose="05000000000000000000" pitchFamily="2" charset="2"/>
              <a:buChar char="ü"/>
            </a:pPr>
            <a:r>
              <a:rPr lang="ar-DZ" sz="4000" dirty="0" smtClean="0"/>
              <a:t>كيف </a:t>
            </a:r>
            <a:r>
              <a:rPr lang="ar-DZ" sz="4000" dirty="0"/>
              <a:t>يمكن إضافة الأصوات في برنامج </a:t>
            </a:r>
            <a:r>
              <a:rPr lang="ar-DZ" sz="4000" dirty="0" err="1"/>
              <a:t>سكراتش</a:t>
            </a:r>
            <a:r>
              <a:rPr lang="ar-DZ" sz="4000" dirty="0"/>
              <a:t> </a:t>
            </a:r>
            <a:r>
              <a:rPr lang="ar-DZ" sz="4000" dirty="0" smtClean="0"/>
              <a:t>؟</a:t>
            </a:r>
            <a:endParaRPr lang="ar-DZ" sz="4000" dirty="0"/>
          </a:p>
        </p:txBody>
      </p:sp>
    </p:spTree>
    <p:extLst>
      <p:ext uri="{BB962C8B-B14F-4D97-AF65-F5344CB8AC3E}">
        <p14:creationId xmlns:p14="http://schemas.microsoft.com/office/powerpoint/2010/main" val="2346068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/>
          <p:cNvSpPr txBox="1"/>
          <p:nvPr/>
        </p:nvSpPr>
        <p:spPr>
          <a:xfrm>
            <a:off x="400831" y="307796"/>
            <a:ext cx="11398685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4400" b="1" u="sng" dirty="0" smtClean="0">
                <a:solidFill>
                  <a:srgbClr val="FF0000"/>
                </a:solidFill>
              </a:rPr>
              <a:t>الوضعية</a:t>
            </a:r>
            <a:r>
              <a:rPr lang="ar-DZ" sz="4400" u="sng" dirty="0" smtClean="0">
                <a:solidFill>
                  <a:srgbClr val="FF0000"/>
                </a:solidFill>
              </a:rPr>
              <a:t> </a:t>
            </a:r>
            <a:r>
              <a:rPr lang="ar-DZ" sz="4400" b="1" u="sng" dirty="0" err="1" smtClean="0">
                <a:solidFill>
                  <a:srgbClr val="FF0000"/>
                </a:solidFill>
              </a:rPr>
              <a:t>الإنطلاقية</a:t>
            </a:r>
            <a:endParaRPr lang="ar-DZ" sz="4400" b="1" u="sng" dirty="0">
              <a:solidFill>
                <a:srgbClr val="FF0000"/>
              </a:solidFill>
            </a:endParaRPr>
          </a:p>
        </p:txBody>
      </p:sp>
      <p:sp>
        <p:nvSpPr>
          <p:cNvPr id="6" name="Rectangle : coins arrondis 12">
            <a:extLst>
              <a:ext uri="{FF2B5EF4-FFF2-40B4-BE49-F238E27FC236}">
                <a16:creationId xmlns:a16="http://schemas.microsoft.com/office/drawing/2014/main" xmlns="" id="{2A52F28A-4066-7F20-F61B-78B99AF33888}"/>
              </a:ext>
            </a:extLst>
          </p:cNvPr>
          <p:cNvSpPr/>
          <p:nvPr/>
        </p:nvSpPr>
        <p:spPr>
          <a:xfrm>
            <a:off x="316230" y="1290182"/>
            <a:ext cx="11567886" cy="1816274"/>
          </a:xfrm>
          <a:prstGeom prst="roundRect">
            <a:avLst/>
          </a:prstGeom>
          <a:noFill/>
          <a:ln w="571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685800" indent="-685800" algn="r" rtl="1">
              <a:buFont typeface="Wingdings" panose="05000000000000000000" pitchFamily="2" charset="2"/>
              <a:buChar char="Ø"/>
            </a:pPr>
            <a:r>
              <a:rPr lang="ar-SA" sz="4000" dirty="0"/>
              <a:t>نريد إنشاء مشروع يسمح بتشغيل أصوات عدة حيوانات، من أجل ذلك يجب أوّلا معرفة مختلف لبنات الصوت</a:t>
            </a:r>
            <a:r>
              <a:rPr lang="fr-FR" sz="4000" dirty="0"/>
              <a:t>.</a:t>
            </a:r>
            <a:endParaRPr lang="ar-DZ" sz="40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34626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20501" y="701244"/>
            <a:ext cx="1169978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أنشيء </a:t>
            </a:r>
            <a:r>
              <a:rPr lang="ar-DZ" sz="3200" dirty="0">
                <a:cs typeface="+mj-cs"/>
              </a:rPr>
              <a:t>المقطع البرمجي التالي لكائن القط </a:t>
            </a:r>
            <a:r>
              <a:rPr lang="ar-DZ" sz="3200" dirty="0" smtClean="0">
                <a:cs typeface="+mj-cs"/>
              </a:rPr>
              <a:t>:</a:t>
            </a:r>
            <a:endParaRPr lang="fr-FR" sz="3200" dirty="0" smtClean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fr-FR" sz="3200" dirty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fr-FR" sz="3200" dirty="0" smtClean="0">
              <a:cs typeface="+mj-cs"/>
            </a:endParaRPr>
          </a:p>
          <a:p>
            <a:pPr algn="r" rtl="1"/>
            <a:endParaRPr lang="ar-DZ" sz="3200" dirty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ماذا </a:t>
            </a:r>
            <a:r>
              <a:rPr lang="ar-DZ" sz="3200" dirty="0">
                <a:cs typeface="+mj-cs"/>
              </a:rPr>
              <a:t>يحدث عند تشغيله ؟ </a:t>
            </a:r>
            <a:endParaRPr lang="fr-FR" sz="3200" dirty="0" smtClean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ar-DZ" sz="3200" dirty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استبدل لبنة</a:t>
            </a:r>
            <a:r>
              <a:rPr lang="fr-FR" sz="3200" dirty="0" smtClean="0">
                <a:cs typeface="+mj-cs"/>
              </a:rPr>
              <a:t>                                         </a:t>
            </a:r>
            <a:r>
              <a:rPr lang="ar-DZ" sz="3200" dirty="0" smtClean="0">
                <a:cs typeface="+mj-cs"/>
              </a:rPr>
              <a:t> بلبنة</a:t>
            </a:r>
            <a:endParaRPr lang="fr-FR" sz="3200" dirty="0" smtClean="0">
              <a:cs typeface="+mj-cs"/>
            </a:endParaRPr>
          </a:p>
          <a:p>
            <a:pPr algn="r" rtl="1"/>
            <a:r>
              <a:rPr lang="ar-DZ" sz="3200" dirty="0" smtClean="0">
                <a:cs typeface="+mj-cs"/>
              </a:rPr>
              <a:t> </a:t>
            </a:r>
            <a:endParaRPr lang="ar-DZ" sz="3200" dirty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استنتج </a:t>
            </a:r>
            <a:r>
              <a:rPr lang="ar-DZ" sz="3200" dirty="0">
                <a:cs typeface="+mj-cs"/>
              </a:rPr>
              <a:t>الفرق بينهما </a:t>
            </a:r>
            <a:endParaRPr lang="fr-FR" sz="3200" dirty="0" smtClean="0">
              <a:cs typeface="+mj-cs"/>
            </a:endParaRPr>
          </a:p>
          <a:p>
            <a:pPr algn="r" rtl="1"/>
            <a:endParaRPr lang="ar-DZ" sz="3200" dirty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وظف لبنة</a:t>
            </a:r>
            <a:r>
              <a:rPr lang="fr-FR" sz="3200" dirty="0" smtClean="0">
                <a:cs typeface="+mj-cs"/>
              </a:rPr>
              <a:t>                                </a:t>
            </a:r>
            <a:r>
              <a:rPr lang="ar-DZ" sz="3200" dirty="0" smtClean="0">
                <a:cs typeface="+mj-cs"/>
              </a:rPr>
              <a:t> </a:t>
            </a:r>
            <a:r>
              <a:rPr lang="ar-DZ" sz="3200" dirty="0">
                <a:cs typeface="+mj-cs"/>
              </a:rPr>
              <a:t>و استنتج دورها </a:t>
            </a:r>
            <a:endParaRPr lang="fr-FR" sz="3200" dirty="0" smtClean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fr-FR" sz="3200" dirty="0">
              <a:cs typeface="+mj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B494AC6-9B2E-422F-B16A-015D6B0BA580}"/>
              </a:ext>
            </a:extLst>
          </p:cNvPr>
          <p:cNvSpPr txBox="1"/>
          <p:nvPr/>
        </p:nvSpPr>
        <p:spPr>
          <a:xfrm>
            <a:off x="977900" y="45359"/>
            <a:ext cx="11412983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r" rtl="1">
              <a:lnSpc>
                <a:spcPct val="107000"/>
              </a:lnSpc>
              <a:spcAft>
                <a:spcPts val="800"/>
              </a:spcAft>
              <a:tabLst>
                <a:tab pos="2376805" algn="l"/>
              </a:tabLst>
            </a:pP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نشاط 01 :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894EDA96-9226-5939-95FB-4A21ACC7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027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6" name="Imag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150" y="300863"/>
            <a:ext cx="3775071" cy="3013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Imag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365" y="3530112"/>
            <a:ext cx="3565087" cy="106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Imag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3487959"/>
            <a:ext cx="3782217" cy="110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Image 2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5439047"/>
            <a:ext cx="2411652" cy="100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57200" y="18496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9467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57200" y="753742"/>
            <a:ext cx="1148899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أستنتج </a:t>
            </a:r>
            <a:r>
              <a:rPr lang="ar-DZ" sz="3200" dirty="0">
                <a:cs typeface="+mj-cs"/>
              </a:rPr>
              <a:t>دور </a:t>
            </a:r>
            <a:r>
              <a:rPr lang="ar-DZ" sz="3200" dirty="0" smtClean="0">
                <a:cs typeface="+mj-cs"/>
              </a:rPr>
              <a:t>لبنة</a:t>
            </a:r>
            <a:r>
              <a:rPr lang="fr-FR" sz="3200" dirty="0" smtClean="0">
                <a:cs typeface="+mj-cs"/>
              </a:rPr>
              <a:t>                        </a:t>
            </a:r>
            <a:r>
              <a:rPr lang="ar-DZ" sz="3200" dirty="0" smtClean="0">
                <a:cs typeface="+mj-cs"/>
              </a:rPr>
              <a:t>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ar-DZ" sz="3200" dirty="0">
              <a:cs typeface="+mj-cs"/>
            </a:endParaRPr>
          </a:p>
          <a:p>
            <a:pPr algn="r" rtl="1"/>
            <a:endParaRPr lang="ar-DZ" sz="3200" dirty="0">
              <a:cs typeface="+mj-cs"/>
            </a:endParaRPr>
          </a:p>
          <a:p>
            <a:pPr algn="r" rtl="1"/>
            <a:r>
              <a:rPr lang="ar-DZ" sz="3200" dirty="0" smtClean="0">
                <a:cs typeface="+mj-cs"/>
              </a:rPr>
              <a:t>مستعينا </a:t>
            </a:r>
            <a:r>
              <a:rPr lang="ar-DZ" sz="3200" dirty="0">
                <a:cs typeface="+mj-cs"/>
              </a:rPr>
              <a:t>بالمقطع البرمجي التالي : </a:t>
            </a:r>
            <a:endParaRPr lang="fr-FR" sz="3200" dirty="0" smtClean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fr-FR" sz="3200" dirty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fr-FR" sz="3200" dirty="0" smtClean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fr-FR" sz="3200" dirty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fr-FR" sz="3200" dirty="0" smtClean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استبدل لبنة</a:t>
            </a:r>
            <a:r>
              <a:rPr lang="fr-FR" sz="3200" dirty="0" smtClean="0">
                <a:cs typeface="+mj-cs"/>
              </a:rPr>
              <a:t>                                           </a:t>
            </a:r>
            <a:r>
              <a:rPr lang="ar-DZ" sz="3200" dirty="0" smtClean="0">
                <a:cs typeface="+mj-cs"/>
              </a:rPr>
              <a:t> </a:t>
            </a:r>
            <a:r>
              <a:rPr lang="ar-DZ" sz="3200" dirty="0">
                <a:cs typeface="+mj-cs"/>
              </a:rPr>
              <a:t>بلبنة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fr-FR" sz="3200" dirty="0" smtClean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استنتج </a:t>
            </a:r>
            <a:r>
              <a:rPr lang="ar-DZ" sz="3200" dirty="0">
                <a:cs typeface="+mj-cs"/>
              </a:rPr>
              <a:t>الفرق بينهما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اعتمادا </a:t>
            </a:r>
            <a:r>
              <a:rPr lang="ar-DZ" sz="3200" dirty="0">
                <a:cs typeface="+mj-cs"/>
              </a:rPr>
              <a:t>علي نفس الطريقة وظف و استنتج دور باقي لبنات الصوت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B494AC6-9B2E-422F-B16A-015D6B0BA580}"/>
              </a:ext>
            </a:extLst>
          </p:cNvPr>
          <p:cNvSpPr txBox="1"/>
          <p:nvPr/>
        </p:nvSpPr>
        <p:spPr>
          <a:xfrm>
            <a:off x="977900" y="97857"/>
            <a:ext cx="11412983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r" rtl="1">
              <a:lnSpc>
                <a:spcPct val="107000"/>
              </a:lnSpc>
              <a:spcAft>
                <a:spcPts val="800"/>
              </a:spcAft>
              <a:tabLst>
                <a:tab pos="2376805" algn="l"/>
              </a:tabLst>
            </a:pP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نشاط 01 :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894EDA96-9226-5939-95FB-4A21ACC7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027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052" name="Image 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743" y="613671"/>
            <a:ext cx="3867379" cy="102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Image 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07" y="454014"/>
            <a:ext cx="4447226" cy="379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Image 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572" y="4588565"/>
            <a:ext cx="3785718" cy="87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4544944"/>
            <a:ext cx="4348843" cy="92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14"/>
          <p:cNvSpPr>
            <a:spLocks noChangeArrowheads="1"/>
          </p:cNvSpPr>
          <p:nvPr/>
        </p:nvSpPr>
        <p:spPr bwMode="auto">
          <a:xfrm>
            <a:off x="457200" y="18496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0004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31EC9893-997B-FAF1-44A7-86DC576C4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10246" y="-66494"/>
            <a:ext cx="11200090" cy="742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7648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rtl="1">
              <a:lnSpc>
                <a:spcPct val="150000"/>
              </a:lnSpc>
            </a:pPr>
            <a:r>
              <a:rPr lang="ar-DZ" sz="3200" dirty="0">
                <a:cs typeface="+mj-cs"/>
              </a:rPr>
              <a:t>صنف لبنات الصوت حسب الجدول التالي </a:t>
            </a:r>
            <a:r>
              <a:rPr lang="ar-DZ" sz="3200" dirty="0" smtClean="0">
                <a:cs typeface="+mj-cs"/>
              </a:rPr>
              <a:t>:</a:t>
            </a:r>
            <a:endParaRPr lang="ar-DZ" sz="3200" dirty="0">
              <a:cs typeface="+mj-cs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xmlns="" id="{0B494AC6-9B2E-422F-B16A-015D6B0BA580}"/>
              </a:ext>
            </a:extLst>
          </p:cNvPr>
          <p:cNvSpPr txBox="1"/>
          <p:nvPr/>
        </p:nvSpPr>
        <p:spPr>
          <a:xfrm>
            <a:off x="919777" y="0"/>
            <a:ext cx="11412983" cy="655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r" rtl="1">
              <a:lnSpc>
                <a:spcPct val="107000"/>
              </a:lnSpc>
              <a:spcAft>
                <a:spcPts val="800"/>
              </a:spcAft>
              <a:tabLst>
                <a:tab pos="2376805" algn="l"/>
              </a:tabLst>
            </a:pPr>
            <a:r>
              <a:rPr lang="ar-DZ" sz="36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نشاط 01 :</a:t>
            </a:r>
            <a:endParaRPr lang="fr-FR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xmlns="" id="{894EDA96-9226-5939-95FB-4A21ACC79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60273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257" y="1545444"/>
            <a:ext cx="2991267" cy="75258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143" y="752368"/>
            <a:ext cx="2114845" cy="75258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414" y="1545444"/>
            <a:ext cx="1457528" cy="77163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064" y="1588260"/>
            <a:ext cx="3315163" cy="77163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538" y="802390"/>
            <a:ext cx="3505689" cy="743054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712" y="1545444"/>
            <a:ext cx="1657581" cy="77163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152" y="752368"/>
            <a:ext cx="2353003" cy="75258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423" y="756285"/>
            <a:ext cx="2800741" cy="781159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39" y="1499752"/>
            <a:ext cx="1256625" cy="708378"/>
          </a:xfrm>
          <a:prstGeom prst="rect">
            <a:avLst/>
          </a:prstGeom>
        </p:spPr>
      </p:pic>
      <p:graphicFrame>
        <p:nvGraphicFramePr>
          <p:cNvPr id="15" name="Tableau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95528"/>
              </p:ext>
            </p:extLst>
          </p:nvPr>
        </p:nvGraphicFramePr>
        <p:xfrm>
          <a:off x="291423" y="2725396"/>
          <a:ext cx="11625804" cy="3362253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3875268"/>
                <a:gridCol w="3875268"/>
                <a:gridCol w="387526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r-DZ" sz="2400" dirty="0" smtClean="0"/>
                        <a:t>لبنات سرعة الأداء</a:t>
                      </a:r>
                      <a:endParaRPr lang="fr-FR" sz="24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400" dirty="0" smtClean="0"/>
                        <a:t>لبنات</a:t>
                      </a:r>
                      <a:r>
                        <a:rPr lang="ar-DZ" sz="2400" baseline="0" dirty="0" smtClean="0"/>
                        <a:t> شدة الصوت</a:t>
                      </a:r>
                      <a:endParaRPr lang="fr-FR" sz="24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DZ" sz="2400" dirty="0" smtClean="0"/>
                        <a:t>لبنات</a:t>
                      </a:r>
                      <a:r>
                        <a:rPr lang="ar-DZ" sz="2400" baseline="0" dirty="0" smtClean="0"/>
                        <a:t> التشغيل و الإيقاف</a:t>
                      </a:r>
                      <a:endParaRPr lang="fr-FR" sz="24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05053">
                <a:tc>
                  <a:txBody>
                    <a:bodyPr/>
                    <a:lstStyle/>
                    <a:p>
                      <a:pPr algn="ctr"/>
                      <a:endParaRPr lang="fr-FR" sz="24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2400" dirty="0"/>
                    </a:p>
                  </a:txBody>
                  <a:tcPr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19" y="3375050"/>
            <a:ext cx="3505689" cy="743054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522" y="3385892"/>
            <a:ext cx="2114845" cy="752580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712" y="3413671"/>
            <a:ext cx="2353003" cy="75258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838" y="4314500"/>
            <a:ext cx="2800741" cy="781159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83" y="4277129"/>
            <a:ext cx="3315163" cy="771633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181" y="4282676"/>
            <a:ext cx="1457528" cy="771633"/>
          </a:xfrm>
          <a:prstGeom prst="rect">
            <a:avLst/>
          </a:prstGeom>
        </p:spPr>
      </p:pic>
      <p:pic>
        <p:nvPicPr>
          <p:cNvPr id="22" name="Image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675" y="5128843"/>
            <a:ext cx="1657581" cy="771633"/>
          </a:xfrm>
          <a:prstGeom prst="rect">
            <a:avLst/>
          </a:prstGeom>
        </p:spPr>
      </p:pic>
      <p:pic>
        <p:nvPicPr>
          <p:cNvPr id="23" name="Image 2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064" y="5147896"/>
            <a:ext cx="2991267" cy="752580"/>
          </a:xfrm>
          <a:prstGeom prst="rect">
            <a:avLst/>
          </a:prstGeom>
        </p:spPr>
      </p:pic>
      <p:pic>
        <p:nvPicPr>
          <p:cNvPr id="24" name="Image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897" y="5160470"/>
            <a:ext cx="1256625" cy="70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314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4">
                <a:lumMod val="20000"/>
                <a:lumOff val="8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Imag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6389" y="3474714"/>
            <a:ext cx="1971675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 de texte 6"/>
          <p:cNvSpPr txBox="1"/>
          <p:nvPr/>
        </p:nvSpPr>
        <p:spPr>
          <a:xfrm>
            <a:off x="3830204" y="3122924"/>
            <a:ext cx="2080895" cy="45719"/>
          </a:xfrm>
          <a:prstGeom prst="rect">
            <a:avLst/>
          </a:prstGeom>
          <a:noFill/>
          <a:ln w="6350">
            <a:noFill/>
          </a:ln>
          <a:effectLst/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FR" sz="160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3786389" y="2864737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 sz="280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30060" y="-211871"/>
            <a:ext cx="11761940" cy="88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 algn="r" rtl="1">
              <a:lnSpc>
                <a:spcPct val="200000"/>
              </a:lnSpc>
              <a:buFont typeface="+mj-lt"/>
              <a:buAutoNum type="arabicPeriod"/>
            </a:pPr>
            <a:r>
              <a:rPr lang="ar-DZ" sz="3000" b="1" u="sng" dirty="0" smtClean="0">
                <a:solidFill>
                  <a:srgbClr val="FF0000"/>
                </a:solidFill>
              </a:rPr>
              <a:t>لبنات الصوت : </a:t>
            </a:r>
            <a:endParaRPr lang="fr-FR" sz="3000" u="sng" dirty="0">
              <a:solidFill>
                <a:srgbClr val="FF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3" y="149954"/>
            <a:ext cx="9347199" cy="657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50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829578" y="68787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0" y="186353"/>
            <a:ext cx="11935271" cy="412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55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</TotalTime>
  <Words>109</Words>
  <Application>Microsoft Office PowerPoint</Application>
  <PresentationFormat>Grand écran</PresentationFormat>
  <Paragraphs>35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395</cp:revision>
  <dcterms:created xsi:type="dcterms:W3CDTF">2024-02-06T22:26:16Z</dcterms:created>
  <dcterms:modified xsi:type="dcterms:W3CDTF">2025-04-19T22:26:08Z</dcterms:modified>
</cp:coreProperties>
</file>