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3" r:id="rId2"/>
    <p:sldId id="271" r:id="rId3"/>
    <p:sldId id="264" r:id="rId4"/>
    <p:sldId id="270" r:id="rId5"/>
    <p:sldId id="260" r:id="rId6"/>
    <p:sldId id="269" r:id="rId7"/>
    <p:sldId id="272" r:id="rId8"/>
    <p:sldId id="27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86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01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29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70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78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44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73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24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80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84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68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6DBA-FA3B-4C5F-B700-4671668DAB72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18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DZ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400831" y="307796"/>
            <a:ext cx="1139868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sz="4400" b="1" u="sng" dirty="0" smtClean="0">
                <a:solidFill>
                  <a:srgbClr val="FF0000"/>
                </a:solidFill>
              </a:rPr>
              <a:t>تغذية راجعة</a:t>
            </a:r>
            <a:endParaRPr lang="ar-DZ" sz="4400" b="1" u="sng" dirty="0">
              <a:solidFill>
                <a:srgbClr val="FF0000"/>
              </a:solidFill>
            </a:endParaRPr>
          </a:p>
        </p:txBody>
      </p:sp>
      <p:sp>
        <p:nvSpPr>
          <p:cNvPr id="6" name="Rectangle : coins arrondis 12">
            <a:extLst>
              <a:ext uri="{FF2B5EF4-FFF2-40B4-BE49-F238E27FC236}">
                <a16:creationId xmlns="" xmlns:a16="http://schemas.microsoft.com/office/drawing/2014/main" id="{2A52F28A-4066-7F20-F61B-78B99AF33888}"/>
              </a:ext>
            </a:extLst>
          </p:cNvPr>
          <p:cNvSpPr/>
          <p:nvPr/>
        </p:nvSpPr>
        <p:spPr>
          <a:xfrm>
            <a:off x="624114" y="1077237"/>
            <a:ext cx="11567886" cy="2182317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4000" dirty="0"/>
              <a:t>كيف يمكن إضافة الأصوات في برنامج </a:t>
            </a:r>
            <a:r>
              <a:rPr lang="ar-DZ" sz="4000" dirty="0" err="1"/>
              <a:t>سكراتش</a:t>
            </a:r>
            <a:r>
              <a:rPr lang="ar-DZ" sz="4000" dirty="0"/>
              <a:t> ؟ 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4000" dirty="0"/>
              <a:t>ما أنواع لبنات الصوت ؟ </a:t>
            </a:r>
          </a:p>
        </p:txBody>
      </p:sp>
    </p:spTree>
    <p:extLst>
      <p:ext uri="{BB962C8B-B14F-4D97-AF65-F5344CB8AC3E}">
        <p14:creationId xmlns:p14="http://schemas.microsoft.com/office/powerpoint/2010/main" val="2346068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400831" y="307796"/>
            <a:ext cx="1139868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sz="4400" b="1" u="sng" dirty="0" smtClean="0">
                <a:solidFill>
                  <a:srgbClr val="FF0000"/>
                </a:solidFill>
              </a:rPr>
              <a:t>الوضعية</a:t>
            </a:r>
            <a:r>
              <a:rPr lang="ar-DZ" sz="4400" u="sng" dirty="0" smtClean="0">
                <a:solidFill>
                  <a:srgbClr val="FF0000"/>
                </a:solidFill>
              </a:rPr>
              <a:t> </a:t>
            </a:r>
            <a:r>
              <a:rPr lang="ar-DZ" sz="4400" b="1" u="sng" dirty="0" err="1" smtClean="0">
                <a:solidFill>
                  <a:srgbClr val="FF0000"/>
                </a:solidFill>
              </a:rPr>
              <a:t>الإنطلاقية</a:t>
            </a:r>
            <a:endParaRPr lang="ar-DZ" sz="4400" b="1" u="sng" dirty="0">
              <a:solidFill>
                <a:srgbClr val="FF0000"/>
              </a:solidFill>
            </a:endParaRPr>
          </a:p>
        </p:txBody>
      </p:sp>
      <p:sp>
        <p:nvSpPr>
          <p:cNvPr id="6" name="Rectangle : coins arrondis 12">
            <a:extLst>
              <a:ext uri="{FF2B5EF4-FFF2-40B4-BE49-F238E27FC236}">
                <a16:creationId xmlns="" xmlns:a16="http://schemas.microsoft.com/office/drawing/2014/main" id="{2A52F28A-4066-7F20-F61B-78B99AF33888}"/>
              </a:ext>
            </a:extLst>
          </p:cNvPr>
          <p:cNvSpPr/>
          <p:nvPr/>
        </p:nvSpPr>
        <p:spPr>
          <a:xfrm>
            <a:off x="316230" y="1077237"/>
            <a:ext cx="11567886" cy="914400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ar-DZ" sz="4000" dirty="0" smtClean="0"/>
              <a:t>عرض </a:t>
            </a:r>
            <a:r>
              <a:rPr lang="ar-DZ" sz="4000" dirty="0"/>
              <a:t>المشاريع التالية :</a:t>
            </a:r>
          </a:p>
        </p:txBody>
      </p:sp>
      <p:pic>
        <p:nvPicPr>
          <p:cNvPr id="1027" name="Imag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128" y="1916864"/>
            <a:ext cx="2229745" cy="192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Imag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4"/>
          <a:stretch>
            <a:fillRect/>
          </a:stretch>
        </p:blipFill>
        <p:spPr bwMode="auto">
          <a:xfrm>
            <a:off x="4696838" y="1846678"/>
            <a:ext cx="2229745" cy="201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 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564" y="1787814"/>
            <a:ext cx="2040840" cy="212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287" y="1846011"/>
            <a:ext cx="1696729" cy="20133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62389" y="4157932"/>
            <a:ext cx="5812376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ar-DZ" sz="3200" dirty="0">
                <a:cs typeface="+mj-cs"/>
              </a:rPr>
              <a:t>من يمكن له شرح ما تقوم به هذه المشاريع ؟ 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62493" y="4818159"/>
            <a:ext cx="46098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DZ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ما هي اللبنات التي تسمح لنا </a:t>
            </a:r>
            <a:r>
              <a:rPr lang="ar-DZ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بذ</a:t>
            </a:r>
            <a:r>
              <a:rPr lang="ar-DZ" sz="3200" dirty="0" smtClean="0">
                <a:cs typeface="+mj-cs"/>
              </a:rPr>
              <a:t>لك ؟</a:t>
            </a:r>
            <a:endParaRPr lang="fr-FR" sz="3200" dirty="0">
              <a:latin typeface="Arial" panose="020B0604020202020204" pitchFamily="34" charset="0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5126" y="4119704"/>
            <a:ext cx="4987263" cy="5933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ar-DZ" sz="3200" dirty="0">
                <a:solidFill>
                  <a:srgbClr val="00B0F0"/>
                </a:solidFill>
                <a:cs typeface="+mj-cs"/>
              </a:rPr>
              <a:t>(رسم منزل رسم زخارف رسم نجمة)</a:t>
            </a:r>
            <a:endParaRPr lang="fr-FR" sz="2400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42150" y="4779116"/>
            <a:ext cx="1720343" cy="5933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ar-DZ" sz="3200" dirty="0" smtClean="0">
                <a:solidFill>
                  <a:srgbClr val="00B0F0"/>
                </a:solidFill>
                <a:cs typeface="+mj-cs"/>
              </a:rPr>
              <a:t>(لبنات القلم)</a:t>
            </a:r>
            <a:endParaRPr lang="fr-FR" sz="2400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34626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="" xmlns:a16="http://schemas.microsoft.com/office/drawing/2014/main" id="{31EC9893-997B-FAF1-44A7-86DC576C4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96" y="966506"/>
            <a:ext cx="112000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rtl="1"/>
            <a:r>
              <a:rPr lang="ar-DZ" sz="3200" dirty="0">
                <a:cs typeface="+mj-cs"/>
              </a:rPr>
              <a:t>انطلاقا من المشروع السابق، رتب القصاصات التالية لتشكيل تعريفا للقلم </a:t>
            </a:r>
            <a:r>
              <a:rPr lang="ar-DZ" sz="3200" dirty="0" smtClean="0">
                <a:cs typeface="+mj-cs"/>
              </a:rPr>
              <a:t>:</a:t>
            </a:r>
            <a:endParaRPr lang="ar-DZ" sz="3200" dirty="0">
              <a:cs typeface="+mj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="" xmlns:a16="http://schemas.microsoft.com/office/drawing/2014/main" id="{0B494AC6-9B2E-422F-B16A-015D6B0BA580}"/>
              </a:ext>
            </a:extLst>
          </p:cNvPr>
          <p:cNvSpPr txBox="1"/>
          <p:nvPr/>
        </p:nvSpPr>
        <p:spPr>
          <a:xfrm>
            <a:off x="919777" y="150312"/>
            <a:ext cx="11412983" cy="718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r" rtl="1">
              <a:lnSpc>
                <a:spcPct val="107000"/>
              </a:lnSpc>
              <a:spcAft>
                <a:spcPts val="800"/>
              </a:spcAft>
              <a:tabLst>
                <a:tab pos="2376805" algn="l"/>
              </a:tabLs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نشاط 01 :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="" xmlns:a16="http://schemas.microsoft.com/office/drawing/2014/main" id="{894EDA96-9226-5939-95FB-4A21ACC79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027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504980"/>
              </p:ext>
            </p:extLst>
          </p:nvPr>
        </p:nvGraphicFramePr>
        <p:xfrm>
          <a:off x="3903369" y="1778696"/>
          <a:ext cx="5992192" cy="175817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498048"/>
                <a:gridCol w="1498048"/>
                <a:gridCol w="1498048"/>
                <a:gridCol w="1498048"/>
              </a:tblGrid>
              <a:tr h="87908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2800" b="1" dirty="0">
                          <a:solidFill>
                            <a:schemeClr val="tx1"/>
                          </a:solidFill>
                          <a:effectLst/>
                        </a:rPr>
                        <a:t>الكائنات</a:t>
                      </a:r>
                      <a:endParaRPr lang="fr-F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2800" b="1" dirty="0">
                          <a:solidFill>
                            <a:schemeClr val="tx1"/>
                          </a:solidFill>
                          <a:effectLst/>
                        </a:rPr>
                        <a:t>خطا</a:t>
                      </a:r>
                      <a:endParaRPr lang="fr-F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2800" b="1" dirty="0">
                          <a:solidFill>
                            <a:schemeClr val="tx1"/>
                          </a:solidFill>
                          <a:effectLst/>
                        </a:rPr>
                        <a:t>أثناء</a:t>
                      </a:r>
                      <a:endParaRPr lang="fr-F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2800" b="1" dirty="0">
                          <a:solidFill>
                            <a:schemeClr val="tx1"/>
                          </a:solidFill>
                          <a:effectLst/>
                        </a:rPr>
                        <a:t>هو</a:t>
                      </a:r>
                      <a:endParaRPr lang="fr-F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7908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2800" b="1" dirty="0">
                          <a:solidFill>
                            <a:schemeClr val="tx1"/>
                          </a:solidFill>
                          <a:effectLst/>
                        </a:rPr>
                        <a:t>يرسم</a:t>
                      </a:r>
                      <a:endParaRPr lang="fr-F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2800" b="1" dirty="0">
                          <a:solidFill>
                            <a:schemeClr val="tx1"/>
                          </a:solidFill>
                          <a:effectLst/>
                        </a:rPr>
                        <a:t>حركته</a:t>
                      </a:r>
                      <a:endParaRPr lang="fr-F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2800" b="1" dirty="0">
                          <a:solidFill>
                            <a:schemeClr val="tx1"/>
                          </a:solidFill>
                          <a:effectLst/>
                        </a:rPr>
                        <a:t>أن تجعل</a:t>
                      </a:r>
                      <a:endParaRPr lang="fr-F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2800" b="1" dirty="0">
                          <a:solidFill>
                            <a:schemeClr val="tx1"/>
                          </a:solidFill>
                          <a:effectLst/>
                        </a:rPr>
                        <a:t>أحد</a:t>
                      </a:r>
                      <a:endParaRPr lang="fr-F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3126786" y="4223359"/>
            <a:ext cx="1327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DZ" sz="4000" dirty="0" smtClean="0"/>
              <a:t>أثناء</a:t>
            </a:r>
            <a:endParaRPr lang="fr-FR" sz="4000" dirty="0"/>
          </a:p>
        </p:txBody>
      </p:sp>
      <p:sp>
        <p:nvSpPr>
          <p:cNvPr id="8" name="ZoneTexte 7"/>
          <p:cNvSpPr txBox="1"/>
          <p:nvPr/>
        </p:nvSpPr>
        <p:spPr>
          <a:xfrm>
            <a:off x="10173222" y="4223359"/>
            <a:ext cx="1327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DZ" sz="4000" dirty="0" smtClean="0"/>
              <a:t>هو</a:t>
            </a:r>
            <a:endParaRPr lang="fr-FR" sz="4000" dirty="0"/>
          </a:p>
        </p:txBody>
      </p:sp>
      <p:sp>
        <p:nvSpPr>
          <p:cNvPr id="9" name="ZoneTexte 8"/>
          <p:cNvSpPr txBox="1"/>
          <p:nvPr/>
        </p:nvSpPr>
        <p:spPr>
          <a:xfrm>
            <a:off x="5254282" y="4223359"/>
            <a:ext cx="1327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DZ" sz="4000" dirty="0" smtClean="0"/>
              <a:t>يرسم</a:t>
            </a:r>
            <a:endParaRPr lang="fr-FR" sz="4000" dirty="0"/>
          </a:p>
        </p:txBody>
      </p:sp>
      <p:sp>
        <p:nvSpPr>
          <p:cNvPr id="10" name="ZoneTexte 9"/>
          <p:cNvSpPr txBox="1"/>
          <p:nvPr/>
        </p:nvSpPr>
        <p:spPr>
          <a:xfrm>
            <a:off x="6448818" y="4223359"/>
            <a:ext cx="1503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DZ" sz="4000" dirty="0" smtClean="0"/>
              <a:t>الكائنات</a:t>
            </a:r>
            <a:endParaRPr lang="fr-FR" sz="4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7729604" y="4223359"/>
            <a:ext cx="1327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DZ" sz="4000" dirty="0" smtClean="0"/>
              <a:t>أحد</a:t>
            </a:r>
            <a:endParaRPr lang="fr-FR" sz="4000" dirty="0"/>
          </a:p>
        </p:txBody>
      </p:sp>
      <p:sp>
        <p:nvSpPr>
          <p:cNvPr id="15" name="ZoneTexte 14"/>
          <p:cNvSpPr txBox="1"/>
          <p:nvPr/>
        </p:nvSpPr>
        <p:spPr>
          <a:xfrm>
            <a:off x="8855901" y="4223359"/>
            <a:ext cx="1688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DZ" sz="4000" dirty="0" smtClean="0"/>
              <a:t>أن تجعل</a:t>
            </a:r>
            <a:endParaRPr lang="fr-FR" sz="4000" dirty="0"/>
          </a:p>
        </p:txBody>
      </p:sp>
      <p:sp>
        <p:nvSpPr>
          <p:cNvPr id="16" name="ZoneTexte 15"/>
          <p:cNvSpPr txBox="1"/>
          <p:nvPr/>
        </p:nvSpPr>
        <p:spPr>
          <a:xfrm>
            <a:off x="1987804" y="4223359"/>
            <a:ext cx="1327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DZ" sz="4000" dirty="0" smtClean="0"/>
              <a:t>حركته</a:t>
            </a:r>
            <a:endParaRPr lang="fr-FR" sz="4000" dirty="0"/>
          </a:p>
        </p:txBody>
      </p:sp>
      <p:sp>
        <p:nvSpPr>
          <p:cNvPr id="17" name="ZoneTexte 16"/>
          <p:cNvSpPr txBox="1"/>
          <p:nvPr/>
        </p:nvSpPr>
        <p:spPr>
          <a:xfrm>
            <a:off x="4164906" y="4223359"/>
            <a:ext cx="1327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DZ" sz="4000" dirty="0" smtClean="0"/>
              <a:t>خطا</a:t>
            </a:r>
            <a:endParaRPr lang="fr-FR" sz="4000" dirty="0"/>
          </a:p>
        </p:txBody>
      </p:sp>
      <p:sp>
        <p:nvSpPr>
          <p:cNvPr id="4" name="ZoneTexte 3"/>
          <p:cNvSpPr txBox="1"/>
          <p:nvPr/>
        </p:nvSpPr>
        <p:spPr>
          <a:xfrm>
            <a:off x="4164906" y="2070255"/>
            <a:ext cx="95197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528157" y="2868460"/>
            <a:ext cx="1177447" cy="4509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164906" y="2805829"/>
            <a:ext cx="951978" cy="576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8505173" y="1863388"/>
            <a:ext cx="1195191" cy="7294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8505173" y="2894555"/>
            <a:ext cx="1195191" cy="51356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7200380" y="1812569"/>
            <a:ext cx="1054272" cy="7355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5528157" y="1877124"/>
            <a:ext cx="1177447" cy="5690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7064687" y="2781820"/>
            <a:ext cx="1114817" cy="557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294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  <p:bldP spid="14" grpId="0"/>
      <p:bldP spid="15" grpId="0"/>
      <p:bldP spid="16" grpId="0"/>
      <p:bldP spid="17" grpId="0"/>
      <p:bldP spid="4" grpId="0" animBg="1"/>
      <p:bldP spid="6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="" xmlns:a16="http://schemas.microsoft.com/office/drawing/2014/main" id="{31EC9893-997B-FAF1-44A7-86DC576C4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34279"/>
            <a:ext cx="118629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rtl="1"/>
            <a:r>
              <a:rPr lang="ar-DZ" sz="3200" dirty="0" smtClean="0">
                <a:cs typeface="+mj-cs"/>
              </a:rPr>
              <a:t>تمعّن </a:t>
            </a:r>
            <a:r>
              <a:rPr lang="ar-DZ" sz="3200" dirty="0">
                <a:cs typeface="+mj-cs"/>
              </a:rPr>
              <a:t>جيّدا في الصور التالية محاولا استخراج فوائد استخدام القلم : 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="" xmlns:a16="http://schemas.microsoft.com/office/drawing/2014/main" id="{894EDA96-9226-5939-95FB-4A21ACC79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027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0B494AC6-9B2E-422F-B16A-015D6B0BA580}"/>
              </a:ext>
            </a:extLst>
          </p:cNvPr>
          <p:cNvSpPr txBox="1"/>
          <p:nvPr/>
        </p:nvSpPr>
        <p:spPr>
          <a:xfrm>
            <a:off x="919777" y="150312"/>
            <a:ext cx="11412983" cy="718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r" rtl="1">
              <a:lnSpc>
                <a:spcPct val="107000"/>
              </a:lnSpc>
              <a:spcAft>
                <a:spcPts val="800"/>
              </a:spcAft>
              <a:tabLst>
                <a:tab pos="2376805" algn="l"/>
              </a:tabLs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نشاط </a:t>
            </a: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02 </a:t>
            </a: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073" name="Imag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214" y="1712044"/>
            <a:ext cx="2856713" cy="315598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Imag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186" y="1712043"/>
            <a:ext cx="2984327" cy="3136811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9294312" y="5373666"/>
            <a:ext cx="2317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3200" dirty="0" smtClean="0">
                <a:solidFill>
                  <a:srgbClr val="FF0000"/>
                </a:solidFill>
                <a:cs typeface="+mj-cs"/>
              </a:rPr>
              <a:t>المسح</a:t>
            </a:r>
            <a:endParaRPr lang="fr-FR" sz="32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957691" y="5373666"/>
            <a:ext cx="2317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3200" dirty="0" smtClean="0">
                <a:solidFill>
                  <a:srgbClr val="FF0000"/>
                </a:solidFill>
                <a:cs typeface="+mj-cs"/>
              </a:rPr>
              <a:t>التلوين</a:t>
            </a:r>
            <a:endParaRPr lang="fr-FR" sz="3200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0908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786389" y="2864737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sz="280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7890" y="-401202"/>
            <a:ext cx="1176194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 algn="r" rtl="1">
              <a:lnSpc>
                <a:spcPct val="200000"/>
              </a:lnSpc>
              <a:buFont typeface="+mj-lt"/>
              <a:buAutoNum type="arabicPeriod"/>
            </a:pP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مفهوم القلم : </a:t>
            </a:r>
            <a:endParaRPr lang="fr-FR" sz="3600" u="sng" dirty="0">
              <a:solidFill>
                <a:srgbClr val="FF0000"/>
              </a:solidFill>
              <a:cs typeface="+mj-cs"/>
            </a:endParaRPr>
          </a:p>
          <a:p>
            <a:pPr algn="r" rtl="1"/>
            <a:r>
              <a:rPr lang="ar-DZ" sz="3600" dirty="0">
                <a:cs typeface="+mj-cs"/>
              </a:rPr>
              <a:t>هو أن تجعل أحد الكائنات يرسم خطا أثناء حركته.</a:t>
            </a:r>
          </a:p>
          <a:p>
            <a:pPr algn="r" rtl="1"/>
            <a:r>
              <a:rPr lang="ar-DZ" sz="3600" dirty="0">
                <a:cs typeface="+mj-cs"/>
              </a:rPr>
              <a:t> </a:t>
            </a:r>
            <a:endParaRPr lang="fr-FR" sz="3600" dirty="0">
              <a:cs typeface="+mj-cs"/>
            </a:endParaRPr>
          </a:p>
          <a:p>
            <a:pPr marL="514350" indent="-514350" algn="r" rtl="1">
              <a:buFont typeface="+mj-lt"/>
              <a:buAutoNum type="arabicPeriod" startAt="2"/>
            </a:pP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فوائد استخدام القلم</a:t>
            </a:r>
            <a:r>
              <a:rPr lang="fr-FR" sz="3600" b="1" u="sng" dirty="0" smtClean="0">
                <a:solidFill>
                  <a:srgbClr val="FF0000"/>
                </a:solidFill>
                <a:cs typeface="+mj-cs"/>
              </a:rPr>
              <a:t> </a:t>
            </a: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:</a:t>
            </a:r>
            <a:endParaRPr lang="fr-FR" sz="3600" dirty="0">
              <a:solidFill>
                <a:srgbClr val="FF0000"/>
              </a:solidFill>
              <a:cs typeface="+mj-cs"/>
            </a:endParaRPr>
          </a:p>
          <a:p>
            <a:pPr lvl="1" algn="r" rtl="1"/>
            <a:r>
              <a:rPr lang="ar-DZ" sz="3600" dirty="0"/>
              <a:t>- رسم مسار حركة كائن أثناء تنقله </a:t>
            </a:r>
          </a:p>
          <a:p>
            <a:pPr lvl="1" algn="r" rtl="1"/>
            <a:r>
              <a:rPr lang="ar-DZ" sz="3600" dirty="0"/>
              <a:t>- إنشاء أشكال هندسية </a:t>
            </a:r>
          </a:p>
          <a:p>
            <a:pPr lvl="1" algn="r" rtl="1"/>
            <a:r>
              <a:rPr lang="ar-DZ" sz="3600" dirty="0"/>
              <a:t>- إزالة الرسومات السابقة </a:t>
            </a:r>
          </a:p>
          <a:p>
            <a:pPr lvl="1" algn="r" rtl="1"/>
            <a:r>
              <a:rPr lang="ar-DZ" sz="3600" dirty="0"/>
              <a:t>- التلوين و المسح</a:t>
            </a:r>
          </a:p>
        </p:txBody>
      </p:sp>
    </p:spTree>
    <p:extLst>
      <p:ext uri="{BB962C8B-B14F-4D97-AF65-F5344CB8AC3E}">
        <p14:creationId xmlns:p14="http://schemas.microsoft.com/office/powerpoint/2010/main" val="816850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0729" y="87714"/>
            <a:ext cx="115364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ar-DZ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تدريب</a:t>
            </a:r>
            <a:r>
              <a:rPr lang="ar-DZ" sz="4800" b="1" u="sng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ar-DZ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01</a:t>
            </a:r>
            <a:r>
              <a:rPr kumimoji="0" lang="ar-DZ" sz="48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ar-DZ" sz="48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kumimoji="0" lang="ar-DZ" sz="4800" b="1" i="0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88686" y="918711"/>
            <a:ext cx="1169851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3600" dirty="0" smtClean="0"/>
              <a:t>عرض </a:t>
            </a:r>
            <a:r>
              <a:rPr lang="ar-DZ" sz="3600" dirty="0"/>
              <a:t>المقاطع البرمجية الخاصة بالأشكال أدناه :</a:t>
            </a:r>
          </a:p>
        </p:txBody>
      </p:sp>
      <p:pic>
        <p:nvPicPr>
          <p:cNvPr id="4102" name="Imag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328" y="1700082"/>
            <a:ext cx="1570873" cy="139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Imag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379" y="1703647"/>
            <a:ext cx="1369819" cy="139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Imag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541" y="1565042"/>
            <a:ext cx="1677665" cy="152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Imag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7" r="2769"/>
          <a:stretch>
            <a:fillRect/>
          </a:stretch>
        </p:blipFill>
        <p:spPr bwMode="auto">
          <a:xfrm flipH="1">
            <a:off x="4622652" y="1681620"/>
            <a:ext cx="1685524" cy="146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Imag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15511" y="1565042"/>
            <a:ext cx="1673776" cy="152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Imag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07" y="1565042"/>
            <a:ext cx="1819182" cy="152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94597" y="3617021"/>
            <a:ext cx="51026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DZ" sz="3200" dirty="0">
                <a:cs typeface="+mj-cs"/>
              </a:rPr>
              <a:t>1- ما الذي يميز كل شكل عن الآخر ؟ </a:t>
            </a:r>
          </a:p>
        </p:txBody>
      </p:sp>
      <p:sp>
        <p:nvSpPr>
          <p:cNvPr id="5" name="Rectangle 4"/>
          <p:cNvSpPr/>
          <p:nvPr/>
        </p:nvSpPr>
        <p:spPr>
          <a:xfrm>
            <a:off x="2863334" y="3572829"/>
            <a:ext cx="39324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DZ" sz="3200" dirty="0">
                <a:solidFill>
                  <a:srgbClr val="FF0000"/>
                </a:solidFill>
                <a:cs typeface="+mj-cs"/>
              </a:rPr>
              <a:t>(الاختلاف في عدد الأضلاع)</a:t>
            </a:r>
          </a:p>
        </p:txBody>
      </p:sp>
    </p:spTree>
    <p:extLst>
      <p:ext uri="{BB962C8B-B14F-4D97-AF65-F5344CB8AC3E}">
        <p14:creationId xmlns:p14="http://schemas.microsoft.com/office/powerpoint/2010/main" val="1886755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654518"/>
            <a:ext cx="386660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DZ" sz="3200" dirty="0">
                <a:solidFill>
                  <a:srgbClr val="FF0000"/>
                </a:solidFill>
              </a:rPr>
              <a:t>(الأول كل شكل </a:t>
            </a:r>
            <a:r>
              <a:rPr lang="ar-DZ" sz="3200" dirty="0" smtClean="0">
                <a:solidFill>
                  <a:srgbClr val="FF0000"/>
                </a:solidFill>
              </a:rPr>
              <a:t>أضلاعه </a:t>
            </a:r>
            <a:r>
              <a:rPr lang="ar-DZ" sz="3200" dirty="0" err="1">
                <a:solidFill>
                  <a:srgbClr val="FF0000"/>
                </a:solidFill>
              </a:rPr>
              <a:t>متقايسة</a:t>
            </a:r>
            <a:r>
              <a:rPr lang="ar-DZ" sz="3200" dirty="0">
                <a:solidFill>
                  <a:srgbClr val="FF0000"/>
                </a:solidFill>
              </a:rPr>
              <a:t> عكس الثاني)</a:t>
            </a:r>
            <a:endParaRPr lang="ar-DZ" sz="32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0729" y="87714"/>
            <a:ext cx="115364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ar-DZ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تدريب</a:t>
            </a:r>
            <a:r>
              <a:rPr lang="ar-DZ" sz="4800" b="1" u="sng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ar-DZ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01</a:t>
            </a:r>
            <a:r>
              <a:rPr kumimoji="0" lang="ar-DZ" sz="48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ar-DZ" sz="48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kumimoji="0" lang="ar-DZ" sz="4800" b="1" i="0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88686" y="918711"/>
            <a:ext cx="1169851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3600" dirty="0" smtClean="0"/>
              <a:t>إليك هذين الشكلين :</a:t>
            </a:r>
            <a:endParaRPr lang="ar-DZ" sz="3600" dirty="0"/>
          </a:p>
        </p:txBody>
      </p:sp>
      <p:sp>
        <p:nvSpPr>
          <p:cNvPr id="7" name="Rectangle 6"/>
          <p:cNvSpPr/>
          <p:nvPr/>
        </p:nvSpPr>
        <p:spPr>
          <a:xfrm>
            <a:off x="350730" y="3654518"/>
            <a:ext cx="115364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3200" dirty="0">
                <a:cs typeface="+mj-cs"/>
              </a:rPr>
              <a:t>3- ما الذي يميّز أشكال السؤال الأول عن شكلي السؤال الثاني ؟ </a:t>
            </a:r>
            <a:endParaRPr lang="fr-FR" sz="3200" dirty="0" smtClean="0">
              <a:cs typeface="+mj-cs"/>
            </a:endParaRPr>
          </a:p>
          <a:p>
            <a:pPr algn="r" rtl="1"/>
            <a:endParaRPr lang="fr-FR" sz="3200" dirty="0" smtClean="0">
              <a:cs typeface="+mj-cs"/>
            </a:endParaRPr>
          </a:p>
          <a:p>
            <a:pPr algn="r" rtl="1"/>
            <a:endParaRPr lang="ar-DZ" sz="3200" dirty="0">
              <a:cs typeface="+mj-cs"/>
            </a:endParaRPr>
          </a:p>
          <a:p>
            <a:pPr algn="r" rtl="1"/>
            <a:r>
              <a:rPr lang="ar-DZ" sz="3200" dirty="0">
                <a:cs typeface="+mj-cs"/>
              </a:rPr>
              <a:t>4- اعتمادا على أجوبتك السابقة، ما هي اللبنات التي درستها سابقا الممكن استعمالها لرسم مختلف الأشكال الهندسية </a:t>
            </a:r>
            <a:r>
              <a:rPr lang="ar-DZ" sz="3200" dirty="0" smtClean="0">
                <a:cs typeface="+mj-cs"/>
              </a:rPr>
              <a:t>؟ </a:t>
            </a:r>
            <a:endParaRPr lang="ar-DZ" sz="3200" dirty="0">
              <a:cs typeface="+mj-cs"/>
            </a:endParaRPr>
          </a:p>
        </p:txBody>
      </p:sp>
      <p:pic>
        <p:nvPicPr>
          <p:cNvPr id="5122" name="Imag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915" y="1556034"/>
            <a:ext cx="3612930" cy="138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Imag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800" y="1595223"/>
            <a:ext cx="4126401" cy="137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6425799" y="5624288"/>
            <a:ext cx="18200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DZ" sz="3200" dirty="0" smtClean="0">
                <a:solidFill>
                  <a:srgbClr val="FF0000"/>
                </a:solidFill>
              </a:rPr>
              <a:t>(لبنات القلم)</a:t>
            </a:r>
            <a:endParaRPr lang="ar-DZ" sz="3200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02050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0729" y="87714"/>
            <a:ext cx="115364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ar-DZ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تدريب</a:t>
            </a:r>
            <a:r>
              <a:rPr lang="ar-DZ" sz="4800" b="1" u="sng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ar-DZ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02</a:t>
            </a:r>
            <a:r>
              <a:rPr kumimoji="0" lang="ar-DZ" sz="48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ar-DZ" sz="48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kumimoji="0" lang="ar-DZ" sz="4800" b="1" i="0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729" y="1057210"/>
            <a:ext cx="11536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3600" dirty="0" smtClean="0"/>
              <a:t>قم </a:t>
            </a:r>
            <a:r>
              <a:rPr lang="ar-DZ" sz="3600" dirty="0"/>
              <a:t>بتشغيل برنامج </a:t>
            </a:r>
            <a:r>
              <a:rPr lang="ar-DZ" sz="3600" dirty="0" err="1"/>
              <a:t>سكراتش</a:t>
            </a:r>
            <a:r>
              <a:rPr lang="ar-DZ" sz="3600" dirty="0"/>
              <a:t> و حاول إلقاء نظرة على مختلف لبنات القلم.</a:t>
            </a:r>
            <a:endParaRPr lang="ar-DZ" sz="36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46006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1639</TotalTime>
  <Words>205</Words>
  <Application>Microsoft Office PowerPoint</Application>
  <PresentationFormat>Grand écran</PresentationFormat>
  <Paragraphs>53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413</cp:revision>
  <dcterms:created xsi:type="dcterms:W3CDTF">2024-02-06T22:26:16Z</dcterms:created>
  <dcterms:modified xsi:type="dcterms:W3CDTF">2025-04-19T17:13:12Z</dcterms:modified>
</cp:coreProperties>
</file>