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  <p:sldId id="271" r:id="rId3"/>
    <p:sldId id="272" r:id="rId4"/>
    <p:sldId id="264" r:id="rId5"/>
    <p:sldId id="273" r:id="rId6"/>
    <p:sldId id="260" r:id="rId7"/>
    <p:sldId id="269" r:id="rId8"/>
    <p:sldId id="27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تغذية راجعة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:a16="http://schemas.microsoft.com/office/drawing/2014/main" xmlns="" id="{2A52F28A-4066-7F20-F61B-78B99AF33888}"/>
              </a:ext>
            </a:extLst>
          </p:cNvPr>
          <p:cNvSpPr/>
          <p:nvPr/>
        </p:nvSpPr>
        <p:spPr>
          <a:xfrm>
            <a:off x="316230" y="1202499"/>
            <a:ext cx="11567886" cy="1691014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DZ" sz="4000" dirty="0"/>
              <a:t>ماذا نقصد بالقلم في </a:t>
            </a:r>
            <a:r>
              <a:rPr lang="ar-DZ" sz="4000" dirty="0" err="1"/>
              <a:t>سكراتش</a:t>
            </a:r>
            <a:r>
              <a:rPr lang="ar-DZ" sz="4000" dirty="0"/>
              <a:t> ؟ </a:t>
            </a:r>
          </a:p>
          <a:p>
            <a:pPr algn="r" rtl="1"/>
            <a:r>
              <a:rPr lang="ar-DZ" sz="4000" dirty="0"/>
              <a:t>ما هي فوائد استخدامه ؟ </a:t>
            </a: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الوضعية</a:t>
            </a:r>
            <a:r>
              <a:rPr lang="ar-DZ" sz="4400" u="sng" dirty="0" smtClean="0">
                <a:solidFill>
                  <a:srgbClr val="FF0000"/>
                </a:solidFill>
              </a:rPr>
              <a:t> </a:t>
            </a:r>
            <a:r>
              <a:rPr lang="ar-DZ" sz="4400" b="1" u="sng" dirty="0" err="1" smtClean="0">
                <a:solidFill>
                  <a:srgbClr val="FF0000"/>
                </a:solidFill>
              </a:rPr>
              <a:t>الإنطلاقية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:a16="http://schemas.microsoft.com/office/drawing/2014/main" xmlns="" id="{2A52F28A-4066-7F20-F61B-78B99AF33888}"/>
              </a:ext>
            </a:extLst>
          </p:cNvPr>
          <p:cNvSpPr/>
          <p:nvPr/>
        </p:nvSpPr>
        <p:spPr>
          <a:xfrm>
            <a:off x="316230" y="876821"/>
            <a:ext cx="11567886" cy="3071665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SA" sz="4000" dirty="0"/>
              <a:t>تعرفت في الحصة الماضية على القلم، ثم قمت بإلقاء نظرة عن لبنات القلم. فكيف يمكن توظيف هذه اللبنات في المقاطع البرمجية </a:t>
            </a:r>
            <a:r>
              <a:rPr lang="ar-SA" sz="4000" dirty="0" smtClean="0"/>
              <a:t>لرسم كل </a:t>
            </a:r>
            <a:r>
              <a:rPr lang="ar-SA" sz="4000" dirty="0"/>
              <a:t>الأشكال الهندسية التي نريدها ؟</a:t>
            </a:r>
            <a:endParaRPr lang="ar-DZ" sz="4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462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74" y="729910"/>
            <a:ext cx="1120009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ar-DZ" sz="3200" dirty="0" smtClean="0">
                <a:cs typeface="+mj-cs"/>
              </a:rPr>
              <a:t>أنشيء </a:t>
            </a:r>
            <a:r>
              <a:rPr lang="ar-DZ" sz="3200" dirty="0">
                <a:cs typeface="+mj-cs"/>
              </a:rPr>
              <a:t>المقطع البرمجي التالي لكائن القلم : </a:t>
            </a:r>
            <a:endParaRPr lang="fr-FR" sz="3200" dirty="0" smtClean="0">
              <a:cs typeface="+mj-cs"/>
            </a:endParaRPr>
          </a:p>
          <a:p>
            <a:pPr algn="r" rtl="1"/>
            <a:endParaRPr lang="fr-FR" sz="3200" dirty="0" smtClean="0">
              <a:cs typeface="+mj-cs"/>
            </a:endParaRPr>
          </a:p>
          <a:p>
            <a:pPr algn="r" rtl="1"/>
            <a:endParaRPr lang="ar-DZ" sz="3200" dirty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ar-DZ" sz="3200" dirty="0" smtClean="0">
                <a:cs typeface="+mj-cs"/>
              </a:rPr>
              <a:t>ماذا </a:t>
            </a:r>
            <a:r>
              <a:rPr lang="ar-DZ" sz="3200" dirty="0">
                <a:cs typeface="+mj-cs"/>
              </a:rPr>
              <a:t>يحدث عند تشغيله </a:t>
            </a:r>
            <a:r>
              <a:rPr lang="ar-DZ" sz="3200" dirty="0" smtClean="0">
                <a:cs typeface="+mj-cs"/>
              </a:rPr>
              <a:t>؟</a:t>
            </a:r>
            <a:endParaRPr lang="fr-FR" sz="32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fr-FR" sz="3200" dirty="0" smtClean="0">
              <a:cs typeface="+mj-cs"/>
            </a:endParaRPr>
          </a:p>
          <a:p>
            <a:pPr algn="r" rtl="1"/>
            <a:r>
              <a:rPr lang="ar-DZ" sz="3200" dirty="0" smtClean="0">
                <a:cs typeface="+mj-cs"/>
              </a:rPr>
              <a:t>أضف لبنة</a:t>
            </a:r>
            <a:r>
              <a:rPr lang="fr-FR" sz="3200" dirty="0" smtClean="0">
                <a:cs typeface="+mj-cs"/>
              </a:rPr>
              <a:t>                        </a:t>
            </a:r>
            <a:r>
              <a:rPr lang="ar-DZ" sz="3200" dirty="0" smtClean="0">
                <a:cs typeface="+mj-cs"/>
              </a:rPr>
              <a:t> </a:t>
            </a:r>
            <a:r>
              <a:rPr lang="ar-DZ" sz="3200" dirty="0">
                <a:cs typeface="+mj-cs"/>
              </a:rPr>
              <a:t>تحت لبنة </a:t>
            </a:r>
            <a:endParaRPr lang="fr-FR" sz="3200" dirty="0" smtClean="0">
              <a:cs typeface="+mj-cs"/>
            </a:endParaRPr>
          </a:p>
          <a:p>
            <a:pPr algn="r" rtl="1"/>
            <a:endParaRPr lang="ar-DZ" sz="3200" dirty="0">
              <a:cs typeface="+mj-cs"/>
            </a:endParaRPr>
          </a:p>
          <a:p>
            <a:pPr algn="r" rtl="1"/>
            <a:r>
              <a:rPr lang="ar-DZ" sz="3200" dirty="0" smtClean="0">
                <a:cs typeface="+mj-cs"/>
              </a:rPr>
              <a:t>أعد </a:t>
            </a:r>
            <a:r>
              <a:rPr lang="ar-DZ" sz="3200" dirty="0">
                <a:cs typeface="+mj-cs"/>
              </a:rPr>
              <a:t>تشغيل المقطع، ماذا تلاحظ ؟ </a:t>
            </a:r>
            <a:endParaRPr lang="fr-FR" sz="3200" dirty="0" smtClean="0">
              <a:cs typeface="+mj-cs"/>
            </a:endParaRPr>
          </a:p>
          <a:p>
            <a:pPr algn="r" rtl="1"/>
            <a:endParaRPr lang="fr-FR" sz="3200" dirty="0" smtClean="0">
              <a:cs typeface="+mj-cs"/>
            </a:endParaRPr>
          </a:p>
          <a:p>
            <a:pPr algn="r" rtl="1"/>
            <a:r>
              <a:rPr lang="ar-DZ" sz="3200" dirty="0" smtClean="0">
                <a:cs typeface="+mj-cs"/>
              </a:rPr>
              <a:t>استنتج </a:t>
            </a:r>
            <a:r>
              <a:rPr lang="ar-DZ" sz="3200" dirty="0">
                <a:cs typeface="+mj-cs"/>
              </a:rPr>
              <a:t>دور لبنة </a:t>
            </a:r>
            <a:endParaRPr lang="fr-FR" sz="3200" dirty="0" smtClean="0">
              <a:cs typeface="+mj-cs"/>
            </a:endParaRPr>
          </a:p>
          <a:p>
            <a:pPr algn="r" rtl="1"/>
            <a:endParaRPr lang="ar-DZ" sz="3200" dirty="0">
              <a:cs typeface="+mj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B494AC6-9B2E-422F-B16A-015D6B0BA580}"/>
              </a:ext>
            </a:extLst>
          </p:cNvPr>
          <p:cNvSpPr txBox="1"/>
          <p:nvPr/>
        </p:nvSpPr>
        <p:spPr>
          <a:xfrm>
            <a:off x="957355" y="74025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29" y="277067"/>
            <a:ext cx="3115582" cy="26489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66" y="3454327"/>
            <a:ext cx="2061224" cy="11761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69" y="3316216"/>
            <a:ext cx="1779304" cy="130796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94" y="5286391"/>
            <a:ext cx="2083765" cy="118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90" y="129516"/>
            <a:ext cx="11738396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endParaRPr lang="ar-DZ" sz="3200" dirty="0">
              <a:cs typeface="+mj-cs"/>
            </a:endParaRPr>
          </a:p>
          <a:p>
            <a:pPr algn="r" rtl="1"/>
            <a:r>
              <a:rPr lang="ar-DZ" sz="3200" dirty="0" smtClean="0">
                <a:cs typeface="+mj-cs"/>
              </a:rPr>
              <a:t>أضف </a:t>
            </a:r>
            <a:r>
              <a:rPr lang="ar-DZ" sz="3200" dirty="0">
                <a:cs typeface="+mj-cs"/>
              </a:rPr>
              <a:t>هاتين </a:t>
            </a:r>
            <a:r>
              <a:rPr lang="ar-DZ" sz="3200" dirty="0" smtClean="0">
                <a:cs typeface="+mj-cs"/>
              </a:rPr>
              <a:t>اللبنتين</a:t>
            </a:r>
            <a:r>
              <a:rPr lang="fr-FR" sz="3200" dirty="0" smtClean="0">
                <a:cs typeface="+mj-cs"/>
              </a:rPr>
              <a:t>                          </a:t>
            </a:r>
            <a:r>
              <a:rPr lang="ar-DZ" sz="3200" dirty="0" smtClean="0">
                <a:cs typeface="+mj-cs"/>
              </a:rPr>
              <a:t> </a:t>
            </a:r>
            <a:r>
              <a:rPr lang="ar-DZ" sz="3200" dirty="0">
                <a:cs typeface="+mj-cs"/>
              </a:rPr>
              <a:t>تحت </a:t>
            </a:r>
            <a:r>
              <a:rPr lang="ar-DZ" sz="3200" dirty="0" smtClean="0">
                <a:cs typeface="+mj-cs"/>
              </a:rPr>
              <a:t>لبنة</a:t>
            </a:r>
            <a:endParaRPr lang="fr-FR" sz="3200" dirty="0" smtClean="0">
              <a:cs typeface="+mj-cs"/>
            </a:endParaRPr>
          </a:p>
          <a:p>
            <a:pPr algn="r" rtl="1"/>
            <a:endParaRPr lang="fr-FR" sz="3200" dirty="0">
              <a:cs typeface="+mj-cs"/>
            </a:endParaRPr>
          </a:p>
          <a:p>
            <a:pPr algn="r" rtl="1"/>
            <a:endParaRPr lang="fr-FR" sz="3200" dirty="0" smtClean="0">
              <a:cs typeface="+mj-cs"/>
            </a:endParaRPr>
          </a:p>
          <a:p>
            <a:pPr algn="r" rtl="1"/>
            <a:endParaRPr lang="ar-DZ" sz="3200" dirty="0">
              <a:cs typeface="+mj-cs"/>
            </a:endParaRPr>
          </a:p>
          <a:p>
            <a:pPr algn="r" rtl="1"/>
            <a:r>
              <a:rPr lang="ar-DZ" sz="3200" dirty="0">
                <a:cs typeface="+mj-cs"/>
              </a:rPr>
              <a:t>استنتج دور لبنة </a:t>
            </a:r>
            <a:endParaRPr lang="fr-FR" sz="3200" dirty="0" smtClean="0">
              <a:cs typeface="+mj-cs"/>
            </a:endParaRPr>
          </a:p>
          <a:p>
            <a:pPr algn="r" rtl="1"/>
            <a:endParaRPr lang="fr-FR" sz="3200" dirty="0">
              <a:cs typeface="+mj-cs"/>
            </a:endParaRPr>
          </a:p>
          <a:p>
            <a:pPr algn="r" rtl="1"/>
            <a:endParaRPr lang="ar-DZ" sz="3200" dirty="0">
              <a:cs typeface="+mj-cs"/>
            </a:endParaRPr>
          </a:p>
          <a:p>
            <a:pPr algn="r" rtl="1"/>
            <a:r>
              <a:rPr lang="ar-DZ" sz="3200" dirty="0" smtClean="0">
                <a:cs typeface="+mj-cs"/>
              </a:rPr>
              <a:t>أضف </a:t>
            </a:r>
            <a:r>
              <a:rPr lang="ar-DZ" sz="3200" dirty="0">
                <a:cs typeface="+mj-cs"/>
              </a:rPr>
              <a:t>في بداية المقطع البرمجي </a:t>
            </a:r>
            <a:r>
              <a:rPr lang="ar-DZ" sz="3200" dirty="0" smtClean="0">
                <a:cs typeface="+mj-cs"/>
              </a:rPr>
              <a:t>اللبنة</a:t>
            </a:r>
            <a:r>
              <a:rPr lang="fr-FR" sz="3200" dirty="0" smtClean="0">
                <a:cs typeface="+mj-cs"/>
              </a:rPr>
              <a:t>                           </a:t>
            </a:r>
            <a:r>
              <a:rPr lang="ar-DZ" sz="3200" dirty="0" smtClean="0">
                <a:cs typeface="+mj-cs"/>
              </a:rPr>
              <a:t> </a:t>
            </a:r>
            <a:r>
              <a:rPr lang="ar-DZ" sz="3200" dirty="0">
                <a:cs typeface="+mj-cs"/>
              </a:rPr>
              <a:t>ثم نفّذه أكثر من مرة مستنتجا دورها </a:t>
            </a:r>
            <a:r>
              <a:rPr lang="ar-DZ" sz="3200" dirty="0" smtClean="0">
                <a:cs typeface="+mj-cs"/>
              </a:rPr>
              <a:t>؟</a:t>
            </a:r>
            <a:endParaRPr lang="fr-FR" sz="3200" dirty="0" smtClean="0">
              <a:cs typeface="+mj-cs"/>
            </a:endParaRPr>
          </a:p>
          <a:p>
            <a:pPr algn="r" rtl="1"/>
            <a:endParaRPr lang="fr-FR" sz="3200" dirty="0">
              <a:cs typeface="+mj-cs"/>
            </a:endParaRPr>
          </a:p>
          <a:p>
            <a:pPr algn="r" rtl="1"/>
            <a:r>
              <a:rPr lang="ar-DZ" sz="3200" dirty="0" smtClean="0">
                <a:cs typeface="+mj-cs"/>
              </a:rPr>
              <a:t> </a:t>
            </a:r>
            <a:endParaRPr lang="ar-DZ" sz="3200" dirty="0">
              <a:cs typeface="+mj-cs"/>
            </a:endParaRPr>
          </a:p>
          <a:p>
            <a:pPr algn="r" rtl="1"/>
            <a:r>
              <a:rPr lang="ar-DZ" sz="3200" dirty="0">
                <a:cs typeface="+mj-cs"/>
              </a:rPr>
              <a:t>أضف تحت لبنة "مسح الكل" اللبنة ما دورها إذن ؟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B494AC6-9B2E-422F-B16A-015D6B0BA580}"/>
              </a:ext>
            </a:extLst>
          </p:cNvPr>
          <p:cNvSpPr txBox="1"/>
          <p:nvPr/>
        </p:nvSpPr>
        <p:spPr>
          <a:xfrm>
            <a:off x="919777" y="0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05" y="460266"/>
            <a:ext cx="2347812" cy="18620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97" y="460266"/>
            <a:ext cx="2342966" cy="1004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68" y="2322324"/>
            <a:ext cx="2034245" cy="11275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45" y="3816785"/>
            <a:ext cx="2147223" cy="119424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15" y="5708883"/>
            <a:ext cx="3516300" cy="10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70" y="727241"/>
            <a:ext cx="112000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ar-DZ" sz="3600" dirty="0" smtClean="0">
                <a:cs typeface="+mj-cs"/>
              </a:rPr>
              <a:t>وظف هذه اللبنات و استنتج دورها :</a:t>
            </a:r>
            <a:endParaRPr lang="ar-DZ" sz="3600" dirty="0">
              <a:cs typeface="+mj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B494AC6-9B2E-422F-B16A-015D6B0BA580}"/>
              </a:ext>
            </a:extLst>
          </p:cNvPr>
          <p:cNvSpPr txBox="1"/>
          <p:nvPr/>
        </p:nvSpPr>
        <p:spPr>
          <a:xfrm>
            <a:off x="1007459" y="35911"/>
            <a:ext cx="11412983" cy="71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16" y="1594437"/>
            <a:ext cx="4886883" cy="13832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64" y="1613282"/>
            <a:ext cx="5001203" cy="138323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57" y="3501180"/>
            <a:ext cx="5001203" cy="14117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64" y="3449060"/>
            <a:ext cx="5001203" cy="15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3047" y="132361"/>
            <a:ext cx="117619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DZ" sz="3000" b="1" u="sng" dirty="0" smtClean="0">
                <a:solidFill>
                  <a:srgbClr val="FF0000"/>
                </a:solidFill>
              </a:rPr>
              <a:t>لبنات القلم :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4" y="274085"/>
            <a:ext cx="9589163" cy="62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87714"/>
            <a:ext cx="11536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التدريب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kumimoji="0" lang="ar-DZ" sz="4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8686" y="918711"/>
            <a:ext cx="11698515" cy="5117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DZ" sz="3600" dirty="0">
                <a:cs typeface="+mj-cs"/>
              </a:rPr>
              <a:t>حاول إنشاء المقطع البرمجي الذي يسمح برسم مربع، سمك القلم : 3، لون ضلعه أحمر، </a:t>
            </a:r>
          </a:p>
          <a:p>
            <a:pPr algn="r"/>
            <a:r>
              <a:rPr lang="ar-DZ" sz="3600" dirty="0">
                <a:cs typeface="+mj-cs"/>
              </a:rPr>
              <a:t>يبدأ الرسم في الموضع س : 100 ، ص : 100 . </a:t>
            </a:r>
            <a:endParaRPr lang="fr-FR" sz="3600" dirty="0" smtClean="0">
              <a:cs typeface="+mj-cs"/>
            </a:endParaRPr>
          </a:p>
          <a:p>
            <a:pPr algn="r"/>
            <a:endParaRPr lang="ar-DZ" sz="3600" dirty="0">
              <a:cs typeface="+mj-cs"/>
            </a:endParaRPr>
          </a:p>
          <a:p>
            <a:pPr algn="r"/>
            <a:r>
              <a:rPr lang="ar-DZ" sz="3600" dirty="0">
                <a:cs typeface="+mj-cs"/>
              </a:rPr>
              <a:t>ملاحظة : تستخدم لبنة </a:t>
            </a:r>
            <a:endParaRPr lang="fr-FR" sz="3600" dirty="0" smtClean="0">
              <a:cs typeface="+mj-cs"/>
            </a:endParaRPr>
          </a:p>
          <a:p>
            <a:pPr algn="r"/>
            <a:endParaRPr lang="fr-FR" sz="3600" dirty="0">
              <a:cs typeface="+mj-cs"/>
            </a:endParaRPr>
          </a:p>
          <a:p>
            <a:pPr algn="r"/>
            <a:endParaRPr lang="ar-DZ" sz="3600" dirty="0">
              <a:cs typeface="+mj-cs"/>
            </a:endParaRPr>
          </a:p>
          <a:p>
            <a:pPr algn="r"/>
            <a:r>
              <a:rPr lang="ar-DZ" sz="3600" dirty="0">
                <a:cs typeface="+mj-cs"/>
              </a:rPr>
              <a:t>تستخدم </a:t>
            </a:r>
            <a:r>
              <a:rPr lang="ar-DZ" sz="3600" dirty="0" smtClean="0">
                <a:cs typeface="+mj-cs"/>
              </a:rPr>
              <a:t>لبنة                                                           04 </a:t>
            </a:r>
            <a:r>
              <a:rPr lang="ar-DZ" sz="3600" dirty="0">
                <a:cs typeface="+mj-cs"/>
              </a:rPr>
              <a:t>مرات. 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fr-FR" sz="36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4" y="2958535"/>
            <a:ext cx="5625094" cy="103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49" y="4488107"/>
            <a:ext cx="6465525" cy="109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675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97" y="0"/>
            <a:ext cx="5248406" cy="68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32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</TotalTime>
  <Words>166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382</cp:revision>
  <dcterms:created xsi:type="dcterms:W3CDTF">2024-02-06T22:26:16Z</dcterms:created>
  <dcterms:modified xsi:type="dcterms:W3CDTF">2025-04-19T19:43:58Z</dcterms:modified>
</cp:coreProperties>
</file>