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63" r:id="rId3"/>
    <p:sldId id="262" r:id="rId4"/>
    <p:sldId id="265" r:id="rId5"/>
    <p:sldId id="261" r:id="rId6"/>
    <p:sldId id="266" r:id="rId7"/>
    <p:sldId id="25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46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21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57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82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41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8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33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21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2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52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72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46DBA-FA3B-4C5F-B700-4671668DAB72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63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DZ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67544" y="386110"/>
            <a:ext cx="11269344" cy="6552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3600" b="1" u="sng" dirty="0">
                <a:solidFill>
                  <a:srgbClr val="00B0F0"/>
                </a:solidFill>
              </a:rPr>
              <a:t>تغذية راجعة </a:t>
            </a:r>
            <a:r>
              <a:rPr lang="ar-SA" sz="3600" b="1" u="sng" dirty="0" smtClean="0">
                <a:solidFill>
                  <a:srgbClr val="00B0F0"/>
                </a:solidFill>
              </a:rPr>
              <a:t>:</a:t>
            </a:r>
            <a:endParaRPr lang="fr-FR" sz="3600" b="1" u="sng" dirty="0" smtClean="0">
              <a:solidFill>
                <a:srgbClr val="00B0F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7544" y="1210290"/>
            <a:ext cx="112693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r" rtl="1">
              <a:buFont typeface="Wingdings" panose="05000000000000000000" pitchFamily="2" charset="2"/>
              <a:buChar char="ü"/>
            </a:pPr>
            <a:r>
              <a:rPr lang="ar-SA" sz="3200" dirty="0" smtClean="0">
                <a:cs typeface="+mj-cs"/>
              </a:rPr>
              <a:t>ما</a:t>
            </a:r>
            <a:r>
              <a:rPr lang="ar-DZ" sz="3200" dirty="0" smtClean="0">
                <a:cs typeface="+mj-cs"/>
              </a:rPr>
              <a:t>ذا نقصد بالملف و المجلد ؟</a:t>
            </a:r>
            <a:endParaRPr lang="ar-DZ" sz="3200" dirty="0" smtClean="0">
              <a:latin typeface="Times New Roman" panose="02020603050405020304" pitchFamily="18" charset="0"/>
              <a:ea typeface="Calibri" panose="020F0502020204030204" pitchFamily="34" charset="0"/>
              <a:cs typeface="+mj-cs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3756983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0" y="1794737"/>
            <a:ext cx="11702571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3200" u="sng" dirty="0" smtClean="0">
                <a:solidFill>
                  <a:srgbClr val="FF0000"/>
                </a:solidFill>
                <a:cs typeface="+mj-cs"/>
              </a:rPr>
              <a:t>الملف :</a:t>
            </a:r>
            <a:r>
              <a:rPr lang="ar-DZ" sz="3200" dirty="0" smtClean="0">
                <a:solidFill>
                  <a:srgbClr val="FF0000"/>
                </a:solidFill>
                <a:cs typeface="+mj-cs"/>
              </a:rPr>
              <a:t> </a:t>
            </a:r>
            <a:r>
              <a:rPr lang="ar-DZ" sz="3200" dirty="0" smtClean="0">
                <a:cs typeface="+mj-cs"/>
              </a:rPr>
              <a:t>هو </a:t>
            </a:r>
            <a:r>
              <a:rPr lang="ar-DZ" sz="3200" dirty="0">
                <a:cs typeface="+mj-cs"/>
              </a:rPr>
              <a:t>مجموعة من المعلومات، قد تكون نصوص أو صور أو أصوات أو فيديوهات أو برامج</a:t>
            </a:r>
            <a:r>
              <a:rPr lang="ar-DZ" sz="3200" dirty="0" smtClean="0">
                <a:cs typeface="+mj-cs"/>
              </a:rPr>
              <a:t>.</a:t>
            </a:r>
          </a:p>
          <a:p>
            <a:pPr algn="r" rtl="1"/>
            <a:r>
              <a:rPr lang="ar-DZ" sz="3200" u="sng" dirty="0" smtClean="0">
                <a:solidFill>
                  <a:srgbClr val="FF0000"/>
                </a:solidFill>
                <a:cs typeface="+mj-cs"/>
              </a:rPr>
              <a:t>المجلد : </a:t>
            </a:r>
            <a:r>
              <a:rPr lang="ar-DZ" sz="3200" dirty="0">
                <a:cs typeface="+mj-cs"/>
              </a:rPr>
              <a:t>هو مساحة لجمع الملفات و المجلدات الأخرى</a:t>
            </a:r>
            <a:r>
              <a:rPr lang="ar-DZ" sz="3200" dirty="0" smtClean="0">
                <a:cs typeface="+mj-cs"/>
              </a:rPr>
              <a:t>.</a:t>
            </a:r>
            <a:endParaRPr lang="fr-FR" sz="2400" dirty="0"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544" y="3533005"/>
            <a:ext cx="112693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r" rtl="1">
              <a:buFont typeface="Wingdings" panose="05000000000000000000" pitchFamily="2" charset="2"/>
              <a:buChar char="ü"/>
            </a:pPr>
            <a:r>
              <a:rPr lang="ar-SA" sz="3200" dirty="0" smtClean="0">
                <a:cs typeface="+mj-cs"/>
              </a:rPr>
              <a:t>ما</a:t>
            </a:r>
            <a:r>
              <a:rPr lang="ar-DZ" sz="3200" dirty="0">
                <a:cs typeface="+mj-cs"/>
              </a:rPr>
              <a:t> </a:t>
            </a:r>
            <a:r>
              <a:rPr lang="ar-DZ" sz="3200" dirty="0" smtClean="0">
                <a:cs typeface="+mj-cs"/>
              </a:rPr>
              <a:t>هي أنواع الملفات ؟</a:t>
            </a:r>
            <a:endParaRPr lang="ar-DZ" sz="3200" dirty="0" smtClean="0">
              <a:latin typeface="Times New Roman" panose="02020603050405020304" pitchFamily="18" charset="0"/>
              <a:ea typeface="Calibri" panose="020F0502020204030204" pitchFamily="34" charset="0"/>
              <a:cs typeface="+mj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89360" y="4033606"/>
            <a:ext cx="11425711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1028700" lvl="1" indent="-571500" algn="r" rtl="1">
              <a:buFont typeface="Wingdings" panose="05000000000000000000" pitchFamily="2" charset="2"/>
              <a:buChar char="§"/>
            </a:pPr>
            <a:r>
              <a:rPr lang="ar-DZ" sz="3200" dirty="0" smtClean="0">
                <a:cs typeface="+mj-cs"/>
              </a:rPr>
              <a:t>النصوص </a:t>
            </a:r>
            <a:r>
              <a:rPr lang="ar-DZ" sz="3200" dirty="0">
                <a:cs typeface="+mj-cs"/>
              </a:rPr>
              <a:t>: تنتهي بـ </a:t>
            </a:r>
            <a:r>
              <a:rPr lang="ar-DZ" sz="3200" dirty="0" smtClean="0">
                <a:cs typeface="+mj-cs"/>
              </a:rPr>
              <a:t>:</a:t>
            </a:r>
            <a:r>
              <a:rPr lang="fr-FR" sz="3200" dirty="0" smtClean="0">
                <a:cs typeface="+mj-cs"/>
              </a:rPr>
              <a:t>.</a:t>
            </a:r>
            <a:r>
              <a:rPr lang="fr-FR" sz="3200" dirty="0" err="1" smtClean="0">
                <a:cs typeface="+mj-cs"/>
              </a:rPr>
              <a:t>docx</a:t>
            </a:r>
            <a:r>
              <a:rPr lang="fr-FR" sz="3200" dirty="0" smtClean="0">
                <a:cs typeface="+mj-cs"/>
              </a:rPr>
              <a:t> </a:t>
            </a:r>
            <a:r>
              <a:rPr lang="ar-DZ" sz="3200" dirty="0" smtClean="0">
                <a:cs typeface="+mj-cs"/>
              </a:rPr>
              <a:t> أو</a:t>
            </a:r>
            <a:r>
              <a:rPr lang="fr-FR" sz="3200" dirty="0" smtClean="0">
                <a:cs typeface="+mj-cs"/>
              </a:rPr>
              <a:t> .</a:t>
            </a:r>
            <a:r>
              <a:rPr lang="fr-FR" sz="3200" dirty="0" err="1" smtClean="0">
                <a:cs typeface="+mj-cs"/>
              </a:rPr>
              <a:t>txt</a:t>
            </a:r>
            <a:r>
              <a:rPr lang="fr-FR" sz="3200" dirty="0" smtClean="0">
                <a:cs typeface="+mj-cs"/>
              </a:rPr>
              <a:t> </a:t>
            </a:r>
            <a:r>
              <a:rPr lang="ar-DZ" sz="3200" dirty="0" smtClean="0">
                <a:cs typeface="+mj-cs"/>
              </a:rPr>
              <a:t> </a:t>
            </a:r>
            <a:endParaRPr lang="fr-FR" sz="3200" dirty="0" smtClean="0">
              <a:cs typeface="+mj-cs"/>
            </a:endParaRPr>
          </a:p>
          <a:p>
            <a:pPr marL="1028700" lvl="1" indent="-571500" algn="r" rtl="1">
              <a:buFont typeface="Wingdings" panose="05000000000000000000" pitchFamily="2" charset="2"/>
              <a:buChar char="§"/>
            </a:pPr>
            <a:r>
              <a:rPr lang="ar-DZ" sz="3200" dirty="0" smtClean="0">
                <a:cs typeface="+mj-cs"/>
              </a:rPr>
              <a:t>الصور : تنتهي بـ : </a:t>
            </a:r>
            <a:r>
              <a:rPr lang="fr-FR" sz="3200" dirty="0" smtClean="0">
                <a:cs typeface="+mj-cs"/>
              </a:rPr>
              <a:t> .</a:t>
            </a:r>
            <a:r>
              <a:rPr lang="fr-FR" sz="3200" dirty="0" err="1" smtClean="0">
                <a:cs typeface="+mj-cs"/>
              </a:rPr>
              <a:t>jpg</a:t>
            </a:r>
            <a:r>
              <a:rPr lang="ar-DZ" sz="3200" dirty="0" smtClean="0">
                <a:cs typeface="+mj-cs"/>
              </a:rPr>
              <a:t>أو </a:t>
            </a:r>
            <a:r>
              <a:rPr lang="fr-FR" sz="3200" dirty="0" smtClean="0">
                <a:cs typeface="+mj-cs"/>
              </a:rPr>
              <a:t>.</a:t>
            </a:r>
            <a:r>
              <a:rPr lang="fr-FR" sz="3200" dirty="0" err="1" smtClean="0">
                <a:cs typeface="+mj-cs"/>
              </a:rPr>
              <a:t>png</a:t>
            </a:r>
            <a:endParaRPr lang="fr-FR" sz="3200" dirty="0" smtClean="0">
              <a:cs typeface="+mj-cs"/>
            </a:endParaRPr>
          </a:p>
          <a:p>
            <a:pPr marL="1028700" lvl="1" indent="-571500" algn="r" rtl="1">
              <a:buFont typeface="Wingdings" panose="05000000000000000000" pitchFamily="2" charset="2"/>
              <a:buChar char="§"/>
            </a:pPr>
            <a:r>
              <a:rPr lang="ar-DZ" sz="3200" dirty="0" smtClean="0">
                <a:cs typeface="+mj-cs"/>
              </a:rPr>
              <a:t>الأصوات </a:t>
            </a:r>
            <a:r>
              <a:rPr lang="ar-DZ" sz="3200" dirty="0">
                <a:cs typeface="+mj-cs"/>
              </a:rPr>
              <a:t>: تنتهي بـ : </a:t>
            </a:r>
            <a:r>
              <a:rPr lang="fr-FR" sz="3200" dirty="0" smtClean="0">
                <a:cs typeface="+mj-cs"/>
              </a:rPr>
              <a:t>.mp3</a:t>
            </a:r>
          </a:p>
          <a:p>
            <a:pPr marL="1028700" lvl="1" indent="-571500" algn="r" rtl="1">
              <a:buFont typeface="Wingdings" panose="05000000000000000000" pitchFamily="2" charset="2"/>
              <a:buChar char="§"/>
            </a:pPr>
            <a:r>
              <a:rPr lang="ar-DZ" sz="3200" dirty="0" smtClean="0">
                <a:cs typeface="+mj-cs"/>
              </a:rPr>
              <a:t>الفيديو </a:t>
            </a:r>
            <a:r>
              <a:rPr lang="ar-DZ" sz="3200" dirty="0">
                <a:cs typeface="+mj-cs"/>
              </a:rPr>
              <a:t>: تنتهي بـ </a:t>
            </a:r>
            <a:r>
              <a:rPr lang="ar-DZ" sz="3200" dirty="0" smtClean="0">
                <a:cs typeface="+mj-cs"/>
              </a:rPr>
              <a:t>:</a:t>
            </a:r>
            <a:r>
              <a:rPr lang="fr-FR" sz="3200" dirty="0" smtClean="0">
                <a:cs typeface="+mj-cs"/>
              </a:rPr>
              <a:t>.mp4 </a:t>
            </a:r>
            <a:endParaRPr lang="fr-FR" sz="3200" dirty="0">
              <a:cs typeface="+mj-cs"/>
            </a:endParaRPr>
          </a:p>
          <a:p>
            <a:pPr marL="1028700" lvl="1" indent="-571500" algn="r" rtl="1">
              <a:buFont typeface="Wingdings" panose="05000000000000000000" pitchFamily="2" charset="2"/>
              <a:buChar char="§"/>
            </a:pPr>
            <a:r>
              <a:rPr lang="ar-DZ" sz="3200" dirty="0" smtClean="0">
                <a:cs typeface="+mj-cs"/>
              </a:rPr>
              <a:t>البرامج </a:t>
            </a:r>
            <a:r>
              <a:rPr lang="ar-DZ" sz="3200" dirty="0">
                <a:cs typeface="+mj-cs"/>
              </a:rPr>
              <a:t>: تنتهي بـ : </a:t>
            </a:r>
            <a:r>
              <a:rPr lang="fr-FR" sz="3200" dirty="0">
                <a:cs typeface="+mj-cs"/>
              </a:rPr>
              <a:t>.</a:t>
            </a:r>
            <a:r>
              <a:rPr lang="fr-FR" sz="3200" dirty="0" err="1" smtClean="0">
                <a:cs typeface="+mj-cs"/>
              </a:rPr>
              <a:t>exe</a:t>
            </a:r>
            <a:endParaRPr lang="fr-FR" sz="3200" dirty="0" smtClean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7779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400831" y="307796"/>
            <a:ext cx="1139868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sz="4400" b="1" u="sng" dirty="0" smtClean="0">
                <a:solidFill>
                  <a:srgbClr val="00B050"/>
                </a:solidFill>
              </a:rPr>
              <a:t>الوضعية</a:t>
            </a:r>
            <a:r>
              <a:rPr lang="ar-DZ" sz="4400" u="sng" dirty="0" smtClean="0">
                <a:solidFill>
                  <a:srgbClr val="00B050"/>
                </a:solidFill>
              </a:rPr>
              <a:t> </a:t>
            </a:r>
            <a:r>
              <a:rPr lang="ar-DZ" sz="4400" b="1" u="sng" dirty="0" err="1" smtClean="0">
                <a:solidFill>
                  <a:srgbClr val="00B050"/>
                </a:solidFill>
              </a:rPr>
              <a:t>الإنطلاقية</a:t>
            </a:r>
            <a:endParaRPr lang="ar-DZ" sz="4400" b="1" u="sng" dirty="0">
              <a:solidFill>
                <a:srgbClr val="00B05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798859" y="1282062"/>
            <a:ext cx="6000657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DZ" sz="3600" dirty="0"/>
              <a:t>اليك الصورة التالية تمثل </a:t>
            </a:r>
            <a:r>
              <a:rPr lang="ar-DZ" sz="3600" dirty="0" smtClean="0"/>
              <a:t>الملفات </a:t>
            </a:r>
            <a:r>
              <a:rPr lang="ar-DZ" sz="3600" dirty="0"/>
              <a:t>الموجودة </a:t>
            </a:r>
            <a:r>
              <a:rPr lang="ar-DZ" sz="3600" dirty="0" smtClean="0"/>
              <a:t>على </a:t>
            </a:r>
            <a:r>
              <a:rPr lang="ar-DZ" sz="3600" dirty="0"/>
              <a:t>سطح المكتب</a:t>
            </a:r>
            <a:r>
              <a:rPr lang="ar-DZ" sz="3600" dirty="0" smtClean="0"/>
              <a:t>.</a:t>
            </a:r>
            <a:r>
              <a:rPr lang="ar-DZ" sz="3600" dirty="0"/>
              <a:t> جزء من سطح المكتب.</a:t>
            </a:r>
            <a:endParaRPr lang="fr-FR" sz="3600" dirty="0"/>
          </a:p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DZ" sz="3600" dirty="0"/>
              <a:t>كيف نسمي هذه العناصر الموجودة على سطح المكتب ؟</a:t>
            </a:r>
            <a:endParaRPr lang="fr-FR" sz="3600" dirty="0"/>
          </a:p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DZ" sz="3600" dirty="0"/>
              <a:t>ما نوعها ؟</a:t>
            </a:r>
            <a:endParaRPr lang="fr-FR" sz="3600" dirty="0"/>
          </a:p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DZ" sz="3600" dirty="0"/>
              <a:t>ما العمل الذي يجب ان نقوم به لتنظيم </a:t>
            </a:r>
            <a:endParaRPr lang="ar-DZ" sz="3600" dirty="0">
              <a:solidFill>
                <a:srgbClr val="00B0F0"/>
              </a:solidFill>
              <a:cs typeface="+mj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31" y="1282062"/>
            <a:ext cx="5523288" cy="466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68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38619" y="1007123"/>
            <a:ext cx="11348581" cy="452431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SA" sz="3200" dirty="0">
                <a:cs typeface="+mj-cs"/>
              </a:rPr>
              <a:t>قم إلى الحاسوب و حاول ملء الفراغات لاكتشاف مراحل إنشاء مجلد أو ملف نص</a:t>
            </a:r>
            <a:endParaRPr lang="fr-FR" sz="3200" dirty="0">
              <a:cs typeface="+mj-cs"/>
            </a:endParaRP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3200" dirty="0">
                <a:cs typeface="+mj-cs"/>
              </a:rPr>
              <a:t>نختار المكان الذي </a:t>
            </a:r>
            <a:r>
              <a:rPr lang="ar-SA" sz="3200" dirty="0" smtClean="0">
                <a:cs typeface="+mj-cs"/>
              </a:rPr>
              <a:t>نريد </a:t>
            </a:r>
            <a:r>
              <a:rPr lang="ar-SA" sz="3200" dirty="0">
                <a:cs typeface="+mj-cs"/>
              </a:rPr>
              <a:t>الإنشاء فيه</a:t>
            </a:r>
            <a:endParaRPr lang="fr-FR" sz="3200" dirty="0">
              <a:cs typeface="+mj-cs"/>
            </a:endParaRP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3200" dirty="0">
                <a:cs typeface="+mj-cs"/>
              </a:rPr>
              <a:t>ننقر بالزر الأيمن للفارة في مكان فارغ</a:t>
            </a:r>
            <a:endParaRPr lang="fr-FR" sz="3200" dirty="0">
              <a:cs typeface="+mj-cs"/>
            </a:endParaRP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3200" dirty="0">
                <a:cs typeface="+mj-cs"/>
              </a:rPr>
              <a:t>نختار من القائمة </a:t>
            </a:r>
            <a:r>
              <a:rPr lang="ar-SA" sz="3200" dirty="0" smtClean="0">
                <a:cs typeface="+mj-cs"/>
              </a:rPr>
              <a:t>...........</a:t>
            </a:r>
            <a:r>
              <a:rPr lang="ar-DZ" sz="3200" dirty="0" smtClean="0">
                <a:cs typeface="+mj-cs"/>
              </a:rPr>
              <a:t>..</a:t>
            </a:r>
            <a:r>
              <a:rPr lang="ar-SA" sz="3200" dirty="0" smtClean="0">
                <a:cs typeface="+mj-cs"/>
              </a:rPr>
              <a:t>......</a:t>
            </a:r>
            <a:r>
              <a:rPr lang="ar-DZ" sz="3200" dirty="0" smtClean="0">
                <a:cs typeface="+mj-cs"/>
              </a:rPr>
              <a:t> ، </a:t>
            </a:r>
            <a:r>
              <a:rPr lang="ar-SA" sz="3200" dirty="0">
                <a:cs typeface="+mj-cs"/>
              </a:rPr>
              <a:t>تظهر قائمه أخرى نختار </a:t>
            </a:r>
            <a:r>
              <a:rPr lang="ar-SA" sz="3200" dirty="0" smtClean="0">
                <a:cs typeface="+mj-cs"/>
              </a:rPr>
              <a:t>:</a:t>
            </a:r>
            <a:endParaRPr lang="ar-DZ" sz="3200" dirty="0">
              <a:cs typeface="+mj-cs"/>
            </a:endParaRPr>
          </a:p>
          <a:p>
            <a:pPr marL="1371600" lvl="2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3200" dirty="0" smtClean="0">
                <a:cs typeface="+mj-cs"/>
              </a:rPr>
              <a:t>....</a:t>
            </a:r>
            <a:r>
              <a:rPr lang="ar-DZ" sz="3200" dirty="0" smtClean="0">
                <a:cs typeface="+mj-cs"/>
              </a:rPr>
              <a:t>.............</a:t>
            </a:r>
            <a:r>
              <a:rPr lang="ar-SA" sz="3200" dirty="0" smtClean="0">
                <a:cs typeface="+mj-cs"/>
              </a:rPr>
              <a:t>........</a:t>
            </a:r>
            <a:r>
              <a:rPr lang="ar-DZ" sz="3200" dirty="0" smtClean="0">
                <a:cs typeface="+mj-cs"/>
              </a:rPr>
              <a:t>....</a:t>
            </a:r>
            <a:r>
              <a:rPr lang="ar-SA" sz="3200" dirty="0" smtClean="0">
                <a:cs typeface="+mj-cs"/>
              </a:rPr>
              <a:t>.... </a:t>
            </a:r>
            <a:r>
              <a:rPr lang="ar-SA" sz="3200" dirty="0">
                <a:cs typeface="+mj-cs"/>
              </a:rPr>
              <a:t>: لإنشاء ملف نص جديد</a:t>
            </a:r>
            <a:endParaRPr lang="fr-FR" sz="3200" dirty="0">
              <a:cs typeface="+mj-cs"/>
            </a:endParaRPr>
          </a:p>
          <a:p>
            <a:pPr marL="1371600" lvl="2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3200" dirty="0" smtClean="0">
                <a:cs typeface="+mj-cs"/>
              </a:rPr>
              <a:t>..........</a:t>
            </a:r>
            <a:r>
              <a:rPr lang="ar-DZ" sz="3200" dirty="0" smtClean="0">
                <a:cs typeface="+mj-cs"/>
              </a:rPr>
              <a:t>...</a:t>
            </a:r>
            <a:r>
              <a:rPr lang="ar-SA" sz="3200" dirty="0" smtClean="0">
                <a:cs typeface="+mj-cs"/>
              </a:rPr>
              <a:t>.... </a:t>
            </a:r>
            <a:r>
              <a:rPr lang="ar-DZ" sz="3200" dirty="0">
                <a:cs typeface="+mj-cs"/>
              </a:rPr>
              <a:t>: </a:t>
            </a:r>
            <a:r>
              <a:rPr lang="ar-SA" sz="3200" dirty="0">
                <a:cs typeface="+mj-cs"/>
              </a:rPr>
              <a:t>لإنشاء مجلد جديد</a:t>
            </a:r>
            <a:endParaRPr lang="ar-DZ" sz="3200" dirty="0"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5781" y="36812"/>
            <a:ext cx="11511419" cy="689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3600" b="1" u="sng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01 :</a:t>
            </a:r>
            <a:endParaRPr lang="fr-FR" sz="3600" dirty="0"/>
          </a:p>
        </p:txBody>
      </p:sp>
      <p:sp>
        <p:nvSpPr>
          <p:cNvPr id="2" name="ZoneTexte 1"/>
          <p:cNvSpPr txBox="1"/>
          <p:nvPr/>
        </p:nvSpPr>
        <p:spPr>
          <a:xfrm>
            <a:off x="6739051" y="3269280"/>
            <a:ext cx="196176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fr-FR" sz="3600" dirty="0" smtClean="0">
                <a:solidFill>
                  <a:srgbClr val="FF0000"/>
                </a:solidFill>
                <a:cs typeface="+mj-cs"/>
              </a:rPr>
              <a:t>Nouveau</a:t>
            </a:r>
            <a:endParaRPr lang="ar-DZ" sz="3600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6972222" y="4026616"/>
            <a:ext cx="345718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fr-FR" sz="3600" dirty="0" smtClean="0">
                <a:solidFill>
                  <a:srgbClr val="FF0000"/>
                </a:solidFill>
                <a:cs typeface="+mj-cs"/>
              </a:rPr>
              <a:t>Document Texte</a:t>
            </a:r>
            <a:endParaRPr lang="ar-DZ" sz="3600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8700813" y="4779027"/>
            <a:ext cx="17934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fr-FR" sz="3600" dirty="0" smtClean="0">
                <a:solidFill>
                  <a:srgbClr val="FF0000"/>
                </a:solidFill>
                <a:cs typeface="+mj-cs"/>
              </a:rPr>
              <a:t>Dossier</a:t>
            </a:r>
            <a:endParaRPr lang="ar-DZ" sz="3600" dirty="0">
              <a:solidFill>
                <a:srgbClr val="FF0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17613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75781" y="366846"/>
            <a:ext cx="11511419" cy="622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3200" b="1" u="sng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02 :</a:t>
            </a:r>
            <a:endParaRPr lang="fr-FR" sz="3200" dirty="0"/>
          </a:p>
        </p:txBody>
      </p:sp>
      <p:sp>
        <p:nvSpPr>
          <p:cNvPr id="2" name="Rectangle 1"/>
          <p:cNvSpPr/>
          <p:nvPr/>
        </p:nvSpPr>
        <p:spPr>
          <a:xfrm>
            <a:off x="375781" y="1302800"/>
            <a:ext cx="1151141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SA" sz="3600" dirty="0"/>
              <a:t>بعدما قمت </a:t>
            </a:r>
            <a:r>
              <a:rPr lang="ar-SA" sz="3600" dirty="0" smtClean="0"/>
              <a:t>بإنشاء </a:t>
            </a:r>
            <a:r>
              <a:rPr lang="ar-SA" sz="3600" dirty="0"/>
              <a:t>المجلد لاحظت ان اسمه </a:t>
            </a:r>
            <a:r>
              <a:rPr lang="fr-FR" sz="3600" dirty="0"/>
              <a:t> nouveau dossier </a:t>
            </a:r>
            <a:r>
              <a:rPr lang="ar-DZ" sz="3600" dirty="0"/>
              <a:t> ما عليك القيام به لتسميت نفس المجلد باسمك ؟   </a:t>
            </a:r>
            <a:endParaRPr lang="ar-DZ" sz="3600" dirty="0" smtClean="0"/>
          </a:p>
          <a:p>
            <a:pPr lvl="0" algn="r" rtl="1"/>
            <a:endParaRPr lang="ar-DZ" sz="3600" dirty="0" smtClean="0"/>
          </a:p>
          <a:p>
            <a:pPr lvl="0" algn="r" rtl="1"/>
            <a:endParaRPr lang="ar-DZ" sz="3600" dirty="0" smtClean="0"/>
          </a:p>
          <a:p>
            <a:pPr lvl="0" algn="r" rtl="1"/>
            <a:endParaRPr lang="ar-DZ" sz="3600" dirty="0"/>
          </a:p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SA" sz="3600" dirty="0"/>
              <a:t>كيف نسمي الاسم باللغة الفرنسية ؟</a:t>
            </a:r>
            <a:endParaRPr lang="fr-FR" sz="3600" dirty="0"/>
          </a:p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SA" sz="3600" dirty="0"/>
              <a:t>كيف يسمى إعادة التسمية باللغة الفرنسية ؟</a:t>
            </a:r>
            <a:endParaRPr lang="fr-FR" sz="3600" dirty="0"/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SA" sz="3600" dirty="0"/>
              <a:t>قم الى حاسوبك و حاول تسمية  المجلد الذي انشاته باسمك ؟</a:t>
            </a:r>
            <a:endParaRPr lang="fr-FR" sz="3600" dirty="0"/>
          </a:p>
        </p:txBody>
      </p:sp>
      <p:pic>
        <p:nvPicPr>
          <p:cNvPr id="11" name="Imag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90" y="2159351"/>
            <a:ext cx="3306871" cy="258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07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88901" y="983837"/>
            <a:ext cx="11702571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3600" dirty="0">
                <a:cs typeface="+mj-cs"/>
              </a:rPr>
              <a:t>• نختار المكان الذي نريد الإنشاء فيه </a:t>
            </a:r>
          </a:p>
          <a:p>
            <a:pPr algn="r" rtl="1"/>
            <a:r>
              <a:rPr lang="ar-DZ" sz="3600" dirty="0">
                <a:cs typeface="+mj-cs"/>
              </a:rPr>
              <a:t>• ننقر بالزر الأيمن للفارة في مكان فارغ </a:t>
            </a:r>
          </a:p>
          <a:p>
            <a:pPr algn="r" rtl="1"/>
            <a:r>
              <a:rPr lang="ar-DZ" sz="3600" dirty="0">
                <a:cs typeface="+mj-cs"/>
              </a:rPr>
              <a:t>• نختار من القائمة جديد </a:t>
            </a:r>
            <a:r>
              <a:rPr lang="fr-FR" sz="3600" dirty="0">
                <a:cs typeface="+mj-cs"/>
              </a:rPr>
              <a:t>Nouveau ، </a:t>
            </a:r>
            <a:r>
              <a:rPr lang="ar-DZ" sz="3600" dirty="0">
                <a:cs typeface="+mj-cs"/>
              </a:rPr>
              <a:t>تظهر قائمه أخرى نختار : </a:t>
            </a:r>
          </a:p>
          <a:p>
            <a:pPr lvl="1" algn="r" rtl="1"/>
            <a:r>
              <a:rPr lang="ar-DZ" sz="3600" dirty="0">
                <a:cs typeface="+mj-cs"/>
              </a:rPr>
              <a:t>• </a:t>
            </a:r>
            <a:r>
              <a:rPr lang="fr-FR" sz="3600" dirty="0">
                <a:cs typeface="+mj-cs"/>
              </a:rPr>
              <a:t>Document </a:t>
            </a:r>
            <a:r>
              <a:rPr lang="fr-FR" sz="3600" dirty="0" smtClean="0">
                <a:cs typeface="+mj-cs"/>
              </a:rPr>
              <a:t>Texte </a:t>
            </a:r>
            <a:r>
              <a:rPr lang="ar-DZ" sz="3600" dirty="0" smtClean="0">
                <a:cs typeface="+mj-cs"/>
              </a:rPr>
              <a:t> : لإنشاء </a:t>
            </a:r>
            <a:r>
              <a:rPr lang="ar-DZ" sz="3600" dirty="0">
                <a:cs typeface="+mj-cs"/>
              </a:rPr>
              <a:t>ملف نص جديد </a:t>
            </a:r>
          </a:p>
          <a:p>
            <a:pPr lvl="1" algn="r" rtl="1"/>
            <a:r>
              <a:rPr lang="ar-DZ" sz="3600" dirty="0">
                <a:cs typeface="+mj-cs"/>
              </a:rPr>
              <a:t>• </a:t>
            </a:r>
            <a:r>
              <a:rPr lang="fr-FR" sz="3600" dirty="0" smtClean="0">
                <a:cs typeface="+mj-cs"/>
              </a:rPr>
              <a:t>Dossier </a:t>
            </a:r>
            <a:r>
              <a:rPr lang="ar-DZ" sz="3600" dirty="0" smtClean="0">
                <a:cs typeface="+mj-cs"/>
              </a:rPr>
              <a:t> : لإنشاء </a:t>
            </a:r>
            <a:r>
              <a:rPr lang="ar-DZ" sz="3600" dirty="0">
                <a:cs typeface="+mj-cs"/>
              </a:rPr>
              <a:t>مجلد جديد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371708" y="262247"/>
            <a:ext cx="841976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indent="-742950" algn="r" rtl="1">
              <a:buFont typeface="+mj-lt"/>
              <a:buAutoNum type="arabicPeriod"/>
            </a:pP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إنشاء ملف نص أو مجلد :</a:t>
            </a:r>
            <a:endParaRPr lang="ar-DZ" sz="3600" b="1" u="sng" dirty="0">
              <a:solidFill>
                <a:srgbClr val="FF0000"/>
              </a:solidFill>
              <a:cs typeface="+mj-cs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388" y="3921418"/>
            <a:ext cx="4252389" cy="264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06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00625" y="226213"/>
            <a:ext cx="1149084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indent="-742950" algn="r" rtl="1">
              <a:buFont typeface="+mj-lt"/>
              <a:buAutoNum type="arabicPeriod" startAt="2"/>
            </a:pP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تغيير اسم ملف أو مجلد </a:t>
            </a:r>
            <a:r>
              <a:rPr lang="ar-DZ" sz="3600" b="1" u="sng" dirty="0">
                <a:solidFill>
                  <a:srgbClr val="FF0000"/>
                </a:solidFill>
                <a:cs typeface="+mj-cs"/>
              </a:rPr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300625" y="1057210"/>
            <a:ext cx="114908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3600" dirty="0">
                <a:cs typeface="+mj-cs"/>
              </a:rPr>
              <a:t>• ننقر بالزر الأيمن للفأرة على الملف أو المجلد الذي نريد تغيير اسمه </a:t>
            </a:r>
          </a:p>
          <a:p>
            <a:pPr algn="r" rtl="1"/>
            <a:r>
              <a:rPr lang="ar-DZ" sz="3600" dirty="0">
                <a:cs typeface="+mj-cs"/>
              </a:rPr>
              <a:t>• نختار من القائمة </a:t>
            </a:r>
            <a:r>
              <a:rPr lang="ar-DZ" sz="3600" dirty="0" smtClean="0">
                <a:cs typeface="+mj-cs"/>
              </a:rPr>
              <a:t>التعليمة</a:t>
            </a:r>
            <a:r>
              <a:rPr lang="fr-FR" sz="3600" dirty="0" smtClean="0">
                <a:cs typeface="+mj-cs"/>
              </a:rPr>
              <a:t>Renommer </a:t>
            </a:r>
            <a:r>
              <a:rPr lang="ar-DZ" sz="3600" dirty="0" smtClean="0">
                <a:cs typeface="+mj-cs"/>
              </a:rPr>
              <a:t> تغيير </a:t>
            </a:r>
            <a:r>
              <a:rPr lang="ar-DZ" sz="3600" dirty="0">
                <a:cs typeface="+mj-cs"/>
              </a:rPr>
              <a:t>الاسم </a:t>
            </a:r>
          </a:p>
          <a:p>
            <a:pPr algn="r" rtl="1"/>
            <a:r>
              <a:rPr lang="ar-DZ" sz="3600" dirty="0">
                <a:cs typeface="+mj-cs"/>
              </a:rPr>
              <a:t>• نكتب الاسم الجديد ثم نضغط على </a:t>
            </a:r>
            <a:r>
              <a:rPr lang="fr-FR" sz="3600" dirty="0" smtClean="0">
                <a:cs typeface="+mj-cs"/>
              </a:rPr>
              <a:t> Entrée</a:t>
            </a:r>
            <a:r>
              <a:rPr lang="ar-DZ" sz="3600" dirty="0" smtClean="0">
                <a:cs typeface="+mj-cs"/>
              </a:rPr>
              <a:t>من </a:t>
            </a:r>
            <a:r>
              <a:rPr lang="ar-DZ" sz="3600" dirty="0">
                <a:cs typeface="+mj-cs"/>
              </a:rPr>
              <a:t>لوحة المفاتيح</a:t>
            </a:r>
          </a:p>
        </p:txBody>
      </p:sp>
    </p:spTree>
    <p:extLst>
      <p:ext uri="{BB962C8B-B14F-4D97-AF65-F5344CB8AC3E}">
        <p14:creationId xmlns:p14="http://schemas.microsoft.com/office/powerpoint/2010/main" val="1820897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471350" y="135676"/>
            <a:ext cx="836295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4400" b="1" u="sng" dirty="0" smtClean="0">
                <a:solidFill>
                  <a:srgbClr val="FF0000"/>
                </a:solidFill>
              </a:rPr>
              <a:t>تدريب :</a:t>
            </a:r>
            <a:endParaRPr lang="ar-DZ" sz="4400" b="1" u="sng" dirty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16109" y="1040119"/>
            <a:ext cx="116184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قم </a:t>
            </a:r>
            <a:r>
              <a:rPr lang="ar-DZ" sz="3200" dirty="0"/>
              <a:t>بتشغيل ايقونة </a:t>
            </a:r>
            <a:r>
              <a:rPr lang="fr-FR" sz="3200" dirty="0"/>
              <a:t>Ce PC </a:t>
            </a:r>
            <a:r>
              <a:rPr lang="ar-DZ" sz="3200" dirty="0" smtClean="0"/>
              <a:t>  وادخل </a:t>
            </a:r>
            <a:r>
              <a:rPr lang="ar-DZ" sz="3200" dirty="0"/>
              <a:t>الى القرص </a:t>
            </a:r>
            <a:r>
              <a:rPr lang="fr-FR" sz="3200" dirty="0" smtClean="0"/>
              <a:t>D</a:t>
            </a:r>
            <a:endParaRPr lang="fr-FR" sz="3200" dirty="0"/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انشئ </a:t>
            </a:r>
            <a:r>
              <a:rPr lang="ar-DZ" sz="3200" dirty="0"/>
              <a:t>مجلد باسمك و لقبك و انشا في داخله ملف نصي و سميه بحث. </a:t>
            </a: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/>
              <a:t>أنشئ مجلد ثاني في </a:t>
            </a:r>
            <a:r>
              <a:rPr lang="ar-DZ" sz="3200" dirty="0" smtClean="0"/>
              <a:t>القرص</a:t>
            </a:r>
            <a:r>
              <a:rPr lang="fr-FR" sz="3200" dirty="0" smtClean="0"/>
              <a:t>D </a:t>
            </a:r>
            <a:r>
              <a:rPr lang="ar-DZ" sz="3200" smtClean="0"/>
              <a:t> تحت </a:t>
            </a:r>
            <a:r>
              <a:rPr lang="ar-DZ" sz="3200" dirty="0"/>
              <a:t>اسم قسمك مثلا 1م1 أو 1م2 ؟</a:t>
            </a:r>
            <a:endParaRPr lang="ar-DZ" sz="3200" dirty="0"/>
          </a:p>
        </p:txBody>
      </p:sp>
    </p:spTree>
    <p:extLst>
      <p:ext uri="{BB962C8B-B14F-4D97-AF65-F5344CB8AC3E}">
        <p14:creationId xmlns:p14="http://schemas.microsoft.com/office/powerpoint/2010/main" val="1603209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1782</TotalTime>
  <Words>356</Words>
  <Application>Microsoft Office PowerPoint</Application>
  <PresentationFormat>Grand écran</PresentationFormat>
  <Paragraphs>48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Compte Microsoft</cp:lastModifiedBy>
  <cp:revision>462</cp:revision>
  <dcterms:created xsi:type="dcterms:W3CDTF">2024-02-06T22:26:16Z</dcterms:created>
  <dcterms:modified xsi:type="dcterms:W3CDTF">2025-02-17T11:23:15Z</dcterms:modified>
</cp:coreProperties>
</file>