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63" r:id="rId3"/>
    <p:sldId id="268" r:id="rId4"/>
    <p:sldId id="262" r:id="rId5"/>
    <p:sldId id="261" r:id="rId6"/>
    <p:sldId id="265" r:id="rId7"/>
    <p:sldId id="272" r:id="rId8"/>
    <p:sldId id="270" r:id="rId9"/>
    <p:sldId id="269" r:id="rId10"/>
    <p:sldId id="259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05/04/2025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46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05/04/2025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21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05/04/2025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57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05/04/2025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82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05/04/2025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41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05/04/2025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8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05/04/2025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33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05/04/2025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21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05/04/2025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2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05/04/2025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52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05/04/2025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72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46DBA-FA3B-4C5F-B700-4671668DAB72}" type="datetimeFigureOut">
              <a:rPr lang="fr-FR" smtClean="0"/>
              <a:t>05/04/2025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63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DZ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67544" y="386110"/>
            <a:ext cx="11269344" cy="6552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3600" b="1" u="sng" dirty="0">
                <a:solidFill>
                  <a:srgbClr val="00B0F0"/>
                </a:solidFill>
              </a:rPr>
              <a:t>تغذية راجعة </a:t>
            </a:r>
            <a:r>
              <a:rPr lang="ar-SA" sz="3600" b="1" u="sng" dirty="0" smtClean="0">
                <a:solidFill>
                  <a:srgbClr val="00B0F0"/>
                </a:solidFill>
              </a:rPr>
              <a:t>:</a:t>
            </a:r>
            <a:endParaRPr lang="fr-FR" sz="3600" b="1" u="sng" dirty="0" smtClean="0">
              <a:solidFill>
                <a:srgbClr val="00B0F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7544" y="1210290"/>
            <a:ext cx="112693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r" rtl="1">
              <a:buFont typeface="Wingdings" panose="05000000000000000000" pitchFamily="2" charset="2"/>
              <a:buChar char="ü"/>
            </a:pPr>
            <a:r>
              <a:rPr lang="ar-DZ" sz="3200" dirty="0" smtClean="0">
                <a:cs typeface="+mj-cs"/>
              </a:rPr>
              <a:t>ما هو البرنامج الذي نستعمله لكتابة نصوص بسيطة ؟</a:t>
            </a:r>
            <a:endParaRPr lang="ar-DZ" sz="3200" dirty="0" smtClean="0">
              <a:latin typeface="Times New Roman" panose="02020603050405020304" pitchFamily="18" charset="0"/>
              <a:ea typeface="Calibri" panose="020F0502020204030204" pitchFamily="34" charset="0"/>
              <a:cs typeface="+mj-cs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3756983"/>
            <a:ext cx="2167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960307" y="1964001"/>
            <a:ext cx="5047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3200" b="1" dirty="0" smtClean="0">
                <a:solidFill>
                  <a:srgbClr val="FF0000"/>
                </a:solidFill>
              </a:rPr>
              <a:t>برنامج الدفتر </a:t>
            </a:r>
            <a:r>
              <a:rPr lang="fr-FR" sz="3200" b="1" dirty="0" err="1" smtClean="0">
                <a:solidFill>
                  <a:srgbClr val="FF0000"/>
                </a:solidFill>
              </a:rPr>
              <a:t>WordPad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79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471350" y="135676"/>
            <a:ext cx="836295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4400" b="1" u="sng" dirty="0" smtClean="0">
                <a:solidFill>
                  <a:srgbClr val="FF0000"/>
                </a:solidFill>
              </a:rPr>
              <a:t>تدريب :</a:t>
            </a:r>
            <a:endParaRPr lang="ar-DZ" sz="4400" b="1" u="sng" dirty="0">
              <a:solidFill>
                <a:srgbClr val="FF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16109" y="1040119"/>
            <a:ext cx="116184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§"/>
            </a:pPr>
            <a:r>
              <a:rPr lang="ar-DZ" sz="3200" dirty="0" smtClean="0"/>
              <a:t>لنفتح برنامج</a:t>
            </a:r>
            <a:r>
              <a:rPr lang="fr-FR" sz="3200" dirty="0" smtClean="0"/>
              <a:t>Word </a:t>
            </a:r>
            <a:r>
              <a:rPr lang="ar-DZ" sz="3200" dirty="0" smtClean="0"/>
              <a:t> و </a:t>
            </a:r>
            <a:r>
              <a:rPr lang="ar-DZ" sz="3200" dirty="0"/>
              <a:t>نتحقق من واجهته </a:t>
            </a:r>
          </a:p>
          <a:p>
            <a:pPr marL="457200" indent="-457200" algn="r" rtl="1">
              <a:buFont typeface="Wingdings" panose="05000000000000000000" pitchFamily="2" charset="2"/>
              <a:buChar char="§"/>
            </a:pPr>
            <a:r>
              <a:rPr lang="ar-DZ" sz="3200" dirty="0" smtClean="0"/>
              <a:t>لنكتب </a:t>
            </a:r>
            <a:r>
              <a:rPr lang="ar-DZ" sz="3200" dirty="0"/>
              <a:t>حكمة أو مثل من اختيارك </a:t>
            </a:r>
          </a:p>
          <a:p>
            <a:pPr marL="457200" indent="-457200" algn="r" rtl="1">
              <a:buFont typeface="Wingdings" panose="05000000000000000000" pitchFamily="2" charset="2"/>
              <a:buChar char="§"/>
            </a:pPr>
            <a:r>
              <a:rPr lang="ar-DZ" sz="3200" dirty="0" smtClean="0"/>
              <a:t>لنحاول </a:t>
            </a:r>
            <a:r>
              <a:rPr lang="ar-DZ" sz="3200" dirty="0"/>
              <a:t>حفظ المقولة التي كتبتها على سطح المكتب.</a:t>
            </a:r>
          </a:p>
        </p:txBody>
      </p:sp>
    </p:spTree>
    <p:extLst>
      <p:ext uri="{BB962C8B-B14F-4D97-AF65-F5344CB8AC3E}">
        <p14:creationId xmlns:p14="http://schemas.microsoft.com/office/powerpoint/2010/main" val="1603209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400831" y="307796"/>
            <a:ext cx="1139868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sz="4400" b="1" u="sng" dirty="0" smtClean="0">
                <a:solidFill>
                  <a:srgbClr val="00B050"/>
                </a:solidFill>
              </a:rPr>
              <a:t>الوضعية</a:t>
            </a:r>
            <a:r>
              <a:rPr lang="ar-DZ" sz="4400" u="sng" dirty="0" smtClean="0">
                <a:solidFill>
                  <a:srgbClr val="00B050"/>
                </a:solidFill>
              </a:rPr>
              <a:t> </a:t>
            </a:r>
            <a:r>
              <a:rPr lang="ar-DZ" sz="4400" b="1" u="sng" dirty="0" err="1" smtClean="0">
                <a:solidFill>
                  <a:srgbClr val="00B050"/>
                </a:solidFill>
              </a:rPr>
              <a:t>الإنطلاقية</a:t>
            </a:r>
            <a:endParaRPr lang="ar-DZ" sz="4400" b="1" u="sng" dirty="0">
              <a:solidFill>
                <a:srgbClr val="00B05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00831" y="1282062"/>
            <a:ext cx="11398685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3600" dirty="0"/>
              <a:t>ن</a:t>
            </a:r>
            <a:r>
              <a:rPr lang="ar-DZ" sz="3600" dirty="0" smtClean="0"/>
              <a:t>ظمت </a:t>
            </a:r>
            <a:r>
              <a:rPr lang="ar-DZ" sz="3600" dirty="0"/>
              <a:t>المتوسطة مسابقة لأحسن بحث حول الحاسوب، فقام أمين بإنجاز هذا البحث ببرنامج الدفتر كما هو موضح في (الوثيقة 01). </a:t>
            </a:r>
            <a:endParaRPr lang="ar-DZ" sz="3600" dirty="0" smtClean="0"/>
          </a:p>
          <a:p>
            <a:pPr algn="r" rtl="1"/>
            <a:endParaRPr lang="ar-DZ" sz="3600" dirty="0"/>
          </a:p>
          <a:p>
            <a:pPr algn="r" rtl="1"/>
            <a:r>
              <a:rPr lang="ar-DZ" sz="3600" dirty="0"/>
              <a:t>بينما أنت تقرأ في بحوث زملائك لفت انتباهك البحث الذي هو في (الوثيقة 02) الذي يتضمن جدول و صور و شكل فيه كتابة، بالإضافة إلى نص جميل</a:t>
            </a:r>
            <a:r>
              <a:rPr lang="ar-DZ" sz="3600" dirty="0" smtClean="0"/>
              <a:t>.</a:t>
            </a:r>
          </a:p>
          <a:p>
            <a:pPr algn="r" rtl="1"/>
            <a:r>
              <a:rPr lang="ar-DZ" sz="3600" dirty="0" smtClean="0"/>
              <a:t> </a:t>
            </a:r>
            <a:endParaRPr lang="ar-DZ" sz="3600" dirty="0"/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3600" dirty="0" smtClean="0"/>
              <a:t>برأيك </a:t>
            </a:r>
            <a:r>
              <a:rPr lang="ar-DZ" sz="3600" dirty="0"/>
              <a:t>هل يوجد برنامج آخر له مميزات أكثر من برنامج الدفتر؟ 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3600" dirty="0" smtClean="0"/>
              <a:t>ما </a:t>
            </a:r>
            <a:r>
              <a:rPr lang="ar-DZ" sz="3600" dirty="0"/>
              <a:t>اسم هذا البرنامج ؟</a:t>
            </a:r>
          </a:p>
        </p:txBody>
      </p:sp>
    </p:spTree>
    <p:extLst>
      <p:ext uri="{BB962C8B-B14F-4D97-AF65-F5344CB8AC3E}">
        <p14:creationId xmlns:p14="http://schemas.microsoft.com/office/powerpoint/2010/main" val="2346068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333" y="538618"/>
            <a:ext cx="5934445" cy="5987441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5" name="Imag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78" y="527840"/>
            <a:ext cx="5279316" cy="599822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8619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38619" y="750364"/>
            <a:ext cx="11348581" cy="5927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3200" dirty="0"/>
              <a:t>لنملأ الفراغات بالكلمات التالية لنشكل مفهوما لبرنامج معالج النصوص </a:t>
            </a:r>
            <a:r>
              <a:rPr lang="ar-DZ" sz="3200" dirty="0"/>
              <a:t>: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5781" y="36812"/>
            <a:ext cx="11511419" cy="689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3600" b="1" u="sng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01 :</a:t>
            </a:r>
            <a:endParaRPr lang="fr-FR" sz="28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36801" y="1527618"/>
            <a:ext cx="96503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r-FR" sz="3200" dirty="0" smtClean="0">
                <a:solidFill>
                  <a:srgbClr val="00B050"/>
                </a:solidFill>
              </a:rPr>
              <a:t>Microsoft </a:t>
            </a:r>
            <a:r>
              <a:rPr lang="fr-FR" sz="3200" dirty="0">
                <a:solidFill>
                  <a:srgbClr val="00B050"/>
                </a:solidFill>
              </a:rPr>
              <a:t>W</a:t>
            </a:r>
            <a:r>
              <a:rPr lang="fr-FR" sz="3200" dirty="0" smtClean="0">
                <a:solidFill>
                  <a:srgbClr val="00B050"/>
                </a:solidFill>
              </a:rPr>
              <a:t>ord</a:t>
            </a:r>
            <a:r>
              <a:rPr lang="ar-DZ" sz="3200" dirty="0" smtClean="0">
                <a:solidFill>
                  <a:srgbClr val="00B050"/>
                </a:solidFill>
              </a:rPr>
              <a:t> </a:t>
            </a:r>
            <a:r>
              <a:rPr lang="fr-FR" sz="3200" dirty="0" smtClean="0">
                <a:solidFill>
                  <a:srgbClr val="00B050"/>
                </a:solidFill>
              </a:rPr>
              <a:t> </a:t>
            </a:r>
            <a:r>
              <a:rPr lang="fr-FR" sz="3200" dirty="0">
                <a:solidFill>
                  <a:srgbClr val="00B050"/>
                </a:solidFill>
              </a:rPr>
              <a:t>ـــ </a:t>
            </a:r>
            <a:r>
              <a:rPr lang="ar-DZ" sz="3200" dirty="0">
                <a:solidFill>
                  <a:srgbClr val="00B050"/>
                </a:solidFill>
              </a:rPr>
              <a:t>الأشكال ــ برنامج ــ حفظه ــ الصور ــ كتابة نص</a:t>
            </a:r>
          </a:p>
        </p:txBody>
      </p:sp>
      <p:sp>
        <p:nvSpPr>
          <p:cNvPr id="4" name="Rectangle 3"/>
          <p:cNvSpPr/>
          <p:nvPr/>
        </p:nvSpPr>
        <p:spPr>
          <a:xfrm>
            <a:off x="538618" y="2242991"/>
            <a:ext cx="113485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DZ" sz="3200" dirty="0" smtClean="0"/>
              <a:t>معالج </a:t>
            </a:r>
            <a:r>
              <a:rPr lang="ar-DZ" sz="3200" dirty="0"/>
              <a:t>النصوص هو </a:t>
            </a:r>
            <a:r>
              <a:rPr lang="ar-DZ" sz="3200" dirty="0" smtClean="0"/>
              <a:t>.............. </a:t>
            </a:r>
            <a:r>
              <a:rPr lang="ar-DZ" sz="3200" dirty="0"/>
              <a:t>يسمح </a:t>
            </a:r>
            <a:r>
              <a:rPr lang="ar-DZ" sz="3200" dirty="0" smtClean="0"/>
              <a:t>بـ ................... </a:t>
            </a:r>
            <a:r>
              <a:rPr lang="ar-DZ" sz="3200" dirty="0"/>
              <a:t>و تنسيقه و ............. ، كما يسمح بإضافة ........... و ............. و الجداول. </a:t>
            </a:r>
          </a:p>
          <a:p>
            <a:pPr algn="r" rtl="1"/>
            <a:r>
              <a:rPr lang="ar-DZ" sz="3200" dirty="0"/>
              <a:t>من أشهر معالجات النصوص </a:t>
            </a:r>
            <a:r>
              <a:rPr lang="ar-DZ" sz="3200" dirty="0" smtClean="0"/>
              <a:t>والأكثر </a:t>
            </a:r>
            <a:r>
              <a:rPr lang="ar-DZ" sz="3200" dirty="0"/>
              <a:t>استعمالا هو </a:t>
            </a:r>
            <a:r>
              <a:rPr lang="ar-DZ" sz="3200" dirty="0" smtClean="0"/>
              <a:t>.........................</a:t>
            </a:r>
            <a:endParaRPr lang="ar-DZ" sz="3200" dirty="0"/>
          </a:p>
        </p:txBody>
      </p:sp>
      <p:sp>
        <p:nvSpPr>
          <p:cNvPr id="5" name="ZoneTexte 4"/>
          <p:cNvSpPr txBox="1"/>
          <p:nvPr/>
        </p:nvSpPr>
        <p:spPr>
          <a:xfrm>
            <a:off x="7465512" y="2296921"/>
            <a:ext cx="167848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DZ" sz="3200" dirty="0" smtClean="0">
                <a:solidFill>
                  <a:srgbClr val="FF0000"/>
                </a:solidFill>
              </a:rPr>
              <a:t>برنامج</a:t>
            </a:r>
            <a:endParaRPr lang="fr-FR" sz="3200" dirty="0">
              <a:solidFill>
                <a:srgbClr val="FF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196219" y="2296921"/>
            <a:ext cx="217952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DZ" sz="3200" dirty="0" smtClean="0">
                <a:solidFill>
                  <a:srgbClr val="FF0000"/>
                </a:solidFill>
              </a:rPr>
              <a:t>كتابة نص</a:t>
            </a:r>
            <a:endParaRPr lang="fr-FR" sz="3200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47037" y="2296921"/>
            <a:ext cx="148343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DZ" sz="3200" dirty="0" smtClean="0">
                <a:solidFill>
                  <a:srgbClr val="FF0000"/>
                </a:solidFill>
              </a:rPr>
              <a:t>حفظه</a:t>
            </a:r>
            <a:endParaRPr lang="fr-FR" sz="3200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151174" y="2773836"/>
            <a:ext cx="134355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DZ" sz="3200" dirty="0" smtClean="0">
                <a:solidFill>
                  <a:srgbClr val="FF0000"/>
                </a:solidFill>
              </a:rPr>
              <a:t>الصور</a:t>
            </a:r>
            <a:endParaRPr lang="fr-FR" sz="3200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288066" y="2773835"/>
            <a:ext cx="151237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DZ" sz="3200" dirty="0" smtClean="0">
                <a:solidFill>
                  <a:srgbClr val="FF0000"/>
                </a:solidFill>
              </a:rPr>
              <a:t>الأشكال</a:t>
            </a:r>
            <a:endParaRPr lang="fr-FR" sz="3200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417523" y="3227876"/>
            <a:ext cx="286846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0000"/>
                </a:solidFill>
              </a:rPr>
              <a:t>Microsoft Word</a:t>
            </a:r>
            <a:endParaRPr lang="fr-F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613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29578" y="687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88901" y="1057210"/>
            <a:ext cx="11702571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3600" dirty="0"/>
              <a:t>معالج النصوص هو برنامج يسمح بكتابة نص، و تنسيقه، وحفظه كما يسمح بإضافة الصور و الأشكال و الجداول. </a:t>
            </a:r>
          </a:p>
          <a:p>
            <a:pPr algn="r" rtl="1"/>
            <a:r>
              <a:rPr lang="ar-DZ" sz="3600" dirty="0"/>
              <a:t>من أشهر معالجات النصوص والأكثر استعمالا هو </a:t>
            </a:r>
            <a:r>
              <a:rPr lang="fr-FR" sz="3600" dirty="0"/>
              <a:t>Microsoft Word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371708" y="262247"/>
            <a:ext cx="841976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indent="-742950" algn="r" rtl="1">
              <a:buFont typeface="+mj-lt"/>
              <a:buAutoNum type="arabicPeriod"/>
            </a:pP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مفهوم برنامج معالج النصوص :</a:t>
            </a:r>
            <a:endParaRPr lang="ar-DZ" sz="3600" b="1" u="sng" dirty="0">
              <a:solidFill>
                <a:srgbClr val="FF0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76906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75781" y="366846"/>
            <a:ext cx="11511419" cy="689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3600" b="1" u="sng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02 :</a:t>
            </a:r>
            <a:endParaRPr lang="fr-FR" sz="32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3567" y="1403009"/>
            <a:ext cx="115114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4000" dirty="0"/>
              <a:t>لنتوجه إلى الحاسوب و نحاول إيجاد مختلف طرق تشغيل البرنامج. </a:t>
            </a:r>
          </a:p>
        </p:txBody>
      </p:sp>
    </p:spTree>
    <p:extLst>
      <p:ext uri="{BB962C8B-B14F-4D97-AF65-F5344CB8AC3E}">
        <p14:creationId xmlns:p14="http://schemas.microsoft.com/office/powerpoint/2010/main" val="3853107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29578" y="687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88901" y="1182470"/>
            <a:ext cx="11702571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3600" dirty="0"/>
              <a:t>1. انقر مرتين على اختصاره الموجود على سطح المكتب </a:t>
            </a:r>
          </a:p>
          <a:p>
            <a:pPr algn="r" rtl="1"/>
            <a:r>
              <a:rPr lang="ar-DZ" sz="3600" dirty="0"/>
              <a:t>2. او انقر على ايقونته المتواجدة على شريط المهام </a:t>
            </a:r>
          </a:p>
          <a:p>
            <a:pPr algn="r" rtl="1"/>
            <a:r>
              <a:rPr lang="ar-DZ" sz="3600" dirty="0"/>
              <a:t>3. او انقر </a:t>
            </a:r>
            <a:r>
              <a:rPr lang="ar-DZ" sz="3600" dirty="0" smtClean="0"/>
              <a:t>على</a:t>
            </a:r>
            <a:r>
              <a:rPr lang="fr-FR" sz="3600" dirty="0" smtClean="0"/>
              <a:t> Démarrer </a:t>
            </a:r>
            <a:r>
              <a:rPr lang="ar-DZ" sz="3600" dirty="0"/>
              <a:t>ثم </a:t>
            </a:r>
            <a:r>
              <a:rPr lang="ar-DZ" sz="3600" dirty="0" smtClean="0"/>
              <a:t>اكتب</a:t>
            </a:r>
            <a:r>
              <a:rPr lang="fr-FR" sz="3600" dirty="0" smtClean="0"/>
              <a:t> Word </a:t>
            </a:r>
            <a:r>
              <a:rPr lang="ar-DZ" sz="3600" dirty="0"/>
              <a:t>ثم انقر على أيقونته عندما تظهر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371708" y="262247"/>
            <a:ext cx="841976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indent="-742950" algn="r" rtl="1">
              <a:buFont typeface="+mj-lt"/>
              <a:buAutoNum type="arabicPeriod" startAt="2"/>
            </a:pP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طرق تشغيل برنامج </a:t>
            </a:r>
            <a:r>
              <a:rPr lang="fr-FR" sz="3600" b="1" u="sng" dirty="0" smtClean="0">
                <a:solidFill>
                  <a:srgbClr val="FF0000"/>
                </a:solidFill>
                <a:cs typeface="+mj-cs"/>
              </a:rPr>
              <a:t>Word</a:t>
            </a: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 :</a:t>
            </a:r>
            <a:endParaRPr lang="ar-DZ" sz="3600" b="1" u="sng" dirty="0">
              <a:solidFill>
                <a:srgbClr val="FF0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57771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29578" y="687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081980" y="116347"/>
            <a:ext cx="89931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ar-DZ" sz="32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نشاط 03 :</a:t>
            </a:r>
            <a:r>
              <a:rPr kumimoji="0" lang="ar-DZ" sz="3200" b="1" i="0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ar-DZ" sz="3200" b="1" dirty="0">
                <a:ea typeface="Calibri" panose="020F0502020204030204" pitchFamily="34" charset="0"/>
                <a:cs typeface="Times New Roman" panose="02020603050405020304" pitchFamily="18" charset="0"/>
              </a:rPr>
              <a:t>بعد </a:t>
            </a:r>
            <a:r>
              <a:rPr lang="ar-DZ" sz="32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تشغيل </a:t>
            </a:r>
            <a:r>
              <a:rPr lang="ar-DZ" sz="3200" b="1" dirty="0">
                <a:ea typeface="Calibri" panose="020F0502020204030204" pitchFamily="34" charset="0"/>
                <a:cs typeface="Times New Roman" panose="02020603050405020304" pitchFamily="18" charset="0"/>
              </a:rPr>
              <a:t>البرنامج، </a:t>
            </a:r>
            <a:r>
              <a:rPr lang="ar-DZ" sz="32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كيف نسمي الصورة التي ظهرت </a:t>
            </a:r>
            <a:r>
              <a:rPr lang="ar-DZ" sz="32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ar-DZ" sz="32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؟</a:t>
            </a:r>
            <a:endParaRPr lang="fr-FR" sz="6600" b="1" dirty="0"/>
          </a:p>
        </p:txBody>
      </p:sp>
      <p:sp>
        <p:nvSpPr>
          <p:cNvPr id="2" name="ZoneTexte 1"/>
          <p:cNvSpPr txBox="1"/>
          <p:nvPr/>
        </p:nvSpPr>
        <p:spPr>
          <a:xfrm>
            <a:off x="701993" y="829572"/>
            <a:ext cx="1143626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3200" b="1" dirty="0" smtClean="0">
                <a:cs typeface="+mj-cs"/>
              </a:rPr>
              <a:t>بالمقارنة </a:t>
            </a:r>
            <a:r>
              <a:rPr lang="ar-DZ" sz="3200" b="1" dirty="0">
                <a:cs typeface="+mj-cs"/>
              </a:rPr>
              <a:t>مع واجهة برنامج الدفتر، لنحاول التعرف على عناصر واجهة برنامج </a:t>
            </a:r>
            <a:r>
              <a:rPr lang="fr-FR" sz="3200" b="1" dirty="0">
                <a:cs typeface="+mj-cs"/>
              </a:rPr>
              <a:t>Word 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745082" y="-20008"/>
            <a:ext cx="23368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3200" b="1" dirty="0" smtClean="0">
                <a:solidFill>
                  <a:srgbClr val="FF0000"/>
                </a:solidFill>
                <a:cs typeface="+mj-cs"/>
              </a:rPr>
              <a:t>واجهة </a:t>
            </a:r>
            <a:r>
              <a:rPr lang="ar-DZ" sz="3200" b="1" dirty="0" smtClean="0">
                <a:solidFill>
                  <a:srgbClr val="FF0000"/>
                </a:solidFill>
                <a:cs typeface="+mj-cs"/>
              </a:rPr>
              <a:t>برنامج معالج النصوص</a:t>
            </a:r>
            <a:endParaRPr lang="fr-FR" sz="3200" b="1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="" xmlns:a16="http://schemas.microsoft.com/office/drawing/2014/main" id="{5C6A2B0B-A849-A4FC-330C-41B69E87E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417" y="3090700"/>
            <a:ext cx="2818544" cy="5847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DD9C"/>
              </a:gs>
              <a:gs pos="50000">
                <a:srgbClr val="FFD78E"/>
              </a:gs>
              <a:gs pos="100000">
                <a:srgbClr val="FFD479"/>
              </a:gs>
            </a:gsLst>
            <a:lin ang="5400000"/>
          </a:gradFill>
          <a:ln w="635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ar-DZ" altLang="fr-F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شريط المعلومات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AutoShape 3">
            <a:extLst>
              <a:ext uri="{FF2B5EF4-FFF2-40B4-BE49-F238E27FC236}">
                <a16:creationId xmlns="" xmlns:a16="http://schemas.microsoft.com/office/drawing/2014/main" id="{1BD37110-EA45-9A5D-8474-6AC363B5A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417" y="4584520"/>
            <a:ext cx="2818544" cy="5847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DD9C"/>
              </a:gs>
              <a:gs pos="50000">
                <a:srgbClr val="FFD78E"/>
              </a:gs>
              <a:gs pos="100000">
                <a:srgbClr val="FFD479"/>
              </a:gs>
            </a:gsLst>
            <a:lin ang="5400000"/>
          </a:gradFill>
          <a:ln w="635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ar-DZ" altLang="fr-FR" sz="2800" b="1" dirty="0" smtClean="0">
                <a:latin typeface="Arial" panose="020B0604020202020204" pitchFamily="34" charset="0"/>
                <a:cs typeface="+mj-cs"/>
              </a:rPr>
              <a:t>ورقة الكتابة</a:t>
            </a:r>
            <a:endParaRPr kumimoji="0" lang="ar-DZ" altLang="fr-FR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+mj-cs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="" xmlns:a16="http://schemas.microsoft.com/office/drawing/2014/main" id="{F3F4B74F-4D54-2644-12F3-BFA2D3CB4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417" y="5317481"/>
            <a:ext cx="2818544" cy="641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DD9C"/>
              </a:gs>
              <a:gs pos="50000">
                <a:srgbClr val="FFD78E"/>
              </a:gs>
              <a:gs pos="100000">
                <a:srgbClr val="FFD479"/>
              </a:gs>
            </a:gsLst>
            <a:lin ang="5400000"/>
          </a:gradFill>
          <a:ln w="635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ar-DZ" altLang="fr-F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شريط العنوان</a:t>
            </a: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="" xmlns:a16="http://schemas.microsoft.com/office/drawing/2014/main" id="{17FD8BDE-D82E-75CA-6D57-44402CD7F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8871" y="3846012"/>
            <a:ext cx="3544089" cy="62081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DD9C"/>
              </a:gs>
              <a:gs pos="50000">
                <a:srgbClr val="FFD78E"/>
              </a:gs>
              <a:gs pos="100000">
                <a:srgbClr val="FFD479"/>
              </a:gs>
            </a:gsLst>
            <a:lin ang="5400000"/>
          </a:gradFill>
          <a:ln w="635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ar-DZ" altLang="fr-F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شريط</a:t>
            </a:r>
            <a:r>
              <a:rPr lang="ar-DZ" altLang="fr-FR" sz="28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ar-DZ" altLang="fr-FR" sz="2800" b="1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المجموعات و</a:t>
            </a:r>
            <a:r>
              <a:rPr kumimoji="0" lang="ar-DZ" altLang="fr-F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ar-DZ" altLang="fr-F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الأدوات</a:t>
            </a: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>
            <a:extLst>
              <a:ext uri="{FF2B5EF4-FFF2-40B4-BE49-F238E27FC236}">
                <a16:creationId xmlns="" xmlns:a16="http://schemas.microsoft.com/office/drawing/2014/main" id="{5C6A2B0B-A849-A4FC-330C-41B69E87E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8871" y="2315729"/>
            <a:ext cx="3544090" cy="62081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DD9C"/>
              </a:gs>
              <a:gs pos="50000">
                <a:srgbClr val="FFD78E"/>
              </a:gs>
              <a:gs pos="100000">
                <a:srgbClr val="FFD479"/>
              </a:gs>
            </a:gsLst>
            <a:lin ang="5400000"/>
          </a:gradFill>
          <a:ln w="635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ar-DZ" alt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المسطرة الأفقية و العمودية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AutoShape 2">
            <a:extLst>
              <a:ext uri="{FF2B5EF4-FFF2-40B4-BE49-F238E27FC236}">
                <a16:creationId xmlns="" xmlns:a16="http://schemas.microsoft.com/office/drawing/2014/main" id="{5C6A2B0B-A849-A4FC-330C-41B69E87E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0748" y="5345947"/>
            <a:ext cx="577510" cy="62081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ar-DZ" alt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8" name="AutoShape 2">
            <a:extLst>
              <a:ext uri="{FF2B5EF4-FFF2-40B4-BE49-F238E27FC236}">
                <a16:creationId xmlns="" xmlns:a16="http://schemas.microsoft.com/office/drawing/2014/main" id="{5C6A2B0B-A849-A4FC-330C-41B69E87E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0748" y="2315729"/>
            <a:ext cx="577510" cy="62081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ar-DZ" altLang="fr-FR" sz="32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+mj-cs"/>
              </a:rPr>
              <a:t>4</a:t>
            </a:r>
            <a:endParaRPr kumimoji="0" lang="fr-FR" altLang="fr-FR" sz="32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+mj-cs"/>
            </a:endParaRPr>
          </a:p>
        </p:txBody>
      </p:sp>
      <p:sp>
        <p:nvSpPr>
          <p:cNvPr id="19" name="AutoShape 2">
            <a:extLst>
              <a:ext uri="{FF2B5EF4-FFF2-40B4-BE49-F238E27FC236}">
                <a16:creationId xmlns="" xmlns:a16="http://schemas.microsoft.com/office/drawing/2014/main" id="{5C6A2B0B-A849-A4FC-330C-41B69E87E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0748" y="6127099"/>
            <a:ext cx="577510" cy="62081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ar-DZ" altLang="fr-F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0" name="AutoShape 2">
            <a:extLst>
              <a:ext uri="{FF2B5EF4-FFF2-40B4-BE49-F238E27FC236}">
                <a16:creationId xmlns="" xmlns:a16="http://schemas.microsoft.com/office/drawing/2014/main" id="{5C6A2B0B-A849-A4FC-330C-41B69E87E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0748" y="4584520"/>
            <a:ext cx="577510" cy="62081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ar-DZ" altLang="fr-F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1" name="AutoShape 2">
            <a:extLst>
              <a:ext uri="{FF2B5EF4-FFF2-40B4-BE49-F238E27FC236}">
                <a16:creationId xmlns="" xmlns:a16="http://schemas.microsoft.com/office/drawing/2014/main" id="{5C6A2B0B-A849-A4FC-330C-41B69E87E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0748" y="3865671"/>
            <a:ext cx="577510" cy="62081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ar-DZ" altLang="fr-FR" sz="32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+mj-cs"/>
              </a:rPr>
              <a:t>3</a:t>
            </a:r>
            <a:endParaRPr kumimoji="0" lang="fr-FR" altLang="fr-FR" sz="32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+mj-cs"/>
            </a:endParaRPr>
          </a:p>
        </p:txBody>
      </p:sp>
      <p:sp>
        <p:nvSpPr>
          <p:cNvPr id="22" name="AutoShape 2">
            <a:extLst>
              <a:ext uri="{FF2B5EF4-FFF2-40B4-BE49-F238E27FC236}">
                <a16:creationId xmlns="" xmlns:a16="http://schemas.microsoft.com/office/drawing/2014/main" id="{5C6A2B0B-A849-A4FC-330C-41B69E87E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0748" y="3090700"/>
            <a:ext cx="577510" cy="62081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ar-DZ" altLang="fr-F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57" y="1568600"/>
            <a:ext cx="7436126" cy="4558499"/>
          </a:xfrm>
          <a:prstGeom prst="rect">
            <a:avLst/>
          </a:prstGeom>
        </p:spPr>
      </p:pic>
      <p:sp>
        <p:nvSpPr>
          <p:cNvPr id="23" name="AutoShape 2">
            <a:extLst>
              <a:ext uri="{FF2B5EF4-FFF2-40B4-BE49-F238E27FC236}">
                <a16:creationId xmlns="" xmlns:a16="http://schemas.microsoft.com/office/drawing/2014/main" id="{5C6A2B0B-A849-A4FC-330C-41B69E87E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195" y="6127099"/>
            <a:ext cx="3869766" cy="62081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DD9C"/>
              </a:gs>
              <a:gs pos="50000">
                <a:srgbClr val="FFD78E"/>
              </a:gs>
              <a:gs pos="100000">
                <a:srgbClr val="FFD479"/>
              </a:gs>
            </a:gsLst>
            <a:lin ang="5400000"/>
          </a:gradFill>
          <a:ln w="635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ar-DZ" alt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شريط التمرير الأفقي و العمودي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AutoShape 2">
            <a:extLst>
              <a:ext uri="{FF2B5EF4-FFF2-40B4-BE49-F238E27FC236}">
                <a16:creationId xmlns="" xmlns:a16="http://schemas.microsoft.com/office/drawing/2014/main" id="{5C6A2B0B-A849-A4FC-330C-41B69E87E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0748" y="1529177"/>
            <a:ext cx="577510" cy="62081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ar-DZ" altLang="fr-FR" sz="32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+mj-cs"/>
              </a:rPr>
              <a:t>2</a:t>
            </a:r>
            <a:endParaRPr kumimoji="0" lang="fr-FR" altLang="fr-FR" sz="32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+mj-cs"/>
            </a:endParaRPr>
          </a:p>
        </p:txBody>
      </p:sp>
      <p:sp>
        <p:nvSpPr>
          <p:cNvPr id="25" name="AutoShape 2">
            <a:extLst>
              <a:ext uri="{FF2B5EF4-FFF2-40B4-BE49-F238E27FC236}">
                <a16:creationId xmlns="" xmlns:a16="http://schemas.microsoft.com/office/drawing/2014/main" id="{5C6A2B0B-A849-A4FC-330C-41B69E87E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417" y="1547198"/>
            <a:ext cx="2818544" cy="5847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DD9C"/>
              </a:gs>
              <a:gs pos="50000">
                <a:srgbClr val="FFD78E"/>
              </a:gs>
              <a:gs pos="100000">
                <a:srgbClr val="FFD479"/>
              </a:gs>
            </a:gsLst>
            <a:lin ang="5400000"/>
          </a:gradFill>
          <a:ln w="635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ar-DZ" altLang="fr-F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شريط </a:t>
            </a:r>
            <a:r>
              <a:rPr kumimoji="0" lang="ar-DZ" altLang="fr-FR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التبويبات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366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 animBg="1"/>
      <p:bldP spid="9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29578" y="687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6472179" y="1102382"/>
            <a:ext cx="5319293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DZ" sz="3600" dirty="0" smtClean="0"/>
              <a:t>1</a:t>
            </a:r>
            <a:r>
              <a:rPr lang="ar-DZ" sz="3600" dirty="0"/>
              <a:t>. شريط العنوان </a:t>
            </a:r>
          </a:p>
          <a:p>
            <a:pPr algn="r"/>
            <a:r>
              <a:rPr lang="ar-DZ" sz="3600" dirty="0"/>
              <a:t>2. شريط </a:t>
            </a:r>
            <a:r>
              <a:rPr lang="ar-DZ" sz="3600" dirty="0" err="1"/>
              <a:t>التبويبات</a:t>
            </a:r>
            <a:r>
              <a:rPr lang="ar-DZ" sz="3600" dirty="0"/>
              <a:t> </a:t>
            </a:r>
          </a:p>
          <a:p>
            <a:pPr algn="r"/>
            <a:r>
              <a:rPr lang="ar-DZ" sz="3600" dirty="0"/>
              <a:t>3. شريط المجموعات و الأدوات </a:t>
            </a:r>
          </a:p>
          <a:p>
            <a:pPr algn="r"/>
            <a:r>
              <a:rPr lang="ar-DZ" sz="3600" dirty="0"/>
              <a:t>4. المسطرة الأفقية و العمودية </a:t>
            </a:r>
          </a:p>
          <a:p>
            <a:pPr algn="r"/>
            <a:r>
              <a:rPr lang="ar-DZ" sz="3600" dirty="0"/>
              <a:t>5. ورقة الكتابة </a:t>
            </a:r>
          </a:p>
          <a:p>
            <a:pPr algn="r"/>
            <a:r>
              <a:rPr lang="ar-DZ" sz="3600" dirty="0"/>
              <a:t>6. شريط المعلومات </a:t>
            </a:r>
          </a:p>
          <a:p>
            <a:pPr algn="r"/>
            <a:r>
              <a:rPr lang="ar-DZ" sz="3600" dirty="0"/>
              <a:t>7. شريط التمرير الأفقي و العمود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371708" y="262247"/>
            <a:ext cx="841976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indent="-742950" algn="r" rtl="1">
              <a:buFont typeface="+mj-lt"/>
              <a:buAutoNum type="arabicPeriod" startAt="3"/>
            </a:pP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عناصر واجهة برنامج </a:t>
            </a:r>
            <a:r>
              <a:rPr lang="fr-FR" sz="3600" b="1" u="sng" dirty="0" smtClean="0">
                <a:solidFill>
                  <a:srgbClr val="FF0000"/>
                </a:solidFill>
                <a:cs typeface="+mj-cs"/>
              </a:rPr>
              <a:t> Word</a:t>
            </a: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:</a:t>
            </a:r>
            <a:endParaRPr lang="ar-DZ" sz="3600" b="1" u="sng" dirty="0">
              <a:solidFill>
                <a:srgbClr val="FF0000"/>
              </a:solidFill>
              <a:cs typeface="+mj-cs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4" y="1057210"/>
            <a:ext cx="6559307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32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2662</TotalTime>
  <Words>364</Words>
  <Application>Microsoft Office PowerPoint</Application>
  <PresentationFormat>Grand écran</PresentationFormat>
  <Paragraphs>60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Compte Microsoft</cp:lastModifiedBy>
  <cp:revision>545</cp:revision>
  <dcterms:created xsi:type="dcterms:W3CDTF">2024-02-06T22:26:16Z</dcterms:created>
  <dcterms:modified xsi:type="dcterms:W3CDTF">2025-04-05T20:09:06Z</dcterms:modified>
</cp:coreProperties>
</file>