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9" r:id="rId4"/>
    <p:sldId id="268" r:id="rId5"/>
    <p:sldId id="26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05/04/2025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05" y="294669"/>
            <a:ext cx="1134386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التبويب </a:t>
            </a:r>
            <a:r>
              <a:rPr lang="ar-DZ" sz="3600" dirty="0"/>
              <a:t>الذي يسمح بإدراج جداول، أشكال، صور و نص فني هو </a:t>
            </a:r>
            <a:endParaRPr lang="ar-DZ" sz="3600" dirty="0" smtClean="0"/>
          </a:p>
          <a:p>
            <a:pPr lvl="1" algn="r" rtl="1"/>
            <a:r>
              <a:rPr lang="ar-DZ" sz="3600" dirty="0" smtClean="0"/>
              <a:t>.....................</a:t>
            </a:r>
            <a:endParaRPr lang="ar-DZ" sz="3600" dirty="0"/>
          </a:p>
        </p:txBody>
      </p:sp>
      <p:sp>
        <p:nvSpPr>
          <p:cNvPr id="3" name="ZoneTexte 2"/>
          <p:cNvSpPr txBox="1"/>
          <p:nvPr/>
        </p:nvSpPr>
        <p:spPr>
          <a:xfrm>
            <a:off x="8587409" y="2288679"/>
            <a:ext cx="27034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Insertion</a:t>
            </a:r>
            <a:endParaRPr lang="fr-F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3827" y="1230337"/>
                <a:ext cx="11565784" cy="3886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برأيك ، ماذا تمثل </a:t>
                </a:r>
                <a:r>
                  <a:rPr lang="ar-DZ" sz="3600" dirty="0"/>
                  <a:t>العناصر</a:t>
                </a:r>
                <a:r>
                  <a:rPr lang="ar-DZ" sz="3200" dirty="0"/>
                  <a:t> التالية </a:t>
                </a:r>
                <a:r>
                  <a:rPr lang="ar-DZ" sz="3200" dirty="0" smtClean="0"/>
                  <a:t>:</a:t>
                </a:r>
                <a:endParaRPr lang="fr-FR" sz="3200" dirty="0" smtClean="0"/>
              </a:p>
              <a:p>
                <a:pPr algn="r" rtl="1"/>
                <a:endParaRPr lang="fr-FR" sz="3200" dirty="0"/>
              </a:p>
              <a:p>
                <a:pPr algn="r" rtl="1"/>
                <a:r>
                  <a:rPr lang="ar-DZ" sz="3200" b="1" dirty="0"/>
                  <a:t>≠      &gt;     =         #        $     +      €    </a:t>
                </a:r>
                <a:endParaRPr lang="fr-FR" sz="3200" b="1" dirty="0" smtClean="0"/>
              </a:p>
              <a:p>
                <a:pPr algn="r" rtl="1"/>
                <a:endParaRPr lang="fr-FR" sz="3200" b="1" dirty="0" smtClean="0"/>
              </a:p>
              <a:p>
                <a:pPr marL="571500" indent="-571500" algn="r" rtl="1">
                  <a:buFont typeface="Wingdings" panose="05000000000000000000" pitchFamily="2" charset="2"/>
                  <a:buChar char="Ø"/>
                </a:pPr>
                <a:r>
                  <a:rPr lang="ar-DZ" sz="3600" dirty="0"/>
                  <a:t>وهذه العبارات، كيف تسمى </a:t>
                </a:r>
                <a:r>
                  <a:rPr lang="ar-DZ" sz="3600" dirty="0" smtClean="0"/>
                  <a:t>؟</a:t>
                </a:r>
                <a:endParaRPr lang="fr-FR" sz="3600" dirty="0" smtClean="0"/>
              </a:p>
              <a:p>
                <a:pPr algn="r" rtl="1"/>
                <a:endParaRPr lang="fr-FR" sz="3200" dirty="0"/>
              </a:p>
              <a:p>
                <a:pPr algn="r" rtl="1"/>
                <a14:m>
                  <m:oMath xmlns:m="http://schemas.openxmlformats.org/officeDocument/2006/math">
                    <m:f>
                      <m:f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fr-FR" sz="3200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fr-FR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ar-DZ" sz="3200" b="1" dirty="0"/>
                  <a:t>           </a:t>
                </a:r>
                <a14:m>
                  <m:oMath xmlns:m="http://schemas.openxmlformats.org/officeDocument/2006/math">
                    <m:r>
                      <a:rPr lang="fr-FR" sz="32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sz="32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fr-FR" sz="32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200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ar-DZ" sz="3200" b="1" dirty="0"/>
                  <a:t>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r>
                      <a:rPr lang="fr-FR" sz="32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32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32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fr-FR" sz="3200" b="1" i="1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ar-DZ" sz="3200" b="1" dirty="0" smtClean="0"/>
                  <a:t>  </a:t>
                </a:r>
                <a:endParaRPr lang="fr-FR" sz="32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7" y="1230337"/>
                <a:ext cx="11565784" cy="3886385"/>
              </a:xfrm>
              <a:prstGeom prst="rect">
                <a:avLst/>
              </a:prstGeom>
              <a:blipFill rotWithShape="0">
                <a:blip r:embed="rId3"/>
                <a:stretch>
                  <a:fillRect t="-2512" r="-1476" b="-14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21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1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13635" y="1218873"/>
                <a:ext cx="11966713" cy="4729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برأيك، كيف نسمّي رمز باللغة الفرنسية ؟ </a:t>
                </a:r>
                <a:endParaRPr lang="fr-FR" sz="3200" dirty="0"/>
              </a:p>
              <a:p>
                <a:pPr marL="45720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لنتوجه إلى الحاسوب ونحاول إدراج بعض هذه الرموز </a:t>
                </a:r>
                <a:r>
                  <a:rPr lang="ar-DZ" sz="3200" dirty="0" smtClean="0"/>
                  <a:t>؟</a:t>
                </a:r>
                <a:endParaRPr lang="fr-FR" sz="3200" dirty="0" smtClean="0"/>
              </a:p>
              <a:p>
                <a:pPr marL="457200" indent="-457200" algn="r" rtl="1">
                  <a:buFont typeface="Wingdings" panose="05000000000000000000" pitchFamily="2" charset="2"/>
                  <a:buChar char="Ø"/>
                </a:pPr>
                <a:endParaRPr lang="ar-DZ" sz="3200" dirty="0" smtClean="0"/>
              </a:p>
              <a:p>
                <a:pPr marL="457200" indent="-457200" algn="r" rtl="1">
                  <a:buFont typeface="Wingdings" panose="05000000000000000000" pitchFamily="2" charset="2"/>
                  <a:buChar char="Ø"/>
                </a:pPr>
                <a:endParaRPr lang="ar-DZ" sz="3200" dirty="0"/>
              </a:p>
              <a:p>
                <a:pPr algn="r" rtl="1"/>
                <a:endParaRPr lang="fr-FR" sz="3200" dirty="0"/>
              </a:p>
              <a:p>
                <a:pPr marL="457200" lvl="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لنحاول إدراج هذا الكسر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 sz="320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fr-FR" sz="3200" dirty="0"/>
              </a:p>
              <a:p>
                <a:pPr marL="457200" lvl="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ما التعليمة التي تسمح لنا بإدراج عبارة رياضية ؟ </a:t>
                </a:r>
                <a:endParaRPr lang="fr-FR" sz="3200" dirty="0"/>
              </a:p>
              <a:p>
                <a:pPr marL="457200" lvl="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ماذا تلاحظ عند الضغط على التعليمة </a:t>
                </a:r>
                <a:r>
                  <a:rPr lang="fr-FR" sz="3200" dirty="0"/>
                  <a:t>Equation</a:t>
                </a:r>
                <a:r>
                  <a:rPr lang="ar-DZ" sz="3200" dirty="0"/>
                  <a:t> ؟</a:t>
                </a:r>
                <a:endParaRPr lang="fr-FR" sz="3200" dirty="0"/>
              </a:p>
              <a:p>
                <a:pPr marL="457200" indent="-457200" algn="r" rtl="1">
                  <a:buFont typeface="Wingdings" panose="05000000000000000000" pitchFamily="2" charset="2"/>
                  <a:buChar char="Ø"/>
                </a:pPr>
                <a:r>
                  <a:rPr lang="ar-DZ" sz="3200" dirty="0"/>
                  <a:t>لنبحث فيه عن كيفية إضافة كسر</a:t>
                </a: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5" y="1218873"/>
                <a:ext cx="11966713" cy="4729308"/>
              </a:xfrm>
              <a:prstGeom prst="rect">
                <a:avLst/>
              </a:prstGeom>
              <a:blipFill rotWithShape="0">
                <a:blip r:embed="rId3"/>
                <a:stretch>
                  <a:fillRect t="-1933" r="-1172" b="-3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3635" y="2828127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2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1- إدراج </a:t>
            </a:r>
            <a:r>
              <a:rPr lang="ar-DZ" sz="3200" b="1" u="sng" dirty="0" smtClean="0">
                <a:solidFill>
                  <a:srgbClr val="FF0000"/>
                </a:solidFill>
              </a:rPr>
              <a:t>الرموز </a:t>
            </a:r>
            <a:r>
              <a:rPr lang="fr-FR" sz="3200" b="1" u="sng" dirty="0" smtClean="0">
                <a:solidFill>
                  <a:srgbClr val="FF0000"/>
                </a:solidFill>
              </a:rPr>
              <a:t>Symboles</a:t>
            </a:r>
            <a:r>
              <a:rPr lang="ar-DZ" sz="3200" b="1" u="sng" dirty="0" smtClean="0">
                <a:solidFill>
                  <a:srgbClr val="FF0000"/>
                </a:solidFill>
              </a:rPr>
              <a:t> :</a:t>
            </a:r>
            <a:endParaRPr lang="fr-FR" sz="3200" b="1" dirty="0">
              <a:solidFill>
                <a:srgbClr val="FF0000"/>
              </a:solidFill>
            </a:endParaRPr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/>
              <a:t>ت</a:t>
            </a:r>
            <a:r>
              <a:rPr lang="ar-SA" sz="3200" dirty="0"/>
              <a:t>بويب الإدراج</a:t>
            </a:r>
            <a:r>
              <a:rPr lang="ar-DZ" sz="3200" dirty="0"/>
              <a:t> (</a:t>
            </a:r>
            <a:r>
              <a:rPr lang="fr-FR" sz="3200" dirty="0"/>
              <a:t>Insertion</a:t>
            </a:r>
            <a:r>
              <a:rPr lang="ar-DZ" sz="3200" dirty="0"/>
              <a:t>)</a:t>
            </a:r>
            <a:endParaRPr lang="fr-FR" sz="3200" dirty="0"/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/>
              <a:t>التعليمة </a:t>
            </a:r>
            <a:r>
              <a:rPr lang="ar-DZ" sz="3200" dirty="0"/>
              <a:t>رمز</a:t>
            </a:r>
            <a:r>
              <a:rPr lang="fr-FR" sz="3200" dirty="0"/>
              <a:t>  </a:t>
            </a:r>
            <a:r>
              <a:rPr lang="ar-DZ" sz="3200" dirty="0"/>
              <a:t> (</a:t>
            </a:r>
            <a:r>
              <a:rPr lang="fr-FR" sz="3200" dirty="0"/>
              <a:t>Symbole</a:t>
            </a:r>
            <a:r>
              <a:rPr lang="ar-DZ" sz="3200" dirty="0"/>
              <a:t>)</a:t>
            </a:r>
            <a:endParaRPr lang="fr-FR" sz="3200" dirty="0"/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lang="ar-SA" sz="3200" dirty="0" smtClean="0"/>
              <a:t>رموز </a:t>
            </a:r>
            <a:r>
              <a:rPr lang="ar-SA" sz="3200" dirty="0"/>
              <a:t>أخرى (</a:t>
            </a:r>
            <a:r>
              <a:rPr lang="fr-FR" sz="3200" dirty="0"/>
              <a:t>Autres Symboles</a:t>
            </a:r>
            <a:r>
              <a:rPr lang="ar-SA" sz="3200" dirty="0"/>
              <a:t>)</a:t>
            </a:r>
            <a:endParaRPr lang="fr-FR" sz="3200" dirty="0"/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561340" algn="l"/>
              </a:tabLst>
            </a:pPr>
            <a:r>
              <a:rPr lang="ar-DZ" sz="3200" dirty="0" smtClean="0"/>
              <a:t>نبحث </a:t>
            </a:r>
            <a:r>
              <a:rPr lang="ar-DZ" sz="3200" dirty="0"/>
              <a:t>على</a:t>
            </a:r>
            <a:r>
              <a:rPr lang="ar-SA" sz="3200" dirty="0"/>
              <a:t> الرمز الذي نريده ثم ننقر على (</a:t>
            </a:r>
            <a:r>
              <a:rPr lang="fr-FR" sz="3200" dirty="0"/>
              <a:t>Insérer</a:t>
            </a:r>
            <a:r>
              <a:rPr lang="ar-SA" sz="3200" dirty="0" smtClean="0"/>
              <a:t>)</a:t>
            </a:r>
            <a:endParaRPr lang="fr-FR" sz="3200" dirty="0"/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2- إدراج عبارات رياضية :</a:t>
            </a:r>
            <a:endParaRPr lang="fr-FR" sz="3200" b="1" dirty="0">
              <a:solidFill>
                <a:srgbClr val="FF0000"/>
              </a:solidFill>
            </a:endParaRPr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/>
              <a:t>ت</a:t>
            </a:r>
            <a:r>
              <a:rPr lang="ar-SA" sz="3200" dirty="0" smtClean="0"/>
              <a:t>بويب </a:t>
            </a:r>
            <a:r>
              <a:rPr lang="ar-SA" sz="3200" dirty="0"/>
              <a:t>الإدراج </a:t>
            </a:r>
            <a:r>
              <a:rPr lang="ar-DZ" sz="3200" dirty="0"/>
              <a:t>(</a:t>
            </a:r>
            <a:r>
              <a:rPr lang="fr-FR" sz="3200" dirty="0"/>
              <a:t>Insertion</a:t>
            </a:r>
            <a:r>
              <a:rPr lang="ar-DZ" sz="3200" dirty="0"/>
              <a:t>)</a:t>
            </a:r>
            <a:endParaRPr lang="fr-FR" sz="3200" dirty="0"/>
          </a:p>
          <a:p>
            <a:pPr marL="45720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/>
              <a:t>التعليمة </a:t>
            </a:r>
            <a:r>
              <a:rPr lang="ar-DZ" sz="3200" dirty="0"/>
              <a:t>معادلة (</a:t>
            </a:r>
            <a:r>
              <a:rPr lang="fr-FR" sz="3200" dirty="0"/>
              <a:t>Equation</a:t>
            </a:r>
            <a:r>
              <a:rPr lang="ar-DZ" sz="3200" dirty="0" smtClean="0"/>
              <a:t>)</a:t>
            </a:r>
            <a:endParaRPr lang="fr-FR" sz="3200" dirty="0" smtClean="0"/>
          </a:p>
          <a:p>
            <a:pPr marL="457200" lvl="0" indent="-457200" algn="r" rtl="1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ar-DZ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نكتب </a:t>
            </a:r>
            <a:r>
              <a:rPr lang="ar-DZ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العبارة التي نريدها بالاعتماد على التبويب الجديد</a:t>
            </a:r>
            <a:r>
              <a:rPr lang="fr-F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Conception</a:t>
            </a:r>
            <a:r>
              <a:rPr lang="fr-F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  <p:pic>
        <p:nvPicPr>
          <p:cNvPr id="2049" name="Imag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29" y="5042115"/>
            <a:ext cx="595588" cy="46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29" y="1444487"/>
            <a:ext cx="724872" cy="61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0431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622852" y="993020"/>
                <a:ext cx="11329817" cy="3645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ar-DZ" sz="3600" dirty="0"/>
                  <a:t>لنحاول كتابة ما يلي في برنامج </a:t>
                </a:r>
                <a:r>
                  <a:rPr lang="fr-FR" sz="3600" dirty="0"/>
                  <a:t>Word</a:t>
                </a:r>
                <a:r>
                  <a:rPr lang="ar-DZ" sz="3600" dirty="0"/>
                  <a:t> </a:t>
                </a:r>
                <a:r>
                  <a:rPr lang="ar-DZ" sz="3600" dirty="0" smtClean="0"/>
                  <a:t>:</a:t>
                </a:r>
              </a:p>
              <a:p>
                <a:pPr algn="r" rtl="1"/>
                <a:endParaRPr lang="fr-FR" sz="3600" dirty="0"/>
              </a:p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1 $ = 140 DA</a:t>
                </a:r>
              </a:p>
              <a:p>
                <a:pPr marL="571500" lvl="0" indent="-571500" algn="r" rtl="1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100 = 50 + 50</a:t>
                </a:r>
              </a:p>
              <a:p>
                <a:pPr marL="571500" lvl="0" indent="-5715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30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40</m:t>
                    </m:r>
                  </m:oMath>
                </a14:m>
                <a:endParaRPr lang="fr-FR" sz="3600" dirty="0"/>
              </a:p>
              <a:p>
                <a:pPr marL="571500" indent="-571500" algn="r" rtl="1">
                  <a:buFont typeface="Arial" panose="020B0604020202020204" pitchFamily="34" charset="0"/>
                  <a:buChar char="•"/>
                </a:pPr>
                <a:r>
                  <a:rPr lang="fr-FR" sz="36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fr-F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6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endParaRPr lang="ar-DZ" sz="3600" dirty="0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2" y="993020"/>
                <a:ext cx="11329817" cy="3645742"/>
              </a:xfrm>
              <a:prstGeom prst="rect">
                <a:avLst/>
              </a:prstGeom>
              <a:blipFill rotWithShape="0">
                <a:blip r:embed="rId2"/>
                <a:stretch>
                  <a:fillRect t="-3010" r="-1614" b="-13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126</Words>
  <Application>Microsoft Office PowerPoint</Application>
  <PresentationFormat>Grand écran</PresentationFormat>
  <Paragraphs>42</Paragraphs>
  <Slides>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395</cp:revision>
  <dcterms:created xsi:type="dcterms:W3CDTF">2024-09-28T14:01:15Z</dcterms:created>
  <dcterms:modified xsi:type="dcterms:W3CDTF">2025-04-05T19:04:42Z</dcterms:modified>
</cp:coreProperties>
</file>