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70" r:id="rId3"/>
    <p:sldId id="271" r:id="rId4"/>
    <p:sldId id="269" r:id="rId5"/>
    <p:sldId id="272" r:id="rId6"/>
    <p:sldId id="274" r:id="rId7"/>
    <p:sldId id="273" r:id="rId8"/>
    <p:sldId id="268" r:id="rId9"/>
    <p:sldId id="275" r:id="rId10"/>
    <p:sldId id="266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8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09ED0-CAD5-44E1-91E8-3616676F7223}" type="datetimeFigureOut">
              <a:rPr lang="fr-FR" smtClean="0"/>
              <a:t>11/04/2025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C633B-D051-4BE3-A8CB-7736F551B5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774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633B-D051-4BE3-A8CB-7736F551B52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2552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633B-D051-4BE3-A8CB-7736F551B52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9135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633B-D051-4BE3-A8CB-7736F551B52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006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633B-D051-4BE3-A8CB-7736F551B52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946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633B-D051-4BE3-A8CB-7736F551B52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2822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633B-D051-4BE3-A8CB-7736F551B52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5321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633B-D051-4BE3-A8CB-7736F551B52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948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11/04/2025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048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11/04/2025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234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11/04/2025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212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11/04/2025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38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11/04/2025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299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11/04/2025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31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11/04/2025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82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11/04/2025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88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11/04/2025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331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11/04/2025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5027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11/04/2025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680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4F739-B7D4-4EFD-BF14-44542778AB9F}" type="datetimeFigureOut">
              <a:rPr lang="fr-FR" smtClean="0"/>
              <a:t>11/04/2025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91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5774"/>
            <a:ext cx="12191999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ar-DZ" sz="36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الوضعية </a:t>
            </a:r>
            <a:r>
              <a:rPr lang="ar-DZ" sz="3600" b="1" u="sng" dirty="0" err="1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الإنطلاقية</a:t>
            </a:r>
            <a:r>
              <a:rPr lang="ar-DZ" sz="36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fr-FR" sz="3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3827" y="1111068"/>
            <a:ext cx="1156578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/>
              <a:t>عندما شاهدنا الرسوم المتحركة في صغرنا كنا دائما نحاول رسمها على دفاترنا وكنا نتمنى لو كانت تتحرك و تصدر أصواتا. </a:t>
            </a:r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/>
              <a:t>حاليا أصبح الحلم حقيقية و صار بإمكاننا ترجمة هذه الأمنيات بواسطة الحاسوب، وذلك باستخدام برنامج خاص بإنشاء الألعاب و الرسوم المتحركة. </a:t>
            </a:r>
            <a:endParaRPr lang="fr-FR" sz="3200" dirty="0" smtClean="0"/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endParaRPr lang="ar-DZ" sz="3200" dirty="0"/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/>
              <a:t>عرض مقطعي فيديو بعنوان "مقدمة في البرمجة" و "ما هي لغات البرمجة ؟" </a:t>
            </a:r>
          </a:p>
        </p:txBody>
      </p:sp>
    </p:spTree>
    <p:extLst>
      <p:ext uri="{BB962C8B-B14F-4D97-AF65-F5344CB8AC3E}">
        <p14:creationId xmlns:p14="http://schemas.microsoft.com/office/powerpoint/2010/main" val="22098391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2765" y="-1622"/>
            <a:ext cx="118599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Aft>
                <a:spcPts val="1000"/>
              </a:spcAft>
            </a:pPr>
            <a:r>
              <a:rPr lang="ar-DZ" sz="44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تدريب :</a:t>
            </a:r>
          </a:p>
        </p:txBody>
      </p:sp>
      <p:sp>
        <p:nvSpPr>
          <p:cNvPr id="6" name="Rectangle 5"/>
          <p:cNvSpPr/>
          <p:nvPr/>
        </p:nvSpPr>
        <p:spPr>
          <a:xfrm>
            <a:off x="317260" y="767819"/>
            <a:ext cx="11635409" cy="5913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ar-DZ" sz="3200" dirty="0" smtClean="0">
                <a:cs typeface="+mj-cs"/>
              </a:rPr>
              <a:t>شغل </a:t>
            </a:r>
            <a:r>
              <a:rPr lang="ar-DZ" sz="3200" dirty="0">
                <a:cs typeface="+mj-cs"/>
              </a:rPr>
              <a:t>برنامج </a:t>
            </a:r>
            <a:r>
              <a:rPr lang="ar-DZ" sz="3200" dirty="0" err="1">
                <a:cs typeface="+mj-cs"/>
              </a:rPr>
              <a:t>سكراتش</a:t>
            </a:r>
            <a:r>
              <a:rPr lang="ar-DZ" sz="3200" dirty="0">
                <a:cs typeface="+mj-cs"/>
              </a:rPr>
              <a:t> بطريقة أخرى و تحقق من عناصر الواجهة. </a:t>
            </a:r>
          </a:p>
          <a:p>
            <a:pPr marL="457200" indent="-4572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ar-DZ" sz="3200" dirty="0" smtClean="0">
                <a:cs typeface="+mj-cs"/>
              </a:rPr>
              <a:t>أين </a:t>
            </a:r>
            <a:r>
              <a:rPr lang="ar-DZ" sz="3200" dirty="0">
                <a:cs typeface="+mj-cs"/>
              </a:rPr>
              <a:t>يتواجد كائن القط ؟ </a:t>
            </a:r>
          </a:p>
          <a:p>
            <a:pPr marL="457200" indent="-4572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ar-DZ" sz="3200" dirty="0" smtClean="0">
                <a:cs typeface="+mj-cs"/>
              </a:rPr>
              <a:t>لنحاول </a:t>
            </a:r>
            <a:r>
              <a:rPr lang="ar-DZ" sz="3200" dirty="0">
                <a:cs typeface="+mj-cs"/>
              </a:rPr>
              <a:t>تغيير مكان الكائن، ماذا تلاحظ في منطقة الكائنات ؟ </a:t>
            </a:r>
          </a:p>
          <a:p>
            <a:pPr marL="457200" indent="-4572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ar-DZ" sz="3200" dirty="0" smtClean="0">
                <a:cs typeface="+mj-cs"/>
              </a:rPr>
              <a:t>كيف نسمي </a:t>
            </a:r>
            <a:r>
              <a:rPr lang="fr-FR" sz="3200" dirty="0" smtClean="0">
                <a:cs typeface="+mj-cs"/>
              </a:rPr>
              <a:t>x </a:t>
            </a:r>
            <a:r>
              <a:rPr lang="ar-DZ" sz="3200" dirty="0" smtClean="0">
                <a:cs typeface="+mj-cs"/>
              </a:rPr>
              <a:t> و</a:t>
            </a:r>
            <a:r>
              <a:rPr lang="fr-FR" sz="3200" dirty="0" smtClean="0">
                <a:cs typeface="+mj-cs"/>
              </a:rPr>
              <a:t>y </a:t>
            </a:r>
            <a:r>
              <a:rPr lang="ar-DZ" sz="3200" dirty="0" smtClean="0">
                <a:cs typeface="+mj-cs"/>
              </a:rPr>
              <a:t> </a:t>
            </a:r>
            <a:r>
              <a:rPr lang="fr-FR" sz="3200" dirty="0" smtClean="0">
                <a:cs typeface="+mj-cs"/>
              </a:rPr>
              <a:t>؟ </a:t>
            </a:r>
            <a:r>
              <a:rPr lang="ar-DZ" sz="3200" dirty="0">
                <a:cs typeface="+mj-cs"/>
              </a:rPr>
              <a:t>ما دورها ؟ </a:t>
            </a:r>
          </a:p>
          <a:p>
            <a:pPr marL="457200" indent="-4572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ar-DZ" sz="3200" dirty="0" smtClean="0">
                <a:cs typeface="+mj-cs"/>
              </a:rPr>
              <a:t>كيف </a:t>
            </a:r>
            <a:r>
              <a:rPr lang="ar-DZ" sz="3200" dirty="0">
                <a:cs typeface="+mj-cs"/>
              </a:rPr>
              <a:t>يمكننا تغيير الاسم، تغيير الحجم وحذف الكائن ؟ </a:t>
            </a:r>
          </a:p>
          <a:p>
            <a:pPr marL="457200" indent="-4572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ar-DZ" sz="3200" dirty="0" smtClean="0">
                <a:cs typeface="+mj-cs"/>
              </a:rPr>
              <a:t>برأيكم </a:t>
            </a:r>
            <a:r>
              <a:rPr lang="ar-DZ" sz="3200" dirty="0">
                <a:cs typeface="+mj-cs"/>
              </a:rPr>
              <a:t>كيف يمكننا إضافة كائن جديد ؟ </a:t>
            </a:r>
          </a:p>
          <a:p>
            <a:pPr marL="457200" indent="-4572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ar-DZ" sz="3200" dirty="0" smtClean="0">
                <a:cs typeface="+mj-cs"/>
              </a:rPr>
              <a:t>لنضع </a:t>
            </a:r>
            <a:r>
              <a:rPr lang="ar-DZ" sz="3200" dirty="0">
                <a:cs typeface="+mj-cs"/>
              </a:rPr>
              <a:t>مؤشر الفأرة على هذا </a:t>
            </a:r>
            <a:r>
              <a:rPr lang="ar-DZ" sz="3200" dirty="0" smtClean="0">
                <a:cs typeface="+mj-cs"/>
              </a:rPr>
              <a:t>الزر        ثم </a:t>
            </a:r>
            <a:r>
              <a:rPr lang="ar-DZ" sz="3200" dirty="0">
                <a:cs typeface="+mj-cs"/>
              </a:rPr>
              <a:t>لنبحث عن مختلف طرق إضافة كائن </a:t>
            </a:r>
          </a:p>
          <a:p>
            <a:pPr marL="457200" indent="-4572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ar-DZ" sz="3200" dirty="0" smtClean="0">
                <a:cs typeface="+mj-cs"/>
              </a:rPr>
              <a:t>ما </a:t>
            </a:r>
            <a:r>
              <a:rPr lang="ar-DZ" sz="3200" dirty="0">
                <a:cs typeface="+mj-cs"/>
              </a:rPr>
              <a:t>دور الأزرار </a:t>
            </a:r>
            <a:r>
              <a:rPr lang="ar-DZ" sz="3200" dirty="0" smtClean="0">
                <a:cs typeface="+mj-cs"/>
              </a:rPr>
              <a:t>التالية                   </a:t>
            </a:r>
            <a:r>
              <a:rPr lang="ar-DZ" sz="3200" dirty="0">
                <a:cs typeface="+mj-cs"/>
              </a:rPr>
              <a:t>؟ 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211" y="5300144"/>
            <a:ext cx="657317" cy="54300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869" y="6008007"/>
            <a:ext cx="1703815" cy="60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63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5774"/>
            <a:ext cx="12191999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ar-DZ" sz="36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الوضعية </a:t>
            </a:r>
            <a:r>
              <a:rPr lang="ar-DZ" sz="3600" b="1" u="sng" dirty="0" err="1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الإنطلاقية</a:t>
            </a:r>
            <a:r>
              <a:rPr lang="ar-DZ" sz="36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fr-FR" sz="3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7322" y="875204"/>
            <a:ext cx="1156578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u="sng" dirty="0" smtClean="0"/>
              <a:t>ما معني البرمجة ؟</a:t>
            </a:r>
          </a:p>
          <a:p>
            <a:pPr algn="r" rtl="1"/>
            <a:endParaRPr lang="fr-FR" sz="3200" u="sng" dirty="0" smtClean="0"/>
          </a:p>
          <a:p>
            <a:pPr algn="r" rtl="1"/>
            <a:r>
              <a:rPr lang="ar-DZ" sz="3200" b="1" dirty="0"/>
              <a:t>البرمجة</a:t>
            </a:r>
            <a:r>
              <a:rPr lang="ar-DZ" sz="3200" dirty="0"/>
              <a:t> هي عملية كتابة تعليمات وأوامر بلغة يفهمها الحاسوب، بهدف تنفيذ مهام معيّنة.</a:t>
            </a:r>
          </a:p>
          <a:p>
            <a:pPr algn="r" rtl="1"/>
            <a:r>
              <a:rPr lang="fr-FR" sz="3200" dirty="0"/>
              <a:t>🔸 </a:t>
            </a:r>
            <a:r>
              <a:rPr lang="ar-DZ" sz="3200" dirty="0"/>
              <a:t>مثلاً: لما تكتب برنامج يحسب مجموع عددين، فأنت تعطي الحاسوب خطوات دقيقة يقول فيها مثلاً:</a:t>
            </a:r>
          </a:p>
          <a:p>
            <a:pPr algn="r" rtl="1"/>
            <a:r>
              <a:rPr lang="ar-DZ" sz="3200" dirty="0"/>
              <a:t>خذ الرقم الأول</a:t>
            </a:r>
          </a:p>
          <a:p>
            <a:pPr algn="r" rtl="1"/>
            <a:r>
              <a:rPr lang="ar-DZ" sz="3200" dirty="0"/>
              <a:t>خذ الرقم الثاني</a:t>
            </a:r>
          </a:p>
          <a:p>
            <a:pPr algn="r" rtl="1"/>
            <a:r>
              <a:rPr lang="ar-DZ" sz="3200" dirty="0"/>
              <a:t>اجمعهم</a:t>
            </a:r>
          </a:p>
          <a:p>
            <a:pPr algn="r" rtl="1"/>
            <a:r>
              <a:rPr lang="ar-DZ" sz="3200" dirty="0"/>
              <a:t>أعطني </a:t>
            </a:r>
            <a:r>
              <a:rPr lang="ar-DZ" sz="3200" dirty="0" smtClean="0"/>
              <a:t>النتيجة</a:t>
            </a:r>
          </a:p>
          <a:p>
            <a:pPr algn="r" rtl="1"/>
            <a:endParaRPr lang="ar-DZ" sz="3200" dirty="0"/>
          </a:p>
          <a:p>
            <a:pPr algn="r" rtl="1"/>
            <a:r>
              <a:rPr lang="fr-FR" sz="3200" dirty="0"/>
              <a:t>✨ </a:t>
            </a:r>
            <a:r>
              <a:rPr lang="ar-DZ" sz="3200" dirty="0"/>
              <a:t>البرمجة = </a:t>
            </a:r>
            <a:r>
              <a:rPr lang="ar-DZ" sz="3200" b="1" dirty="0"/>
              <a:t>كتابة وصف تفصيلي لما تريده من الحاسوب أن يفعله.</a:t>
            </a:r>
            <a:endParaRPr lang="ar-DZ" sz="3200" dirty="0"/>
          </a:p>
        </p:txBody>
      </p:sp>
    </p:spTree>
    <p:extLst>
      <p:ext uri="{BB962C8B-B14F-4D97-AF65-F5344CB8AC3E}">
        <p14:creationId xmlns:p14="http://schemas.microsoft.com/office/powerpoint/2010/main" val="10798325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5774"/>
            <a:ext cx="12191999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ar-DZ" sz="36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الوضعية </a:t>
            </a:r>
            <a:r>
              <a:rPr lang="ar-DZ" sz="3600" b="1" u="sng" dirty="0" err="1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الإنطلاقية</a:t>
            </a:r>
            <a:r>
              <a:rPr lang="ar-DZ" sz="36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fr-FR" sz="3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7322" y="766512"/>
            <a:ext cx="11565784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u="sng" dirty="0" smtClean="0"/>
              <a:t>ما هي لغة البرمجة ؟</a:t>
            </a:r>
            <a:endParaRPr lang="ar-DZ" sz="3200" dirty="0" smtClean="0"/>
          </a:p>
          <a:p>
            <a:pPr algn="r" rtl="1">
              <a:lnSpc>
                <a:spcPct val="200000"/>
              </a:lnSpc>
            </a:pPr>
            <a:r>
              <a:rPr lang="ar-DZ" sz="3200" b="1" dirty="0"/>
              <a:t>لغة البرمجة</a:t>
            </a:r>
            <a:r>
              <a:rPr lang="ar-DZ" sz="3200" dirty="0"/>
              <a:t> هي الطريقة أو "اللغة" التي نستخدمها للتواصل مع الحاسوب.</a:t>
            </a:r>
          </a:p>
          <a:p>
            <a:pPr algn="r" rtl="1"/>
            <a:r>
              <a:rPr lang="ar-DZ" sz="3200" dirty="0"/>
              <a:t>تمامًا مثلما نتكلم العربية أو الفرنسية للتفاهم بين البشر، نستخدم لغات مثل:</a:t>
            </a:r>
          </a:p>
          <a:p>
            <a:pPr algn="r" rtl="1"/>
            <a:r>
              <a:rPr lang="fr-FR" sz="3200" b="1" dirty="0"/>
              <a:t>Python</a:t>
            </a:r>
            <a:endParaRPr lang="fr-FR" sz="3200" dirty="0"/>
          </a:p>
          <a:p>
            <a:pPr algn="r" rtl="1"/>
            <a:r>
              <a:rPr lang="fr-FR" sz="3200" b="1" dirty="0"/>
              <a:t>Java</a:t>
            </a:r>
            <a:endParaRPr lang="fr-FR" sz="3200" dirty="0"/>
          </a:p>
          <a:p>
            <a:pPr algn="r" rtl="1"/>
            <a:r>
              <a:rPr lang="fr-FR" sz="3200" b="1" dirty="0"/>
              <a:t>C++</a:t>
            </a:r>
            <a:endParaRPr lang="fr-FR" sz="3200" dirty="0"/>
          </a:p>
          <a:p>
            <a:pPr algn="r" rtl="1"/>
            <a:r>
              <a:rPr lang="fr-FR" sz="3200" b="1" dirty="0" smtClean="0"/>
              <a:t>JavaScript</a:t>
            </a:r>
            <a:endParaRPr lang="ar-DZ" sz="3200" dirty="0" smtClean="0"/>
          </a:p>
          <a:p>
            <a:pPr algn="r" rtl="1"/>
            <a:r>
              <a:rPr lang="fr-FR" sz="3200" b="1" dirty="0" smtClean="0"/>
              <a:t>Scratch</a:t>
            </a:r>
            <a:r>
              <a:rPr lang="ar-DZ" sz="3200" b="1" dirty="0" smtClean="0"/>
              <a:t> (للمبتدئين</a:t>
            </a:r>
            <a:r>
              <a:rPr lang="ar-DZ" sz="3200" b="1" dirty="0"/>
              <a:t>)</a:t>
            </a:r>
            <a:endParaRPr lang="ar-DZ" sz="3200" dirty="0"/>
          </a:p>
          <a:p>
            <a:pPr algn="r" rtl="1"/>
            <a:r>
              <a:rPr lang="ar-DZ" sz="3200" dirty="0"/>
              <a:t>للتواصل مع الحاسوب.</a:t>
            </a:r>
          </a:p>
          <a:p>
            <a:pPr algn="r" rtl="1"/>
            <a:r>
              <a:rPr lang="ar-DZ" sz="3200" dirty="0"/>
              <a:t>كل لغة لها </a:t>
            </a:r>
            <a:r>
              <a:rPr lang="ar-DZ" sz="3200" dirty="0" smtClean="0"/>
              <a:t>قواعدها </a:t>
            </a:r>
            <a:r>
              <a:rPr lang="fr-FR" sz="3200" dirty="0" err="1" smtClean="0"/>
              <a:t>syntax</a:t>
            </a:r>
            <a:r>
              <a:rPr lang="fr-FR" sz="3200" dirty="0" smtClean="0"/>
              <a:t>)</a:t>
            </a:r>
            <a:r>
              <a:rPr lang="ar-DZ" sz="3200" dirty="0"/>
              <a:t>)</a:t>
            </a:r>
            <a:r>
              <a:rPr lang="fr-FR" sz="3200" dirty="0" smtClean="0"/>
              <a:t>، </a:t>
            </a:r>
            <a:r>
              <a:rPr lang="ar-DZ" sz="3200" dirty="0"/>
              <a:t>وطريقتها في التعبير، ولكن الهدف واحد: </a:t>
            </a:r>
            <a:r>
              <a:rPr lang="ar-DZ" sz="3200" b="1" dirty="0"/>
              <a:t>إعطاء أوامر دقيقة للحاسوب.</a:t>
            </a:r>
            <a:endParaRPr lang="ar-DZ" sz="3200" dirty="0"/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endParaRPr lang="fr-FR" sz="3200" dirty="0" smtClean="0"/>
          </a:p>
        </p:txBody>
      </p:sp>
    </p:spTree>
    <p:extLst>
      <p:ext uri="{BB962C8B-B14F-4D97-AF65-F5344CB8AC3E}">
        <p14:creationId xmlns:p14="http://schemas.microsoft.com/office/powerpoint/2010/main" val="24111691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772"/>
            <a:ext cx="11970469" cy="755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DZ" sz="40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نشاط </a:t>
            </a:r>
            <a:r>
              <a:rPr lang="ar-DZ" sz="40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 :</a:t>
            </a:r>
            <a:endParaRPr lang="fr-FR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56" y="807991"/>
            <a:ext cx="119667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DZ" sz="3200" dirty="0"/>
              <a:t>انطلاقا من السندات، </a:t>
            </a:r>
            <a:r>
              <a:rPr lang="ar-DZ" sz="3200" dirty="0" err="1"/>
              <a:t>إملأ</a:t>
            </a:r>
            <a:r>
              <a:rPr lang="ar-DZ" sz="3200" dirty="0"/>
              <a:t> الفراغات بما يناسب لاستنتاج مفهوما لبرنامج </a:t>
            </a:r>
            <a:r>
              <a:rPr lang="ar-DZ" sz="3200" dirty="0" err="1"/>
              <a:t>سكراتش</a:t>
            </a:r>
            <a:r>
              <a:rPr lang="ar-DZ" sz="3200" dirty="0"/>
              <a:t> :</a:t>
            </a:r>
          </a:p>
        </p:txBody>
      </p:sp>
      <p:pic>
        <p:nvPicPr>
          <p:cNvPr id="5" name="Imag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389" y="1608210"/>
            <a:ext cx="3842080" cy="284735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Image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188" y="1608210"/>
            <a:ext cx="3716917" cy="284735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Imag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33" y="1608210"/>
            <a:ext cx="3735071" cy="286780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253833" y="4922791"/>
            <a:ext cx="117166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DZ" sz="3200" dirty="0" smtClean="0">
                <a:cs typeface="+mj-cs"/>
              </a:rPr>
              <a:t>هو .....................  </a:t>
            </a:r>
            <a:r>
              <a:rPr lang="ar-DZ" sz="3200" dirty="0">
                <a:cs typeface="+mj-cs"/>
              </a:rPr>
              <a:t>تسمح بإنشاء </a:t>
            </a:r>
            <a:r>
              <a:rPr lang="ar-DZ" sz="3200" dirty="0" smtClean="0">
                <a:cs typeface="+mj-cs"/>
              </a:rPr>
              <a:t> ............... ،  ....................  </a:t>
            </a:r>
            <a:r>
              <a:rPr lang="ar-DZ" sz="3200" dirty="0">
                <a:cs typeface="+mj-cs"/>
              </a:rPr>
              <a:t>و </a:t>
            </a:r>
            <a:r>
              <a:rPr lang="ar-DZ" sz="3200" dirty="0" smtClean="0">
                <a:cs typeface="+mj-cs"/>
              </a:rPr>
              <a:t> ...................</a:t>
            </a:r>
            <a:endParaRPr lang="ar-DZ" sz="3200" dirty="0">
              <a:cs typeface="+mj-cs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9170504" y="5015556"/>
            <a:ext cx="229262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ar-DZ" sz="3200" dirty="0" smtClean="0">
                <a:solidFill>
                  <a:srgbClr val="FF0000"/>
                </a:solidFill>
                <a:cs typeface="+mj-cs"/>
              </a:rPr>
              <a:t>لغة برمجة</a:t>
            </a:r>
            <a:endParaRPr lang="fr-FR" sz="3200" dirty="0">
              <a:solidFill>
                <a:srgbClr val="FF0000"/>
              </a:solidFill>
              <a:cs typeface="+mj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742997" y="5015555"/>
            <a:ext cx="167822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ar-DZ" sz="3200" dirty="0" smtClean="0">
                <a:solidFill>
                  <a:srgbClr val="FF0000"/>
                </a:solidFill>
                <a:cs typeface="+mj-cs"/>
              </a:rPr>
              <a:t>ألعاب</a:t>
            </a:r>
            <a:endParaRPr lang="fr-FR" sz="3200" dirty="0">
              <a:solidFill>
                <a:srgbClr val="FF0000"/>
              </a:solidFill>
              <a:cs typeface="+mj-c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299791" y="5015555"/>
            <a:ext cx="204671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ar-DZ" sz="3200" dirty="0" smtClean="0">
                <a:solidFill>
                  <a:srgbClr val="FF0000"/>
                </a:solidFill>
                <a:cs typeface="+mj-cs"/>
              </a:rPr>
              <a:t>رسوم متحركة</a:t>
            </a:r>
            <a:endParaRPr lang="fr-FR" sz="3200" dirty="0">
              <a:solidFill>
                <a:srgbClr val="FF0000"/>
              </a:solidFill>
              <a:cs typeface="+mj-cs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499826" y="5015555"/>
            <a:ext cx="229262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ar-DZ" sz="3200" dirty="0" smtClean="0">
                <a:solidFill>
                  <a:srgbClr val="FF0000"/>
                </a:solidFill>
                <a:cs typeface="+mj-cs"/>
              </a:rPr>
              <a:t>قصص تعليمية</a:t>
            </a:r>
            <a:endParaRPr lang="fr-FR" sz="3200" dirty="0">
              <a:solidFill>
                <a:srgbClr val="FF0000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92245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772"/>
            <a:ext cx="11970469" cy="755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DZ" sz="40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نشاط </a:t>
            </a:r>
            <a:r>
              <a:rPr lang="ar-DZ" sz="40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02 :</a:t>
            </a:r>
            <a:endParaRPr lang="fr-FR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56" y="807991"/>
            <a:ext cx="119667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/>
              <a:t>لنتوجه إلى الحاسوب و نحاول إيجاد طرق تشغيل برنامج </a:t>
            </a:r>
            <a:r>
              <a:rPr lang="ar-DZ" sz="3200" dirty="0" err="1"/>
              <a:t>سكراتش</a:t>
            </a:r>
            <a:endParaRPr lang="ar-DZ" sz="3200" dirty="0"/>
          </a:p>
        </p:txBody>
      </p:sp>
    </p:spTree>
    <p:extLst>
      <p:ext uri="{BB962C8B-B14F-4D97-AF65-F5344CB8AC3E}">
        <p14:creationId xmlns:p14="http://schemas.microsoft.com/office/powerpoint/2010/main" val="26376271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772"/>
            <a:ext cx="11970469" cy="755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DZ" sz="40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نشاط </a:t>
            </a:r>
            <a:r>
              <a:rPr lang="ar-DZ" sz="40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03 :</a:t>
            </a:r>
            <a:endParaRPr lang="fr-FR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5530" y="171886"/>
            <a:ext cx="95188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DZ" sz="3200" dirty="0"/>
              <a:t>كيف نسمي هذه </a:t>
            </a:r>
            <a:r>
              <a:rPr lang="ar-DZ" sz="3200" dirty="0" smtClean="0"/>
              <a:t>الصورة </a:t>
            </a:r>
            <a:r>
              <a:rPr lang="ar-DZ" sz="3200" dirty="0"/>
              <a:t>التي تظهر بعد فتح البرنامج </a:t>
            </a:r>
            <a:r>
              <a:rPr lang="ar-DZ" sz="3200" dirty="0" smtClean="0"/>
              <a:t>؟</a:t>
            </a:r>
            <a:endParaRPr lang="fr-FR" sz="3200" dirty="0" smtClean="0"/>
          </a:p>
          <a:p>
            <a:pPr algn="r" rtl="1"/>
            <a:r>
              <a:rPr lang="ar-DZ" sz="3200" dirty="0"/>
              <a:t>ضع كل قصاصة في الرقم المناسب من الواجهة.</a:t>
            </a:r>
          </a:p>
          <a:p>
            <a:pPr algn="r" rtl="1"/>
            <a:endParaRPr lang="ar-DZ" sz="3200" dirty="0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626" y="1276525"/>
            <a:ext cx="8216347" cy="55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6128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772"/>
            <a:ext cx="11970469" cy="755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DZ" sz="40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نشاط </a:t>
            </a:r>
            <a:r>
              <a:rPr lang="ar-DZ" sz="40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03 :</a:t>
            </a:r>
            <a:endParaRPr lang="fr-FR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5" name="Imag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83" y="763172"/>
            <a:ext cx="11771685" cy="591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511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6536" y="255756"/>
            <a:ext cx="11780804" cy="5196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rtl="1">
              <a:lnSpc>
                <a:spcPct val="115000"/>
              </a:lnSpc>
              <a:spcAft>
                <a:spcPts val="800"/>
              </a:spcAft>
              <a:buClr>
                <a:srgbClr val="FF0000"/>
              </a:buClr>
              <a:buSzPts val="1600"/>
              <a:tabLst>
                <a:tab pos="561340" algn="l"/>
              </a:tabLst>
            </a:pPr>
            <a:r>
              <a:rPr lang="ar-DZ" sz="3200" b="1" u="sng" dirty="0">
                <a:solidFill>
                  <a:srgbClr val="FF0000"/>
                </a:solidFill>
              </a:rPr>
              <a:t>1- </a:t>
            </a:r>
            <a:r>
              <a:rPr lang="ar-DZ" sz="3200" b="1" u="sng" dirty="0">
                <a:solidFill>
                  <a:srgbClr val="FF0000"/>
                </a:solidFill>
              </a:rPr>
              <a:t>مفهوم</a:t>
            </a:r>
            <a:r>
              <a:rPr lang="ar-SA" sz="3200" b="1" u="sng" dirty="0">
                <a:solidFill>
                  <a:srgbClr val="FF0000"/>
                </a:solidFill>
              </a:rPr>
              <a:t> برنامج </a:t>
            </a:r>
            <a:r>
              <a:rPr lang="ar-SA" sz="3200" b="1" u="sng" dirty="0" err="1">
                <a:solidFill>
                  <a:srgbClr val="FF0000"/>
                </a:solidFill>
              </a:rPr>
              <a:t>سكراش</a:t>
            </a:r>
            <a:r>
              <a:rPr lang="ar-SA" sz="3200" b="1" u="sng" dirty="0">
                <a:solidFill>
                  <a:srgbClr val="FF0000"/>
                </a:solidFill>
              </a:rPr>
              <a:t> (</a:t>
            </a:r>
            <a:r>
              <a:rPr lang="fr-FR" sz="3200" b="1" u="sng" dirty="0">
                <a:solidFill>
                  <a:srgbClr val="FF0000"/>
                </a:solidFill>
              </a:rPr>
              <a:t>Scratch</a:t>
            </a:r>
            <a:r>
              <a:rPr lang="ar-SA" sz="3200" b="1" u="sng" dirty="0">
                <a:solidFill>
                  <a:srgbClr val="FF0000"/>
                </a:solidFill>
              </a:rPr>
              <a:t>) </a:t>
            </a:r>
            <a:r>
              <a:rPr lang="ar-DZ" sz="3200" b="1" u="sng" dirty="0" smtClean="0">
                <a:solidFill>
                  <a:srgbClr val="FF0000"/>
                </a:solidFill>
              </a:rPr>
              <a:t>:</a:t>
            </a:r>
            <a:endParaRPr lang="fr-FR" sz="2000" b="1" dirty="0" smtClean="0">
              <a:solidFill>
                <a:srgbClr val="FF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lvl="0" algn="r" rtl="1">
              <a:lnSpc>
                <a:spcPct val="115000"/>
              </a:lnSpc>
              <a:spcAft>
                <a:spcPts val="800"/>
              </a:spcAft>
              <a:buClr>
                <a:srgbClr val="FF0000"/>
              </a:buClr>
              <a:buSzPts val="1600"/>
              <a:tabLst>
                <a:tab pos="561340" algn="l"/>
              </a:tabLst>
            </a:pPr>
            <a:r>
              <a:rPr lang="ar-SA" sz="3200" dirty="0" smtClean="0"/>
              <a:t>هي </a:t>
            </a:r>
            <a:r>
              <a:rPr lang="ar-SA" sz="3200" dirty="0"/>
              <a:t>لغة برمجية تسمح بإنشاء ألعاب، رسوم متحركة </a:t>
            </a:r>
            <a:r>
              <a:rPr lang="ar-DZ" sz="3200" dirty="0"/>
              <a:t>و </a:t>
            </a:r>
            <a:r>
              <a:rPr lang="ar-SA" sz="3200" dirty="0"/>
              <a:t>قصص تعليمية.</a:t>
            </a:r>
            <a:endParaRPr lang="fr-FR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spcAft>
                <a:spcPts val="800"/>
              </a:spcAft>
              <a:tabLst>
                <a:tab pos="561340" algn="l"/>
              </a:tabLst>
            </a:pPr>
            <a:r>
              <a:rPr lang="ar-DZ" sz="3200" dirty="0"/>
              <a:t> </a:t>
            </a:r>
            <a:endParaRPr lang="fr-FR" sz="3200" dirty="0"/>
          </a:p>
          <a:p>
            <a:pPr algn="r" rtl="1">
              <a:spcAft>
                <a:spcPts val="800"/>
              </a:spcAft>
            </a:pPr>
            <a:r>
              <a:rPr lang="ar-DZ" sz="3200" b="1" u="sng" dirty="0" smtClean="0">
                <a:solidFill>
                  <a:srgbClr val="FF0000"/>
                </a:solidFill>
              </a:rPr>
              <a:t>2-</a:t>
            </a:r>
            <a:r>
              <a:rPr lang="fr-FR" sz="3200" b="1" u="sng" dirty="0" smtClean="0">
                <a:solidFill>
                  <a:srgbClr val="FF0000"/>
                </a:solidFill>
              </a:rPr>
              <a:t> </a:t>
            </a:r>
            <a:r>
              <a:rPr lang="ar-DZ" sz="3200" b="1" u="sng" dirty="0" smtClean="0">
                <a:solidFill>
                  <a:srgbClr val="FF0000"/>
                </a:solidFill>
              </a:rPr>
              <a:t>طرق تشغيل برنامج </a:t>
            </a:r>
            <a:r>
              <a:rPr lang="ar-DZ" sz="3200" b="1" u="sng" dirty="0" err="1" smtClean="0">
                <a:solidFill>
                  <a:srgbClr val="FF0000"/>
                </a:solidFill>
              </a:rPr>
              <a:t>سكراتش</a:t>
            </a:r>
            <a:r>
              <a:rPr lang="ar-DZ" sz="3200" b="1" u="sng" dirty="0" smtClean="0">
                <a:solidFill>
                  <a:srgbClr val="FF0000"/>
                </a:solidFill>
              </a:rPr>
              <a:t> :</a:t>
            </a:r>
          </a:p>
          <a:p>
            <a:pPr marL="514350" lvl="0" indent="-514350" algn="r" rtl="1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ar-DZ" sz="3200" dirty="0"/>
              <a:t>انقر مرتين على اختصاره الموجود على سطح المكتب</a:t>
            </a:r>
            <a:endParaRPr lang="fr-FR" sz="2400" dirty="0"/>
          </a:p>
          <a:p>
            <a:pPr marL="514350" lvl="0" indent="-514350" algn="r" rtl="1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ar-DZ" sz="3200" dirty="0"/>
              <a:t>او انقر على ايقونته المتواجدة على شريط المهام</a:t>
            </a:r>
            <a:endParaRPr lang="fr-FR" sz="2400" dirty="0"/>
          </a:p>
          <a:p>
            <a:pPr marL="514350" lvl="0" indent="-514350" algn="r" rtl="1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ar-DZ" sz="3200" dirty="0"/>
              <a:t>او انقر على </a:t>
            </a:r>
            <a:r>
              <a:rPr lang="fr-FR" sz="3200" dirty="0"/>
              <a:t>Démarrer</a:t>
            </a:r>
            <a:r>
              <a:rPr lang="ar-DZ" sz="3200" dirty="0"/>
              <a:t> ثم اكتب </a:t>
            </a:r>
            <a:r>
              <a:rPr lang="fr-FR" sz="3200" dirty="0"/>
              <a:t>Scratch</a:t>
            </a:r>
            <a:r>
              <a:rPr lang="ar-DZ" sz="3200" dirty="0"/>
              <a:t> ثم انقر على أيقونته عندما تظهر</a:t>
            </a:r>
            <a:endParaRPr lang="fr-FR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spcAft>
                <a:spcPts val="800"/>
              </a:spcAft>
            </a:pPr>
            <a:endParaRPr lang="fr-FR" sz="3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62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6536" y="255756"/>
            <a:ext cx="11780804" cy="6495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rtl="1">
              <a:lnSpc>
                <a:spcPct val="115000"/>
              </a:lnSpc>
              <a:spcAft>
                <a:spcPts val="800"/>
              </a:spcAft>
              <a:buClr>
                <a:srgbClr val="FF0000"/>
              </a:buClr>
              <a:buSzPts val="1600"/>
              <a:tabLst>
                <a:tab pos="561340" algn="l"/>
              </a:tabLst>
            </a:pPr>
            <a:r>
              <a:rPr lang="ar-DZ" sz="3200" b="1" u="sng" dirty="0" smtClean="0">
                <a:solidFill>
                  <a:srgbClr val="FF0000"/>
                </a:solidFill>
              </a:rPr>
              <a:t>3- واجهة</a:t>
            </a:r>
            <a:r>
              <a:rPr lang="ar-SA" sz="3200" b="1" u="sng" dirty="0" smtClean="0">
                <a:solidFill>
                  <a:srgbClr val="FF0000"/>
                </a:solidFill>
              </a:rPr>
              <a:t> </a:t>
            </a:r>
            <a:r>
              <a:rPr lang="ar-SA" sz="3200" b="1" u="sng" dirty="0">
                <a:solidFill>
                  <a:srgbClr val="FF0000"/>
                </a:solidFill>
              </a:rPr>
              <a:t>برنامج </a:t>
            </a:r>
            <a:r>
              <a:rPr lang="ar-SA" sz="3200" b="1" u="sng" dirty="0" err="1" smtClean="0">
                <a:solidFill>
                  <a:srgbClr val="FF0000"/>
                </a:solidFill>
              </a:rPr>
              <a:t>سكراش</a:t>
            </a:r>
            <a:r>
              <a:rPr lang="ar-SA" sz="3200" b="1" u="sng" dirty="0" smtClean="0">
                <a:solidFill>
                  <a:srgbClr val="FF0000"/>
                </a:solidFill>
              </a:rPr>
              <a:t> </a:t>
            </a:r>
            <a:r>
              <a:rPr lang="ar-DZ" sz="3200" b="1" u="sng" dirty="0" smtClean="0">
                <a:solidFill>
                  <a:srgbClr val="FF0000"/>
                </a:solidFill>
              </a:rPr>
              <a:t>:</a:t>
            </a:r>
            <a:endParaRPr lang="fr-FR" sz="3200" b="1" u="sng" dirty="0" smtClean="0">
              <a:solidFill>
                <a:srgbClr val="FF0000"/>
              </a:solidFill>
            </a:endParaRPr>
          </a:p>
          <a:p>
            <a:pPr lvl="0" algn="r" rtl="1">
              <a:lnSpc>
                <a:spcPct val="115000"/>
              </a:lnSpc>
              <a:spcAft>
                <a:spcPts val="800"/>
              </a:spcAft>
              <a:buClr>
                <a:srgbClr val="FF0000"/>
              </a:buClr>
              <a:buSzPts val="1600"/>
              <a:tabLst>
                <a:tab pos="561340" algn="l"/>
              </a:tabLst>
            </a:pPr>
            <a:endParaRPr lang="fr-FR" sz="3200" b="1" u="sng" dirty="0">
              <a:solidFill>
                <a:srgbClr val="FF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lvl="0" algn="r" rtl="1">
              <a:lnSpc>
                <a:spcPct val="115000"/>
              </a:lnSpc>
              <a:spcAft>
                <a:spcPts val="800"/>
              </a:spcAft>
              <a:buClr>
                <a:srgbClr val="FF0000"/>
              </a:buClr>
              <a:buSzPts val="1600"/>
              <a:tabLst>
                <a:tab pos="561340" algn="l"/>
              </a:tabLst>
            </a:pPr>
            <a:endParaRPr lang="fr-FR" sz="3200" b="1" u="sng" dirty="0" smtClean="0">
              <a:solidFill>
                <a:srgbClr val="FF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lvl="0" algn="r" rtl="1">
              <a:lnSpc>
                <a:spcPct val="115000"/>
              </a:lnSpc>
              <a:spcAft>
                <a:spcPts val="800"/>
              </a:spcAft>
              <a:buClr>
                <a:srgbClr val="FF0000"/>
              </a:buClr>
              <a:buSzPts val="1600"/>
              <a:tabLst>
                <a:tab pos="561340" algn="l"/>
              </a:tabLst>
            </a:pPr>
            <a:endParaRPr lang="fr-FR" sz="2000" b="1" dirty="0" smtClean="0">
              <a:solidFill>
                <a:srgbClr val="FF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algn="r" rtl="1"/>
            <a:r>
              <a:rPr lang="ar-DZ" sz="3200" b="1" u="sng" dirty="0">
                <a:solidFill>
                  <a:srgbClr val="00B050"/>
                </a:solidFill>
              </a:rPr>
              <a:t>1. شريط القوائم </a:t>
            </a:r>
            <a:r>
              <a:rPr lang="ar-DZ" sz="3200" b="1" u="sng" dirty="0" smtClean="0">
                <a:solidFill>
                  <a:srgbClr val="00B050"/>
                </a:solidFill>
              </a:rPr>
              <a:t>:</a:t>
            </a:r>
            <a:r>
              <a:rPr lang="fr-FR" sz="3200" b="1" dirty="0" smtClean="0">
                <a:solidFill>
                  <a:srgbClr val="00B050"/>
                </a:solidFill>
              </a:rPr>
              <a:t> </a:t>
            </a:r>
            <a:r>
              <a:rPr lang="ar-DZ" sz="3200" dirty="0" smtClean="0"/>
              <a:t>نجد </a:t>
            </a:r>
            <a:r>
              <a:rPr lang="ar-DZ" sz="3200" dirty="0"/>
              <a:t>فيه مجموعة القوائم (ملف، تحرير ...)، وعنوان المشروع الحالي </a:t>
            </a:r>
          </a:p>
          <a:p>
            <a:pPr algn="r" rtl="1"/>
            <a:r>
              <a:rPr lang="ar-DZ" sz="3200" b="1" u="sng" dirty="0">
                <a:solidFill>
                  <a:srgbClr val="00B050"/>
                </a:solidFill>
              </a:rPr>
              <a:t>2. منطقة اللبنات :</a:t>
            </a:r>
            <a:r>
              <a:rPr lang="ar-DZ" sz="3200" b="1" dirty="0">
                <a:solidFill>
                  <a:srgbClr val="00B050"/>
                </a:solidFill>
              </a:rPr>
              <a:t> </a:t>
            </a:r>
            <a:r>
              <a:rPr lang="ar-DZ" sz="3200" dirty="0"/>
              <a:t>تحتوي على مجموعة من التعليمات (الحركة، الهيئة، الصوت ...)، كل منها يميزها لون معين، </a:t>
            </a:r>
          </a:p>
          <a:p>
            <a:pPr algn="r" rtl="1"/>
            <a:r>
              <a:rPr lang="ar-DZ" sz="3200" dirty="0"/>
              <a:t>بحيث كل تعليمة تحتوي على مجموعة من اللبنات (الأوامر) </a:t>
            </a:r>
          </a:p>
          <a:p>
            <a:pPr algn="r" rtl="1"/>
            <a:r>
              <a:rPr lang="ar-DZ" sz="3200" b="1" u="sng" dirty="0">
                <a:solidFill>
                  <a:srgbClr val="00B050"/>
                </a:solidFill>
              </a:rPr>
              <a:t>3. منطقة التحكم :</a:t>
            </a:r>
            <a:r>
              <a:rPr lang="ar-DZ" sz="3200" b="1" dirty="0">
                <a:solidFill>
                  <a:srgbClr val="00B050"/>
                </a:solidFill>
              </a:rPr>
              <a:t> </a:t>
            </a:r>
            <a:r>
              <a:rPr lang="ar-DZ" sz="3200" dirty="0"/>
              <a:t>تتم في هذه المنطقة البرمجة، حيث يتم التحكم في كيفية برمجة الكائن </a:t>
            </a:r>
          </a:p>
          <a:p>
            <a:pPr algn="r" rtl="1"/>
            <a:r>
              <a:rPr lang="ar-DZ" sz="3200" b="1" u="sng" dirty="0">
                <a:solidFill>
                  <a:srgbClr val="00B050"/>
                </a:solidFill>
              </a:rPr>
              <a:t>4. منطقة المنصة :</a:t>
            </a:r>
            <a:r>
              <a:rPr lang="ar-DZ" sz="3200" b="1" dirty="0">
                <a:solidFill>
                  <a:srgbClr val="00B050"/>
                </a:solidFill>
              </a:rPr>
              <a:t> </a:t>
            </a:r>
            <a:r>
              <a:rPr lang="ar-DZ" sz="3200" dirty="0"/>
              <a:t>و هي المكان الذي يتم فيه عرض نتيجة العمل. </a:t>
            </a:r>
          </a:p>
          <a:p>
            <a:pPr algn="r" rtl="1"/>
            <a:r>
              <a:rPr lang="ar-DZ" sz="3200" b="1" u="sng" dirty="0">
                <a:solidFill>
                  <a:srgbClr val="00B050"/>
                </a:solidFill>
              </a:rPr>
              <a:t>5. منطقة الكائنات :</a:t>
            </a:r>
            <a:r>
              <a:rPr lang="ar-DZ" sz="3200" b="1" dirty="0">
                <a:solidFill>
                  <a:srgbClr val="00B050"/>
                </a:solidFill>
              </a:rPr>
              <a:t> </a:t>
            </a:r>
            <a:r>
              <a:rPr lang="ar-DZ" sz="3200" dirty="0"/>
              <a:t>تظهر فيها كائنات المشروع الحالي وبعض المعلومات على الكائن (</a:t>
            </a:r>
            <a:r>
              <a:rPr lang="ar-DZ" sz="3200" dirty="0" err="1"/>
              <a:t>الإسم</a:t>
            </a:r>
            <a:r>
              <a:rPr lang="ar-DZ" sz="3200" dirty="0"/>
              <a:t>، الحجم، </a:t>
            </a:r>
            <a:r>
              <a:rPr lang="ar-DZ" sz="3200" dirty="0" err="1"/>
              <a:t>الإتجاه</a:t>
            </a:r>
            <a:r>
              <a:rPr lang="ar-DZ" sz="3200" dirty="0"/>
              <a:t> ...) 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498" y="396135"/>
            <a:ext cx="3848502" cy="208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95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</TotalTime>
  <Words>477</Words>
  <Application>Microsoft Office PowerPoint</Application>
  <PresentationFormat>Grand écran</PresentationFormat>
  <Paragraphs>73</Paragraphs>
  <Slides>10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Compte Microsoft</cp:lastModifiedBy>
  <cp:revision>438</cp:revision>
  <dcterms:created xsi:type="dcterms:W3CDTF">2024-09-28T14:01:15Z</dcterms:created>
  <dcterms:modified xsi:type="dcterms:W3CDTF">2025-04-11T19:54:05Z</dcterms:modified>
</cp:coreProperties>
</file>