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75" r:id="rId5"/>
    <p:sldId id="276" r:id="rId6"/>
    <p:sldId id="268" r:id="rId7"/>
    <p:sldId id="277" r:id="rId8"/>
    <p:sldId id="274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09ED0-CAD5-44E1-91E8-3616676F7223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633B-D051-4BE3-A8CB-7736F551B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7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4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29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80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71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4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2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2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1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3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2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739-B7D4-4EFD-BF14-44542778AB9F}" type="datetimeFigureOut">
              <a:rPr lang="fr-FR" smtClean="0"/>
              <a:t>08/02/2025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5762" y="401707"/>
            <a:ext cx="8524047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8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تغذية </a:t>
            </a:r>
            <a:r>
              <a:rPr lang="ar-DZ" sz="48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راجعة : </a:t>
            </a:r>
            <a:endParaRPr lang="fr-FR" sz="48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305" y="1688515"/>
            <a:ext cx="11460645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ar-SA" sz="3600" b="1" dirty="0">
                <a:cs typeface="+mj-cs"/>
              </a:rPr>
              <a:t>ماذا نقصد بترتيب الأشكال </a:t>
            </a:r>
            <a:r>
              <a:rPr lang="ar-SA" sz="3600" b="1" dirty="0" smtClean="0">
                <a:cs typeface="+mj-cs"/>
              </a:rPr>
              <a:t>؟</a:t>
            </a:r>
            <a:endParaRPr lang="ar-SA" sz="3600" b="1" dirty="0"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1305" y="2458539"/>
            <a:ext cx="11460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r" rt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ar-DZ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هو تقدم أو تأخر شكل عن شكل آخر.</a:t>
            </a:r>
            <a:endParaRPr lang="ar-DZ" sz="3600" b="1" dirty="0">
              <a:solidFill>
                <a:srgbClr val="FF0000"/>
              </a:solidFill>
              <a:latin typeface="Arial" panose="020B0604020202020204" pitchFamily="34" charset="0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1305" y="3551728"/>
            <a:ext cx="114606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ar-SA" sz="3600" b="1" dirty="0">
                <a:ea typeface="Calibri" panose="020F0502020204030204" pitchFamily="34" charset="0"/>
                <a:cs typeface="+mj-cs"/>
              </a:rPr>
              <a:t>ما الفرق بين </a:t>
            </a:r>
            <a:r>
              <a:rPr lang="fr-FR" sz="36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Avancer</a:t>
            </a:r>
            <a:r>
              <a:rPr lang="ar-DZ" sz="3600" b="1" dirty="0">
                <a:ea typeface="Calibri" panose="020F0502020204030204" pitchFamily="34" charset="0"/>
                <a:cs typeface="+mj-cs"/>
              </a:rPr>
              <a:t> و </a:t>
            </a:r>
            <a:r>
              <a:rPr lang="fr-FR" sz="36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Mettre au premier plan</a:t>
            </a:r>
            <a:r>
              <a:rPr lang="ar-DZ" sz="3600" b="1" dirty="0">
                <a:ea typeface="Calibri" panose="020F0502020204030204" pitchFamily="34" charset="0"/>
                <a:cs typeface="+mj-cs"/>
              </a:rPr>
              <a:t> ؟</a:t>
            </a:r>
            <a:endParaRPr lang="ar-DZ" sz="3600" b="1" dirty="0"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306" y="4238653"/>
            <a:ext cx="11460644" cy="1222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3200" b="1" dirty="0" smtClean="0">
                <a:solidFill>
                  <a:srgbClr val="FF0000"/>
                </a:solidFill>
                <a:cs typeface="+mj-cs"/>
              </a:rPr>
              <a:t>Avancer</a:t>
            </a:r>
            <a:r>
              <a:rPr lang="ar-DZ" sz="3200" b="1" dirty="0" smtClean="0">
                <a:solidFill>
                  <a:srgbClr val="FF0000"/>
                </a:solidFill>
                <a:cs typeface="+mj-cs"/>
              </a:rPr>
              <a:t> </a:t>
            </a:r>
            <a:r>
              <a:rPr lang="ar-DZ" sz="3200" b="1" dirty="0">
                <a:solidFill>
                  <a:srgbClr val="FF0000"/>
                </a:solidFill>
                <a:cs typeface="+mj-cs"/>
              </a:rPr>
              <a:t>:</a:t>
            </a:r>
            <a:r>
              <a:rPr lang="ar-SA" sz="3200" b="1" dirty="0">
                <a:solidFill>
                  <a:srgbClr val="FF0000"/>
                </a:solidFill>
                <a:cs typeface="+mj-cs"/>
              </a:rPr>
              <a:t> تقديم الشكل إلى الأمام بخطوة واحدة</a:t>
            </a:r>
            <a:endParaRPr lang="en-US" sz="3200" b="1" dirty="0">
              <a:solidFill>
                <a:srgbClr val="FF0000"/>
              </a:solidFill>
              <a:cs typeface="+mj-cs"/>
            </a:endParaRPr>
          </a:p>
          <a:p>
            <a:pPr marL="800100" lvl="1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3200" b="1" dirty="0">
                <a:solidFill>
                  <a:srgbClr val="FF0000"/>
                </a:solidFill>
                <a:cs typeface="+mj-cs"/>
              </a:rPr>
              <a:t>Mettre au premier plan</a:t>
            </a:r>
            <a:r>
              <a:rPr lang="ar-SA" sz="3200" b="1" dirty="0">
                <a:solidFill>
                  <a:srgbClr val="FF0000"/>
                </a:solidFill>
                <a:cs typeface="+mj-cs"/>
              </a:rPr>
              <a:t> </a:t>
            </a:r>
            <a:r>
              <a:rPr lang="ar-DZ" sz="3200" b="1" dirty="0" smtClean="0">
                <a:solidFill>
                  <a:srgbClr val="FF0000"/>
                </a:solidFill>
                <a:cs typeface="+mj-cs"/>
              </a:rPr>
              <a:t>: </a:t>
            </a:r>
            <a:r>
              <a:rPr lang="ar-SA" sz="3200" b="1" dirty="0">
                <a:solidFill>
                  <a:srgbClr val="FF0000"/>
                </a:solidFill>
                <a:cs typeface="+mj-cs"/>
              </a:rPr>
              <a:t>تقديم الشكل كليا إلى الأمام (المرتبة الأولى</a:t>
            </a:r>
            <a:r>
              <a:rPr lang="ar-SA" sz="3200" b="1" dirty="0" smtClean="0">
                <a:solidFill>
                  <a:srgbClr val="FF0000"/>
                </a:solidFill>
                <a:cs typeface="+mj-cs"/>
              </a:rPr>
              <a:t>)</a:t>
            </a:r>
            <a:endParaRPr lang="en-US" sz="3200" b="1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58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2066"/>
            <a:ext cx="1219199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40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6007" y="1766096"/>
            <a:ext cx="11879984" cy="1934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3600" b="1" dirty="0">
                <a:cs typeface="+mj-cs"/>
              </a:rPr>
              <a:t>يقوم تلميذ بواسطة جهاز العرض محاولة تكبير علم الجزائر المتكون من أربعة أشكال.</a:t>
            </a:r>
            <a:endParaRPr lang="en-US" sz="3600" b="1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lvl="0" indent="-571500" algn="r" rtl="1"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ar-DZ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ما </a:t>
            </a:r>
            <a:r>
              <a:rPr lang="ar-DZ" sz="36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المشكل المصادف </a:t>
            </a:r>
            <a:r>
              <a:rPr lang="ar-DZ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؟ </a:t>
            </a:r>
            <a:endParaRPr lang="ar-DZ" sz="3600" b="1" dirty="0"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6008" y="3700600"/>
            <a:ext cx="1163421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ü"/>
            </a:pPr>
            <a:r>
              <a:rPr lang="ar-DZ" sz="3600" b="1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عدم القدرة علي تكبير الأشكال الربعة في نفس الوقت</a:t>
            </a:r>
            <a:endParaRPr lang="ar-DZ" sz="3600" b="1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83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01 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391" y="914073"/>
            <a:ext cx="11966713" cy="124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3200" b="1" dirty="0">
                <a:cs typeface="+mj-cs"/>
              </a:rPr>
              <a:t>قم بفتح "علم الجزائر" الذي أنشأته في الحصص الماضية</a:t>
            </a:r>
            <a:endParaRPr lang="en-US" sz="3200" b="1" dirty="0">
              <a:cs typeface="+mj-cs"/>
            </a:endParaRPr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3200" b="1" dirty="0">
                <a:cs typeface="+mj-cs"/>
              </a:rPr>
              <a:t>اعتمادا على الوثيقة أدناه، أوجد اسم العملية الواجب القيام بها أولا قبل عملية </a:t>
            </a:r>
            <a:r>
              <a:rPr lang="ar-DZ" sz="3200" b="1" dirty="0" smtClean="0">
                <a:cs typeface="+mj-cs"/>
              </a:rPr>
              <a:t>التكبير؟</a:t>
            </a:r>
            <a:endParaRPr lang="ar-DZ" sz="3200" b="1" dirty="0"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</p:txBody>
      </p:sp>
      <p:pic>
        <p:nvPicPr>
          <p:cNvPr id="14" name="Imag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0662" y="2347400"/>
            <a:ext cx="2799823" cy="192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lèche droite à entaille 14"/>
          <p:cNvSpPr/>
          <p:nvPr/>
        </p:nvSpPr>
        <p:spPr>
          <a:xfrm rot="10800000">
            <a:off x="5379411" y="3053751"/>
            <a:ext cx="1476751" cy="513918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ar-SA"/>
          </a:p>
        </p:txBody>
      </p:sp>
      <p:pic>
        <p:nvPicPr>
          <p:cNvPr id="16" name="Image 1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84309" y="2007856"/>
            <a:ext cx="2980602" cy="2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7339" y="4396987"/>
            <a:ext cx="11796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ar-DZ" sz="32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استعن </a:t>
            </a:r>
            <a:r>
              <a:rPr lang="ar-DZ" sz="32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بورقة العمل</a:t>
            </a:r>
            <a:r>
              <a:rPr lang="ar-SA" sz="32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التالية لإيجاد طريقة تحديد </a:t>
            </a:r>
            <a:r>
              <a:rPr lang="ar-SA" sz="32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جميع</a:t>
            </a:r>
            <a:r>
              <a:rPr lang="ar-DZ" sz="32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الأشكال</a:t>
            </a:r>
            <a:r>
              <a:rPr lang="ar-SA" sz="32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ar-DZ" sz="3200" b="1" dirty="0"/>
          </a:p>
        </p:txBody>
      </p:sp>
      <p:sp>
        <p:nvSpPr>
          <p:cNvPr id="17" name="Chevron 16"/>
          <p:cNvSpPr>
            <a:spLocks noChangeArrowheads="1"/>
          </p:cNvSpPr>
          <p:nvPr/>
        </p:nvSpPr>
        <p:spPr bwMode="auto">
          <a:xfrm rot="10800000" flipV="1">
            <a:off x="3710608" y="5514042"/>
            <a:ext cx="7920797" cy="575476"/>
          </a:xfrm>
          <a:prstGeom prst="chevron">
            <a:avLst>
              <a:gd name="adj" fmla="val 261571"/>
            </a:avLst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DZ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نضغط على المفتاح </a:t>
            </a:r>
            <a:r>
              <a:rPr lang="fr-FR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Shift</a:t>
            </a:r>
            <a:r>
              <a:rPr lang="ar-DZ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دون رفع اليد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42937" y="5470484"/>
            <a:ext cx="1941237" cy="66259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Shift = 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 rot="10800000">
            <a:off x="2078314" y="5470483"/>
            <a:ext cx="320329" cy="470996"/>
          </a:xfrm>
          <a:prstGeom prst="downArrow">
            <a:avLst>
              <a:gd name="adj1" fmla="val 50000"/>
              <a:gd name="adj2" fmla="val 38261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24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02 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391" y="914073"/>
            <a:ext cx="119667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DZ" sz="3200" b="1" dirty="0" smtClean="0"/>
              <a:t>قم </a:t>
            </a:r>
            <a:r>
              <a:rPr lang="ar-DZ" sz="3200" b="1" dirty="0"/>
              <a:t>بتكبير حجم العلم الآن. ما المشكل الذي صادفك ؟ </a:t>
            </a:r>
          </a:p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DZ" sz="3200" b="1" dirty="0" smtClean="0"/>
              <a:t>اعتمادا </a:t>
            </a:r>
            <a:r>
              <a:rPr lang="ar-DZ" sz="3200" b="1" dirty="0"/>
              <a:t>على الوثيقة أدناه، أوجد اسم العملية الواجب القيام بها أولا قبل عملية التكبير؟</a:t>
            </a:r>
          </a:p>
        </p:txBody>
      </p:sp>
      <p:sp>
        <p:nvSpPr>
          <p:cNvPr id="15" name="Flèche droite à entaille 14"/>
          <p:cNvSpPr/>
          <p:nvPr/>
        </p:nvSpPr>
        <p:spPr>
          <a:xfrm rot="10800000">
            <a:off x="5379411" y="3053751"/>
            <a:ext cx="1476751" cy="513918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ar-SA"/>
          </a:p>
        </p:txBody>
      </p:sp>
      <p:pic>
        <p:nvPicPr>
          <p:cNvPr id="16" name="Image 1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8848" y="2009241"/>
            <a:ext cx="2980602" cy="2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7339" y="4641232"/>
            <a:ext cx="11796765" cy="124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3200" b="1" dirty="0"/>
              <a:t>كيف أصبحت الأشكال في الصورة 2 ؟</a:t>
            </a:r>
            <a:endParaRPr lang="en-US" sz="2400" b="1" dirty="0"/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3200" b="1" dirty="0"/>
              <a:t>كيف نسمي تجميع باللغة الفرنسية </a:t>
            </a:r>
            <a:r>
              <a:rPr lang="ar-DZ" sz="3200" b="1" dirty="0" smtClean="0"/>
              <a:t>؟</a:t>
            </a:r>
            <a:endParaRPr lang="en-US" sz="2400" b="1" dirty="0"/>
          </a:p>
        </p:txBody>
      </p:sp>
      <p:pic>
        <p:nvPicPr>
          <p:cNvPr id="66" name="Image 6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0661" y="1991291"/>
            <a:ext cx="3135895" cy="21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4302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02 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365" y="1210874"/>
            <a:ext cx="11796765" cy="592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3200" b="1" dirty="0" smtClean="0"/>
              <a:t>رتب </a:t>
            </a:r>
            <a:r>
              <a:rPr lang="ar-DZ" sz="3200" b="1" dirty="0"/>
              <a:t>القصاصات التالية لإيجاد كيفية تجميع الأشكال :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 flipV="1">
            <a:off x="485776" y="2728912"/>
            <a:ext cx="10787062" cy="2114549"/>
            <a:chOff x="0" y="0"/>
            <a:chExt cx="4810125" cy="934754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 rot="10800000">
              <a:off x="702259" y="0"/>
              <a:ext cx="3480526" cy="260488"/>
            </a:xfrm>
            <a:prstGeom prst="chevron">
              <a:avLst>
                <a:gd name="adj" fmla="val 289461"/>
              </a:avLst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 rtl="1">
                <a:lnSpc>
                  <a:spcPct val="107000"/>
                </a:lnSpc>
                <a:spcAft>
                  <a:spcPts val="800"/>
                </a:spcAft>
              </a:pPr>
              <a:r>
                <a:rPr lang="ar-DZ" sz="24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نحدد جميع الأشكال التي نريد تجميعها</a:t>
              </a:r>
              <a:endPara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0800000">
              <a:off x="768096" y="343814"/>
              <a:ext cx="3318366" cy="260488"/>
            </a:xfrm>
            <a:prstGeom prst="chevron">
              <a:avLst>
                <a:gd name="adj" fmla="val 275995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 rtl="1">
                <a:lnSpc>
                  <a:spcPct val="107000"/>
                </a:lnSpc>
                <a:spcAft>
                  <a:spcPts val="800"/>
                </a:spcAft>
              </a:pPr>
              <a:r>
                <a:rPr lang="ar-DZ" sz="24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ننقر على الأشكال بالزر الأيمن للفأرة</a:t>
              </a:r>
              <a:endPara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AutoShape 37"/>
            <p:cNvSpPr>
              <a:spLocks noChangeArrowheads="1"/>
            </p:cNvSpPr>
            <p:nvPr/>
          </p:nvSpPr>
          <p:spPr bwMode="auto">
            <a:xfrm rot="10800000">
              <a:off x="0" y="680313"/>
              <a:ext cx="4810125" cy="254441"/>
            </a:xfrm>
            <a:prstGeom prst="chevron">
              <a:avLst>
                <a:gd name="adj" fmla="val 39806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 rtl="1">
                <a:lnSpc>
                  <a:spcPct val="107000"/>
                </a:lnSpc>
                <a:spcAft>
                  <a:spcPts val="800"/>
                </a:spcAft>
              </a:pPr>
              <a:r>
                <a:rPr lang="ar-DZ" sz="2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نختار من القائمة التعليمة </a:t>
              </a:r>
              <a:r>
                <a:rPr lang="fr-FR" sz="2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grouper</a:t>
              </a:r>
              <a:r>
                <a:rPr lang="ar-DZ" sz="2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ثم نختار </a:t>
              </a:r>
              <a:r>
                <a:rPr lang="fr-FR" sz="2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grouper</a:t>
              </a: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1541930" y="4247942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200" b="1" dirty="0" smtClean="0">
                <a:solidFill>
                  <a:srgbClr val="FF0000"/>
                </a:solidFill>
              </a:rPr>
              <a:t>1</a:t>
            </a:r>
            <a:endParaRPr lang="ar-DZ" sz="3200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541930" y="3480930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200" b="1" dirty="0" smtClean="0">
                <a:solidFill>
                  <a:srgbClr val="FF0000"/>
                </a:solidFill>
              </a:rPr>
              <a:t>2</a:t>
            </a:r>
            <a:endParaRPr lang="ar-DZ" sz="3200" b="1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541930" y="2728911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200" b="1" dirty="0" smtClean="0">
                <a:solidFill>
                  <a:srgbClr val="FF0000"/>
                </a:solidFill>
              </a:rPr>
              <a:t>3</a:t>
            </a:r>
            <a:endParaRPr lang="ar-DZ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27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413" y="323713"/>
            <a:ext cx="117808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r" rtl="1">
              <a:buClr>
                <a:srgbClr val="FF0000"/>
              </a:buClr>
              <a:buFont typeface="+mj-lt"/>
              <a:buAutoNum type="arabicPeriod"/>
            </a:pPr>
            <a:r>
              <a:rPr lang="ar-DZ" sz="44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تحديد عدة أ</a:t>
            </a:r>
            <a:r>
              <a:rPr lang="ar-SA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شكال</a:t>
            </a:r>
            <a:r>
              <a:rPr lang="ar-DZ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ar-DZ" sz="4400" b="1" u="sng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2413" y="1314821"/>
            <a:ext cx="11780804" cy="592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3200" b="1" dirty="0"/>
              <a:t>نضغط على المفتاح </a:t>
            </a:r>
            <a:r>
              <a:rPr lang="fr-FR" sz="3200" b="1" dirty="0"/>
              <a:t>Shift</a:t>
            </a:r>
            <a:r>
              <a:rPr lang="ar-DZ" sz="3200" b="1" dirty="0"/>
              <a:t> ونحدد الشكل تلو الآخر دون رفع اليد عن المفتاح </a:t>
            </a:r>
            <a:r>
              <a:rPr lang="fr-FR" sz="3200" b="1" dirty="0"/>
              <a:t>Shift</a:t>
            </a:r>
            <a:r>
              <a:rPr lang="ar-SA" sz="3200" b="1" dirty="0"/>
              <a:t>.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638" y="2129214"/>
            <a:ext cx="117808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r" rtl="1">
              <a:buClr>
                <a:srgbClr val="FF0000"/>
              </a:buClr>
              <a:buFont typeface="+mj-lt"/>
              <a:buAutoNum type="arabicPeriod" startAt="2"/>
            </a:pPr>
            <a:r>
              <a:rPr lang="ar-DZ" sz="4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ت</a:t>
            </a:r>
            <a:r>
              <a:rPr lang="ar-DZ" sz="44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جميع </a:t>
            </a:r>
            <a:r>
              <a:rPr lang="ar-DZ" sz="4400" b="1" u="sng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الأ</a:t>
            </a:r>
            <a:r>
              <a:rPr lang="ar-SA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شكال</a:t>
            </a:r>
            <a:r>
              <a:rPr lang="ar-DZ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ar-DZ" sz="4400" b="1" u="sng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638" y="2970469"/>
            <a:ext cx="11780804" cy="1851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ar-DZ" sz="3200" b="1" dirty="0">
                <a:cs typeface="+mj-cs"/>
              </a:rPr>
              <a:t>نحدد </a:t>
            </a:r>
            <a:r>
              <a:rPr lang="ar-DZ" sz="3200" b="1" dirty="0" smtClean="0">
                <a:cs typeface="+mj-cs"/>
              </a:rPr>
              <a:t>الأشكال</a:t>
            </a:r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ar-DZ" sz="3200" b="1" dirty="0">
                <a:cs typeface="+mj-cs"/>
              </a:rPr>
              <a:t>نضغط بالزر الأيمن للفأرة </a:t>
            </a:r>
            <a:r>
              <a:rPr lang="ar-DZ" sz="3200" b="1" dirty="0" smtClean="0">
                <a:cs typeface="+mj-cs"/>
              </a:rPr>
              <a:t>عليها</a:t>
            </a:r>
          </a:p>
          <a:p>
            <a:pPr marL="45720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ar-DZ" sz="32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نختار من القائمة </a:t>
            </a:r>
            <a:r>
              <a:rPr lang="ar-DZ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التعليمة </a:t>
            </a:r>
            <a:r>
              <a:rPr lang="fr-FR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 </a:t>
            </a:r>
            <a:r>
              <a:rPr lang="fr-FR" sz="32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Grouper</a:t>
            </a:r>
            <a:r>
              <a:rPr lang="ar-DZ" sz="32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 ثم</a:t>
            </a:r>
            <a:r>
              <a:rPr lang="fr-FR" sz="32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 Grouper</a:t>
            </a:r>
            <a:r>
              <a:rPr lang="en-US" sz="3200" b="1" dirty="0">
                <a:cs typeface="+mj-cs"/>
              </a:rPr>
              <a:t> </a:t>
            </a:r>
            <a:endParaRPr lang="en-US" sz="3200" b="1" dirty="0">
              <a:latin typeface="Arial" panose="020B0604020202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016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03 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391" y="914073"/>
            <a:ext cx="11966713" cy="111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2800" b="1" dirty="0"/>
              <a:t>نريد الآن تكبير شكل النجمة فقط. هل يمكن فعل ذلك ؟</a:t>
            </a:r>
            <a:endParaRPr lang="en-US" sz="2800" b="1" dirty="0"/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2800" b="1" dirty="0"/>
              <a:t>اعتمادا على الوثيقة أدناه، أوجد اسم العملية الواجب القيام بها أولا قبل عملية تكبير النجمة فقط ؟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èche droite à entaille 14"/>
          <p:cNvSpPr/>
          <p:nvPr/>
        </p:nvSpPr>
        <p:spPr>
          <a:xfrm rot="10800000">
            <a:off x="5379411" y="3053751"/>
            <a:ext cx="1476751" cy="513918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ar-SA"/>
          </a:p>
        </p:txBody>
      </p:sp>
      <p:pic>
        <p:nvPicPr>
          <p:cNvPr id="16" name="Image 1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9255" y="1990961"/>
            <a:ext cx="2980602" cy="2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7339" y="4396987"/>
            <a:ext cx="11796765" cy="111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2800" b="1" dirty="0"/>
              <a:t>كيف أصبحت الأشكال في الصورة 2 ؟</a:t>
            </a:r>
            <a:endParaRPr lang="en-US" sz="2800" b="1" dirty="0"/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2800" b="1" dirty="0"/>
              <a:t>أوجد المراحل التي تسمح بفك الشكل المجمع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 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8103" y="2031045"/>
            <a:ext cx="3135895" cy="21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hevron 17"/>
          <p:cNvSpPr>
            <a:spLocks noChangeArrowheads="1"/>
          </p:cNvSpPr>
          <p:nvPr/>
        </p:nvSpPr>
        <p:spPr bwMode="auto">
          <a:xfrm rot="10800000" flipV="1">
            <a:off x="5608569" y="5775397"/>
            <a:ext cx="5642106" cy="524075"/>
          </a:xfrm>
          <a:prstGeom prst="chevron">
            <a:avLst>
              <a:gd name="adj" fmla="val 173536"/>
            </a:avLst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DZ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التعليمة </a:t>
            </a:r>
            <a:r>
              <a:rPr lang="fr-FR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Dissocier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13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4651" y="135082"/>
            <a:ext cx="10822674" cy="82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ar-DZ" sz="4400" b="1" u="sng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فك التجميع </a:t>
            </a:r>
            <a:r>
              <a:rPr lang="ar-SA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44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545910" y="26041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69843" y="1073426"/>
            <a:ext cx="11467482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DZ" sz="4000" b="1" dirty="0" smtClean="0"/>
              <a:t>نحدد </a:t>
            </a:r>
            <a:r>
              <a:rPr lang="ar-DZ" sz="4000" b="1" dirty="0"/>
              <a:t>الشكل المجمع </a:t>
            </a:r>
          </a:p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DZ" sz="4000" b="1" dirty="0" smtClean="0"/>
              <a:t>نضغط </a:t>
            </a:r>
            <a:r>
              <a:rPr lang="ar-DZ" sz="4000" b="1" dirty="0"/>
              <a:t>بالزر الأيمن </a:t>
            </a:r>
            <a:r>
              <a:rPr lang="ar-DZ" sz="4000" b="1"/>
              <a:t>للفأرة </a:t>
            </a:r>
            <a:r>
              <a:rPr lang="ar-DZ" sz="4000" b="1" smtClean="0"/>
              <a:t>عليه</a:t>
            </a:r>
            <a:endParaRPr lang="ar-DZ" sz="4000" b="1" dirty="0"/>
          </a:p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DZ" sz="4000" b="1" dirty="0" smtClean="0"/>
              <a:t>نختار </a:t>
            </a:r>
            <a:r>
              <a:rPr lang="ar-DZ" sz="4000" b="1" dirty="0"/>
              <a:t>من القائمة التعليمة </a:t>
            </a:r>
            <a:r>
              <a:rPr lang="fr-FR" sz="4000" b="1" dirty="0" smtClean="0"/>
              <a:t> Grouper </a:t>
            </a:r>
            <a:r>
              <a:rPr lang="ar-DZ" sz="4000" b="1" dirty="0"/>
              <a:t>ثم </a:t>
            </a:r>
            <a:r>
              <a:rPr lang="fr-FR" sz="4000" b="1" dirty="0"/>
              <a:t>Dissocie </a:t>
            </a:r>
          </a:p>
        </p:txBody>
      </p:sp>
    </p:spTree>
    <p:extLst>
      <p:ext uri="{BB962C8B-B14F-4D97-AF65-F5344CB8AC3E}">
        <p14:creationId xmlns:p14="http://schemas.microsoft.com/office/powerpoint/2010/main" val="23041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990"/>
            <a:ext cx="11859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000"/>
              </a:spcAft>
            </a:pP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تدريب :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067509"/>
            <a:ext cx="11859904" cy="124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3600" b="1" dirty="0" smtClean="0">
                <a:cs typeface="+mj-cs"/>
              </a:rPr>
              <a:t>قم </a:t>
            </a:r>
            <a:r>
              <a:rPr lang="ar-DZ" sz="3600" b="1" dirty="0">
                <a:cs typeface="+mj-cs"/>
              </a:rPr>
              <a:t>بفتح علم الجزائر الذي أنشأته في الحصص الماضية و قم بتجميعه ليصبح شكلا واحدا.</a:t>
            </a:r>
            <a:endParaRPr lang="en-US" sz="3600" b="1" dirty="0">
              <a:cs typeface="+mj-cs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551083" y="2759097"/>
            <a:ext cx="4757738" cy="2798741"/>
            <a:chOff x="3900487" y="2873397"/>
            <a:chExt cx="4757738" cy="2798741"/>
          </a:xfrm>
        </p:grpSpPr>
        <p:sp>
          <p:nvSpPr>
            <p:cNvPr id="2" name="Rectangle 1"/>
            <p:cNvSpPr/>
            <p:nvPr/>
          </p:nvSpPr>
          <p:spPr>
            <a:xfrm>
              <a:off x="3900487" y="2873397"/>
              <a:ext cx="2378869" cy="279874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79356" y="2873397"/>
              <a:ext cx="2378869" cy="2798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/>
            </a:p>
          </p:txBody>
        </p:sp>
        <p:sp>
          <p:nvSpPr>
            <p:cNvPr id="5" name="Lune 4"/>
            <p:cNvSpPr/>
            <p:nvPr/>
          </p:nvSpPr>
          <p:spPr>
            <a:xfrm>
              <a:off x="4787842" y="3445866"/>
              <a:ext cx="2341110" cy="1537188"/>
            </a:xfrm>
            <a:prstGeom prst="mo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/>
            </a:p>
          </p:txBody>
        </p:sp>
        <p:sp>
          <p:nvSpPr>
            <p:cNvPr id="10" name="Étoile à 5 branches 9"/>
            <p:cNvSpPr/>
            <p:nvPr/>
          </p:nvSpPr>
          <p:spPr>
            <a:xfrm>
              <a:off x="6354876" y="3734751"/>
              <a:ext cx="774077" cy="832201"/>
            </a:xfrm>
            <a:prstGeom prst="star5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/>
            </a:p>
          </p:txBody>
        </p:sp>
      </p:grpSp>
    </p:spTree>
    <p:extLst>
      <p:ext uri="{BB962C8B-B14F-4D97-AF65-F5344CB8AC3E}">
        <p14:creationId xmlns:p14="http://schemas.microsoft.com/office/powerpoint/2010/main" val="14836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332</Words>
  <Application>Microsoft Office PowerPoint</Application>
  <PresentationFormat>Grand écran</PresentationFormat>
  <Paragraphs>52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291</cp:revision>
  <dcterms:created xsi:type="dcterms:W3CDTF">2024-09-28T14:01:15Z</dcterms:created>
  <dcterms:modified xsi:type="dcterms:W3CDTF">2025-02-08T18:27:33Z</dcterms:modified>
</cp:coreProperties>
</file>