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63" r:id="rId3"/>
    <p:sldId id="262" r:id="rId4"/>
    <p:sldId id="265" r:id="rId5"/>
    <p:sldId id="261" r:id="rId6"/>
    <p:sldId id="266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46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21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57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82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41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8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33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21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2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52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72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6DBA-FA3B-4C5F-B700-4671668DAB72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63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DZ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67544" y="386110"/>
            <a:ext cx="11269344" cy="6552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3600" b="1" u="sng" dirty="0">
                <a:solidFill>
                  <a:srgbClr val="00B0F0"/>
                </a:solidFill>
              </a:rPr>
              <a:t>تغذية راجعة </a:t>
            </a:r>
            <a:r>
              <a:rPr lang="ar-SA" sz="3600" b="1" u="sng" dirty="0" smtClean="0">
                <a:solidFill>
                  <a:srgbClr val="00B0F0"/>
                </a:solidFill>
              </a:rPr>
              <a:t>:</a:t>
            </a:r>
            <a:endParaRPr lang="fr-FR" sz="3600" b="1" u="sng" dirty="0" smtClean="0">
              <a:solidFill>
                <a:srgbClr val="00B0F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544" y="1210290"/>
            <a:ext cx="112693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ar-DZ" sz="3200" dirty="0" smtClean="0"/>
              <a:t>كيف </a:t>
            </a:r>
            <a:r>
              <a:rPr lang="ar-DZ" sz="3200" dirty="0"/>
              <a:t>يمكن إنشاء وثيقة ؟ </a:t>
            </a: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ar-DZ" sz="3200" dirty="0" smtClean="0"/>
              <a:t>كيف </a:t>
            </a:r>
            <a:r>
              <a:rPr lang="ar-DZ" sz="3200" dirty="0"/>
              <a:t>يمكن حفظ وثيقة ؟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3756983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79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400831" y="307796"/>
            <a:ext cx="1139868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sz="4400" b="1" u="sng" dirty="0" smtClean="0">
                <a:solidFill>
                  <a:srgbClr val="00B050"/>
                </a:solidFill>
              </a:rPr>
              <a:t>الوضعية</a:t>
            </a:r>
            <a:r>
              <a:rPr lang="ar-DZ" sz="4400" u="sng" dirty="0" smtClean="0">
                <a:solidFill>
                  <a:srgbClr val="00B050"/>
                </a:solidFill>
              </a:rPr>
              <a:t> </a:t>
            </a:r>
            <a:r>
              <a:rPr lang="ar-DZ" sz="4400" b="1" u="sng" dirty="0" err="1" smtClean="0">
                <a:solidFill>
                  <a:srgbClr val="00B050"/>
                </a:solidFill>
              </a:rPr>
              <a:t>الإنطلاقية</a:t>
            </a:r>
            <a:endParaRPr lang="ar-DZ" sz="4400" b="1" u="sng" dirty="0">
              <a:solidFill>
                <a:srgbClr val="00B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00831" y="1282062"/>
            <a:ext cx="11398685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3600" dirty="0"/>
              <a:t>قرر أمين استخدام برنامج معالج النصوص لكتابة رسالة بمناسبة يوم العلم الموافق لـ 18 </a:t>
            </a:r>
            <a:r>
              <a:rPr lang="ar-DZ" sz="3600" dirty="0" err="1" smtClean="0"/>
              <a:t>أفريل</a:t>
            </a:r>
            <a:r>
              <a:rPr lang="ar-DZ" sz="3600" dirty="0"/>
              <a:t>، لكنه وجد صعوبة في تغيير اللغة إلى اللغة العربية ولم يتمكن من كتابة الرموز ( ، : </a:t>
            </a:r>
            <a:r>
              <a:rPr lang="ar-DZ" sz="3600" dirty="0" smtClean="0"/>
              <a:t>.) </a:t>
            </a:r>
            <a:r>
              <a:rPr lang="ar-DZ" sz="3600" dirty="0"/>
              <a:t>والحروف (أ إ). </a:t>
            </a:r>
            <a:endParaRPr lang="fr-FR" sz="3600" dirty="0" smtClean="0"/>
          </a:p>
          <a:p>
            <a:pPr algn="r" rtl="1"/>
            <a:endParaRPr lang="ar-DZ" sz="3600" dirty="0"/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3600" dirty="0" smtClean="0"/>
              <a:t>كيف </a:t>
            </a:r>
            <a:r>
              <a:rPr lang="ar-DZ" sz="3600" dirty="0"/>
              <a:t>يمكن مساعدة أمين لتخطي هذه الصعوبة ؟ </a:t>
            </a:r>
          </a:p>
        </p:txBody>
      </p:sp>
    </p:spTree>
    <p:extLst>
      <p:ext uri="{BB962C8B-B14F-4D97-AF65-F5344CB8AC3E}">
        <p14:creationId xmlns:p14="http://schemas.microsoft.com/office/powerpoint/2010/main" val="2346068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38619" y="863098"/>
            <a:ext cx="11348581" cy="10772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كيف </a:t>
            </a:r>
            <a:r>
              <a:rPr lang="ar-DZ" sz="3200" dirty="0"/>
              <a:t>يمكن تغيير لغة الكتابة ؟ 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من </a:t>
            </a:r>
            <a:r>
              <a:rPr lang="ar-DZ" sz="3200" dirty="0"/>
              <a:t>بين الأزرار التالية، اختر الزر المناسب الذي يسمح لنا بتغيير اتجاه الكتابة :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5781" y="36812"/>
            <a:ext cx="11511419" cy="689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3600" b="1" u="sng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01 </a:t>
            </a:r>
            <a:r>
              <a:rPr lang="ar-DZ" sz="3600" b="1" u="sng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2800" b="1" dirty="0">
              <a:solidFill>
                <a:srgbClr val="0070C0"/>
              </a:solidFill>
            </a:endParaRPr>
          </a:p>
        </p:txBody>
      </p:sp>
      <p:pic>
        <p:nvPicPr>
          <p:cNvPr id="2051" name="Image 5388899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19" y="2878611"/>
            <a:ext cx="1816658" cy="108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Imag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743" y="2737371"/>
            <a:ext cx="1890908" cy="133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Image 20" descr="Comprendre la touche Shift sur un clavier d'ordinateu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672" y="2635016"/>
            <a:ext cx="2298197" cy="143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Image 6" descr="Reconnaitre si je suis en majuscule ou minuscule windows 10 [Résolu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76" y="2631004"/>
            <a:ext cx="2488867" cy="143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613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75779" y="25291"/>
            <a:ext cx="11511419" cy="622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3200" b="1" u="sng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02 </a:t>
            </a:r>
            <a:r>
              <a:rPr lang="ar-DZ" sz="3200" b="1" u="sng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28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27726" y="648090"/>
            <a:ext cx="45594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3600" dirty="0"/>
              <a:t>املأ فراغات هذا </a:t>
            </a:r>
            <a:r>
              <a:rPr lang="ar-DZ" sz="3600" dirty="0" smtClean="0"/>
              <a:t>الجدول</a:t>
            </a:r>
            <a:endParaRPr lang="fr-FR" sz="3600" dirty="0" smtClean="0"/>
          </a:p>
          <a:p>
            <a:pPr algn="r" rtl="1"/>
            <a:r>
              <a:rPr lang="ar-DZ" sz="3600" dirty="0" smtClean="0"/>
              <a:t> </a:t>
            </a:r>
            <a:r>
              <a:rPr lang="ar-DZ" sz="3600" dirty="0"/>
              <a:t>استعانة بلوحة المفاتيح </a:t>
            </a:r>
            <a:r>
              <a:rPr lang="ar-DZ" sz="3600" dirty="0" smtClean="0"/>
              <a:t>لنتمكن</a:t>
            </a:r>
            <a:endParaRPr lang="fr-FR" sz="3600" dirty="0" smtClean="0"/>
          </a:p>
          <a:p>
            <a:pPr algn="r" rtl="1"/>
            <a:r>
              <a:rPr lang="ar-DZ" sz="3600" dirty="0" smtClean="0"/>
              <a:t> </a:t>
            </a:r>
            <a:r>
              <a:rPr lang="ar-DZ" sz="3600" dirty="0"/>
              <a:t>من كتابة بعض الحروف و </a:t>
            </a:r>
            <a:endParaRPr lang="fr-FR" sz="3600" dirty="0" smtClean="0"/>
          </a:p>
          <a:p>
            <a:pPr algn="r" rtl="1"/>
            <a:r>
              <a:rPr lang="ar-DZ" sz="3600" dirty="0" smtClean="0"/>
              <a:t>الرموز </a:t>
            </a:r>
            <a:r>
              <a:rPr lang="ar-DZ" sz="3600" dirty="0"/>
              <a:t>الغير الظاهرة </a:t>
            </a:r>
            <a:r>
              <a:rPr lang="ar-DZ" sz="3600" dirty="0" smtClean="0"/>
              <a:t>في</a:t>
            </a:r>
            <a:endParaRPr lang="fr-FR" sz="3600" dirty="0" smtClean="0"/>
          </a:p>
          <a:p>
            <a:pPr algn="r" rtl="1"/>
            <a:r>
              <a:rPr lang="ar-DZ" sz="3600" dirty="0" smtClean="0"/>
              <a:t> </a:t>
            </a:r>
            <a:r>
              <a:rPr lang="ar-DZ" sz="3600" dirty="0"/>
              <a:t>لوحة المفاتيح </a:t>
            </a:r>
          </a:p>
        </p:txBody>
      </p:sp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4" y="648090"/>
            <a:ext cx="7214992" cy="606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107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489429" y="872544"/>
            <a:ext cx="11702571" cy="266534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lvl="1" indent="-285750" algn="r" rtl="1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ar-DZ" sz="3200" dirty="0" smtClean="0">
                <a:cs typeface="+mj-cs"/>
              </a:rPr>
              <a:t> نحدد </a:t>
            </a:r>
            <a:r>
              <a:rPr lang="ar-DZ" sz="3200" dirty="0">
                <a:cs typeface="+mj-cs"/>
              </a:rPr>
              <a:t>اللغة المناسبة من شريط المهام أو ننقر على المفتاحين </a:t>
            </a:r>
            <a:r>
              <a:rPr lang="fr-FR" sz="3200" dirty="0">
                <a:cs typeface="+mj-cs"/>
              </a:rPr>
              <a:t>Alt </a:t>
            </a:r>
            <a:r>
              <a:rPr lang="ar-DZ" sz="3200" dirty="0">
                <a:cs typeface="+mj-cs"/>
              </a:rPr>
              <a:t>  +</a:t>
            </a:r>
            <a:endParaRPr lang="fr-FR" sz="3200" dirty="0">
              <a:cs typeface="+mj-cs"/>
            </a:endParaRPr>
          </a:p>
          <a:p>
            <a:pPr marL="742950" lvl="1" indent="-285750" algn="r" rtl="1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ar-DZ" sz="3200" dirty="0" smtClean="0">
                <a:cs typeface="+mj-cs"/>
              </a:rPr>
              <a:t> نحدد </a:t>
            </a:r>
            <a:r>
              <a:rPr lang="ar-DZ" sz="3200" dirty="0">
                <a:cs typeface="+mj-cs"/>
              </a:rPr>
              <a:t>اتجاه النص :</a:t>
            </a:r>
            <a:endParaRPr lang="fr-FR" sz="3200" dirty="0">
              <a:cs typeface="+mj-cs"/>
            </a:endParaRPr>
          </a:p>
          <a:p>
            <a:pPr marL="1143000" lvl="2" indent="-228600" algn="r" rtl="1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DZ" sz="3200" dirty="0">
                <a:cs typeface="+mj-cs"/>
              </a:rPr>
              <a:t>للكتابة من اليمين إلى اليسار ننقر على الأداة </a:t>
            </a:r>
            <a:endParaRPr lang="fr-FR" sz="3200" dirty="0">
              <a:cs typeface="+mj-cs"/>
            </a:endParaRPr>
          </a:p>
          <a:p>
            <a:pPr marL="1143000" lvl="2" indent="-228600" algn="r" rtl="1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ar-DZ" sz="3200" dirty="0">
                <a:cs typeface="+mj-cs"/>
              </a:rPr>
              <a:t>للكتابة من اليسار إلى اليمين ننقر على الأداة</a:t>
            </a:r>
            <a:endParaRPr lang="fr-FR" sz="3200" dirty="0">
              <a:latin typeface="Calibri" panose="020F0502020204030204" pitchFamily="34" charset="0"/>
              <a:ea typeface="Times New Roman" panose="02020603050405020304" pitchFamily="18" charset="0"/>
              <a:cs typeface="+mj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371708" y="262247"/>
            <a:ext cx="84197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indent="-742950" algn="r" rtl="1">
              <a:buFont typeface="+mj-lt"/>
              <a:buAutoNum type="arabicPeriod"/>
            </a:pP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الكتابة في معالج النصوص </a:t>
            </a: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:</a:t>
            </a:r>
            <a:endParaRPr lang="ar-DZ" sz="3600" b="1" u="sng" dirty="0">
              <a:solidFill>
                <a:srgbClr val="FF0000"/>
              </a:solidFill>
              <a:cs typeface="+mj-cs"/>
            </a:endParaRPr>
          </a:p>
        </p:txBody>
      </p:sp>
      <p:grpSp>
        <p:nvGrpSpPr>
          <p:cNvPr id="7" name="Groupe 6"/>
          <p:cNvGrpSpPr>
            <a:grpSpLocks/>
          </p:cNvGrpSpPr>
          <p:nvPr/>
        </p:nvGrpSpPr>
        <p:grpSpPr bwMode="auto">
          <a:xfrm>
            <a:off x="1686319" y="950782"/>
            <a:ext cx="874712" cy="433387"/>
            <a:chOff x="5917" y="11010"/>
            <a:chExt cx="510" cy="375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5917" y="11010"/>
              <a:ext cx="510" cy="3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  <p:sp>
          <p:nvSpPr>
            <p:cNvPr id="10" name="AutoShape 4"/>
            <p:cNvSpPr>
              <a:spLocks noChangeArrowheads="1"/>
            </p:cNvSpPr>
            <p:nvPr/>
          </p:nvSpPr>
          <p:spPr bwMode="auto">
            <a:xfrm flipV="1">
              <a:off x="6096" y="11040"/>
              <a:ext cx="143" cy="300"/>
            </a:xfrm>
            <a:prstGeom prst="downArrow">
              <a:avLst>
                <a:gd name="adj1" fmla="val 50000"/>
                <a:gd name="adj2" fmla="val 52448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eaVert" wrap="square" lIns="91440" tIns="45720" rIns="91440" bIns="45720" anchor="t" anchorCtr="0" upright="1">
              <a:noAutofit/>
            </a:bodyPr>
            <a:lstStyle/>
            <a:p>
              <a:endParaRPr lang="fr-FR"/>
            </a:p>
          </p:txBody>
        </p:sp>
      </p:grpSp>
      <p:pic>
        <p:nvPicPr>
          <p:cNvPr id="3074" name="Image 5388899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368" y="2205216"/>
            <a:ext cx="569882" cy="56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Image 5388899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368" y="2959764"/>
            <a:ext cx="551641" cy="53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906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00625" y="226213"/>
            <a:ext cx="1149084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indent="-742950" algn="r" rtl="1">
              <a:buFont typeface="+mj-lt"/>
              <a:buAutoNum type="arabicPeriod" startAt="2"/>
            </a:pP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أهم المفاتيح الموجودة في لوحة المفاتيح :</a:t>
            </a:r>
            <a:endParaRPr lang="ar-DZ" sz="3600" b="1" u="sng" dirty="0">
              <a:solidFill>
                <a:srgbClr val="FF0000"/>
              </a:solidFill>
              <a:cs typeface="+mj-cs"/>
            </a:endParaRPr>
          </a:p>
        </p:txBody>
      </p:sp>
      <p:pic>
        <p:nvPicPr>
          <p:cNvPr id="7" name="Imag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777" y="1057210"/>
            <a:ext cx="7540283" cy="556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97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471350" y="135676"/>
            <a:ext cx="836295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4400" b="1" u="sng" dirty="0" smtClean="0">
                <a:solidFill>
                  <a:srgbClr val="FF0000"/>
                </a:solidFill>
              </a:rPr>
              <a:t>تدريب :</a:t>
            </a:r>
            <a:endParaRPr lang="ar-DZ" sz="4400" b="1" u="sng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16109" y="1040119"/>
            <a:ext cx="11618400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600" dirty="0" smtClean="0"/>
              <a:t>بعد </a:t>
            </a:r>
            <a:r>
              <a:rPr lang="ar-DZ" sz="3600" dirty="0"/>
              <a:t>انشائك لوثيقة معالج النصوص، قم بكتابة الجملة التالية : </a:t>
            </a:r>
            <a:endParaRPr lang="ar-DZ" sz="3600" dirty="0" smtClean="0"/>
          </a:p>
          <a:p>
            <a:pPr algn="r" rtl="1"/>
            <a:endParaRPr lang="ar-DZ" sz="3600" dirty="0"/>
          </a:p>
          <a:p>
            <a:pPr algn="r" rtl="1"/>
            <a:r>
              <a:rPr lang="ar-DZ" sz="3600" dirty="0"/>
              <a:t>"</a:t>
            </a:r>
            <a:r>
              <a:rPr lang="ar-DZ" sz="3600" dirty="0" err="1"/>
              <a:t>إحرص</a:t>
            </a:r>
            <a:r>
              <a:rPr lang="ar-DZ" sz="3600" dirty="0"/>
              <a:t> على سماع كلّ كلمةٍ تُقال أثناء اليوم الدراسي، وتُسجّلها، لأنك حتماً ستحتاج إليها : فكلما عملت بجد من أجل شيء ما، زادت سعادتك عند تحقيقيه." </a:t>
            </a:r>
            <a:endParaRPr lang="ar-DZ" sz="3600" dirty="0" smtClean="0"/>
          </a:p>
          <a:p>
            <a:pPr algn="r" rtl="1"/>
            <a:endParaRPr lang="ar-DZ" sz="3600" dirty="0"/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600" dirty="0" smtClean="0"/>
              <a:t>قم </a:t>
            </a:r>
            <a:r>
              <a:rPr lang="ar-DZ" sz="3600" dirty="0"/>
              <a:t>بحفظ هذه الوثيقة تحت اسمك في مجلدك الموجود على سطح المكتب </a:t>
            </a:r>
          </a:p>
        </p:txBody>
      </p:sp>
    </p:spTree>
    <p:extLst>
      <p:ext uri="{BB962C8B-B14F-4D97-AF65-F5344CB8AC3E}">
        <p14:creationId xmlns:p14="http://schemas.microsoft.com/office/powerpoint/2010/main" val="1603209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1964</TotalTime>
  <Words>214</Words>
  <Application>Microsoft Office PowerPoint</Application>
  <PresentationFormat>Grand écran</PresentationFormat>
  <Paragraphs>29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501</cp:revision>
  <dcterms:created xsi:type="dcterms:W3CDTF">2024-02-06T22:26:16Z</dcterms:created>
  <dcterms:modified xsi:type="dcterms:W3CDTF">2025-04-14T18:34:22Z</dcterms:modified>
</cp:coreProperties>
</file>